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4" r:id="rId3"/>
  </p:sldMasterIdLst>
  <p:notesMasterIdLst>
    <p:notesMasterId r:id="rId30"/>
  </p:notesMasterIdLst>
  <p:handoutMasterIdLst>
    <p:handoutMasterId r:id="rId31"/>
  </p:handoutMasterIdLst>
  <p:sldIdLst>
    <p:sldId id="256" r:id="rId4"/>
    <p:sldId id="260" r:id="rId5"/>
    <p:sldId id="257" r:id="rId6"/>
    <p:sldId id="258" r:id="rId7"/>
    <p:sldId id="261" r:id="rId8"/>
    <p:sldId id="276" r:id="rId9"/>
    <p:sldId id="272" r:id="rId10"/>
    <p:sldId id="262" r:id="rId11"/>
    <p:sldId id="263" r:id="rId12"/>
    <p:sldId id="264" r:id="rId13"/>
    <p:sldId id="289" r:id="rId14"/>
    <p:sldId id="267" r:id="rId15"/>
    <p:sldId id="266" r:id="rId16"/>
    <p:sldId id="268" r:id="rId17"/>
    <p:sldId id="277" r:id="rId18"/>
    <p:sldId id="278" r:id="rId19"/>
    <p:sldId id="281" r:id="rId20"/>
    <p:sldId id="279" r:id="rId21"/>
    <p:sldId id="284" r:id="rId22"/>
    <p:sldId id="269" r:id="rId23"/>
    <p:sldId id="285" r:id="rId24"/>
    <p:sldId id="283" r:id="rId25"/>
    <p:sldId id="282" r:id="rId26"/>
    <p:sldId id="286" r:id="rId27"/>
    <p:sldId id="271" r:id="rId28"/>
    <p:sldId id="288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F8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9136" autoAdjust="0"/>
  </p:normalViewPr>
  <p:slideViewPr>
    <p:cSldViewPr snapToGrid="0">
      <p:cViewPr varScale="1">
        <p:scale>
          <a:sx n="101" d="100"/>
          <a:sy n="101" d="100"/>
        </p:scale>
        <p:origin x="26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F54B99-4DAD-4A25-9D87-D78FF07B6ACB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99B9FA-7B7A-40AD-AA64-62D2467E0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6056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A3DC95-B582-40B5-B9A7-7C382B705B20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1A05F2-05AF-457F-BE93-6ED07BC0C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813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8919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289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8742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511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3661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8807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6501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57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0979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3415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858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3207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0586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7191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Understanding</a:t>
            </a:r>
            <a:r>
              <a:rPr lang="en-GB" baseline="0" dirty="0"/>
              <a:t> number is a key part of any child’s early mathematical understanding. In EYFS, this begins with subitising. </a:t>
            </a:r>
            <a:r>
              <a:rPr lang="en-US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 ability to instantly recall the number of objects or images without needing to count them individually. Children</a:t>
            </a:r>
            <a:r>
              <a:rPr lang="en-US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will not be able to understand mathematical concepts with ease if they do not understand what a number represents!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8156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2875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4896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1742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5385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5464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0959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5402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Pasta shapes instead of base 10</a:t>
            </a:r>
          </a:p>
          <a:p>
            <a:r>
              <a:rPr lang="en-GB" dirty="0"/>
              <a:t>Real</a:t>
            </a:r>
            <a:r>
              <a:rPr lang="en-GB" baseline="0" dirty="0"/>
              <a:t> life objects for shape</a:t>
            </a:r>
          </a:p>
          <a:p>
            <a:r>
              <a:rPr lang="en-GB" baseline="0" dirty="0"/>
              <a:t>Fractions – paper plates </a:t>
            </a:r>
          </a:p>
          <a:p>
            <a:r>
              <a:rPr lang="en-GB" baseline="0" dirty="0"/>
              <a:t>Sweets for addition and subtraction/ number bonds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98927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3296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7850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1A05F2-05AF-457F-BE93-6ED07BC0C031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49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7A46BBDC-849C-482C-9943-430AB9CFA2FF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B40E259-1228-42E5-8500-A8220379FE3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6996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BBDC-849C-482C-9943-430AB9CFA2FF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E259-1228-42E5-8500-A8220379FE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13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BBDC-849C-482C-9943-430AB9CFA2FF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E259-1228-42E5-8500-A8220379FE39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4075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BBDC-849C-482C-9943-430AB9CFA2FF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E259-1228-42E5-8500-A8220379FE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650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BBDC-849C-482C-9943-430AB9CFA2FF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E259-1228-42E5-8500-A8220379FE39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293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BBDC-849C-482C-9943-430AB9CFA2FF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E259-1228-42E5-8500-A8220379FE39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3437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BBDC-849C-482C-9943-430AB9CFA2FF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E259-1228-42E5-8500-A8220379FE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415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BBDC-849C-482C-9943-430AB9CFA2FF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E259-1228-42E5-8500-A8220379FE39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2578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BBDC-849C-482C-9943-430AB9CFA2FF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E259-1228-42E5-8500-A8220379FE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21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BBDC-849C-482C-9943-430AB9CFA2FF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E259-1228-42E5-8500-A8220379FE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380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BBDC-849C-482C-9943-430AB9CFA2FF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E259-1228-42E5-8500-A8220379FE3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59865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BBDC-849C-482C-9943-430AB9CFA2FF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E259-1228-42E5-8500-A8220379FE39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91199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BBDC-849C-482C-9943-430AB9CFA2FF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E259-1228-42E5-8500-A8220379FE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207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BBDC-849C-482C-9943-430AB9CFA2FF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E259-1228-42E5-8500-A8220379FE39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5869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BBDC-849C-482C-9943-430AB9CFA2FF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E259-1228-42E5-8500-A8220379FE39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26430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BBDC-849C-482C-9943-430AB9CFA2FF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E259-1228-42E5-8500-A8220379FE39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3623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6BBDC-849C-482C-9943-430AB9CFA2FF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0E259-1228-42E5-8500-A8220379FE39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2988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A46BBDC-849C-482C-9943-430AB9CFA2FF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B40E259-1228-42E5-8500-A8220379FE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728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  <p:sldLayoutId id="2147484056" r:id="rId12"/>
    <p:sldLayoutId id="2147484057" r:id="rId13"/>
    <p:sldLayoutId id="2147484058" r:id="rId14"/>
    <p:sldLayoutId id="2147484059" r:id="rId15"/>
    <p:sldLayoutId id="2147484060" r:id="rId16"/>
    <p:sldLayoutId id="214748406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jpe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Relationship Id="rId9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pn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openxmlformats.org/officeDocument/2006/relationships/image" Target="../media/image63.jpeg"/><Relationship Id="rId5" Type="http://schemas.openxmlformats.org/officeDocument/2006/relationships/image" Target="../media/image57.jpeg"/><Relationship Id="rId10" Type="http://schemas.openxmlformats.org/officeDocument/2006/relationships/image" Target="../media/image62.jpeg"/><Relationship Id="rId4" Type="http://schemas.openxmlformats.org/officeDocument/2006/relationships/image" Target="../media/image56.jpeg"/><Relationship Id="rId9" Type="http://schemas.openxmlformats.org/officeDocument/2006/relationships/image" Target="../media/image61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64.png"/><Relationship Id="rId7" Type="http://schemas.openxmlformats.org/officeDocument/2006/relationships/image" Target="../media/image6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Relationship Id="rId9" Type="http://schemas.openxmlformats.org/officeDocument/2006/relationships/image" Target="../media/image7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692398" y="1653309"/>
            <a:ext cx="6815669" cy="1733355"/>
          </a:xfrm>
        </p:spPr>
        <p:txBody>
          <a:bodyPr/>
          <a:lstStyle/>
          <a:p>
            <a:r>
              <a:rPr lang="en-US" sz="4800" dirty="0">
                <a:latin typeface="+mn-lt"/>
                <a:cs typeface="Arial" panose="020B0604020202020204" pitchFamily="34" charset="0"/>
              </a:rPr>
              <a:t>Helping your child with early Maths</a:t>
            </a:r>
            <a:endParaRPr lang="en-GB" sz="4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32190" y="3888504"/>
            <a:ext cx="3536084" cy="822039"/>
          </a:xfrm>
        </p:spPr>
        <p:txBody>
          <a:bodyPr>
            <a:normAutofit/>
          </a:bodyPr>
          <a:lstStyle/>
          <a:p>
            <a:r>
              <a:rPr lang="en-GB" sz="3600" dirty="0"/>
              <a:t>EYFS – Year 2 </a:t>
            </a:r>
          </a:p>
        </p:txBody>
      </p:sp>
      <p:pic>
        <p:nvPicPr>
          <p:cNvPr id="2050" name="Picture 2" descr="Using Math Tools Isolated Cartoon Vector Illustration Learn To Count,  Count, Storytelling, Block PNG and Vector with Transparent Background for  Free Download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3281" t="12116" r="10737" b="11312"/>
          <a:stretch/>
        </p:blipFill>
        <p:spPr bwMode="auto">
          <a:xfrm>
            <a:off x="989729" y="2349500"/>
            <a:ext cx="3405338" cy="343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3179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5128" y="2686241"/>
            <a:ext cx="6668656" cy="331893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2800" b="1" dirty="0"/>
              <a:t>“Parental engagement is a powerful lever for raising achievement in schools. </a:t>
            </a:r>
            <a:br>
              <a:rPr lang="en-GB" sz="2800" b="1" dirty="0"/>
            </a:br>
            <a:r>
              <a:rPr lang="en-GB" sz="2800" b="1" dirty="0"/>
              <a:t>Where parents and teachers work together to improve learning, the gains in achievement are significant.”</a:t>
            </a:r>
            <a:br>
              <a:rPr lang="en-GB" b="1" dirty="0"/>
            </a:br>
            <a:endParaRPr lang="en-GB" b="1" i="1" dirty="0"/>
          </a:p>
          <a:p>
            <a:pPr marL="0" indent="0" algn="ctr">
              <a:buNone/>
            </a:pPr>
            <a:br>
              <a:rPr lang="en-GB" sz="2000" b="1" i="1" dirty="0"/>
            </a:br>
            <a:r>
              <a:rPr lang="en-GB" sz="2000" b="1" i="1" dirty="0"/>
              <a:t>“ ENGAGING PARENTS IN RAISING ACHIEVEMENT. DFE HARRIS &amp; GOODALL 2007</a:t>
            </a:r>
            <a:endParaRPr lang="en-GB" sz="2000" i="1" dirty="0"/>
          </a:p>
        </p:txBody>
      </p:sp>
      <p:sp>
        <p:nvSpPr>
          <p:cNvPr id="4" name="TextBox 3"/>
          <p:cNvSpPr txBox="1"/>
          <p:nvPr/>
        </p:nvSpPr>
        <p:spPr>
          <a:xfrm>
            <a:off x="1588653" y="1219200"/>
            <a:ext cx="90146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Why are we here? </a:t>
            </a:r>
          </a:p>
        </p:txBody>
      </p:sp>
      <p:pic>
        <p:nvPicPr>
          <p:cNvPr id="1026" name="Picture 2" descr="Parent Diaries: Math in the early years – Raising A Mathematician Foundation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8993" y="1957971"/>
            <a:ext cx="4211919" cy="4211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5875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0048" y="838515"/>
            <a:ext cx="5134551" cy="1303867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+mn-lt"/>
              </a:rPr>
              <a:t>Our agenda: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7" y="2560320"/>
            <a:ext cx="5530977" cy="3573780"/>
          </a:xfrm>
        </p:spPr>
        <p:txBody>
          <a:bodyPr>
            <a:normAutofit fontScale="62500" lnSpcReduction="20000"/>
          </a:bodyPr>
          <a:lstStyle/>
          <a:p>
            <a:r>
              <a:rPr lang="en-GB" sz="3200" dirty="0">
                <a:latin typeface="+mj-lt"/>
              </a:rPr>
              <a:t>Growth mind-set</a:t>
            </a:r>
          </a:p>
          <a:p>
            <a:r>
              <a:rPr lang="en-GB" sz="3200" dirty="0">
                <a:latin typeface="+mj-lt"/>
              </a:rPr>
              <a:t>Maths at Forty Hill </a:t>
            </a:r>
          </a:p>
          <a:p>
            <a:r>
              <a:rPr lang="en-GB" sz="3200" dirty="0">
                <a:latin typeface="+mj-lt"/>
              </a:rPr>
              <a:t>Curriculum Overviews </a:t>
            </a:r>
          </a:p>
          <a:p>
            <a:r>
              <a:rPr lang="en-GB" sz="3200" dirty="0">
                <a:latin typeface="+mj-lt"/>
              </a:rPr>
              <a:t>Understanding number </a:t>
            </a:r>
          </a:p>
          <a:p>
            <a:r>
              <a:rPr lang="en-GB" sz="3200" dirty="0">
                <a:latin typeface="+mj-lt"/>
              </a:rPr>
              <a:t>Make it, Draw it, Write it, Solve it</a:t>
            </a:r>
          </a:p>
          <a:p>
            <a:r>
              <a:rPr lang="en-GB" sz="3200" dirty="0"/>
              <a:t>Manipulatives </a:t>
            </a:r>
          </a:p>
          <a:p>
            <a:r>
              <a:rPr lang="en-GB" sz="3200" dirty="0"/>
              <a:t>Practical examples at home</a:t>
            </a:r>
          </a:p>
          <a:p>
            <a:r>
              <a:rPr lang="en-GB" sz="3200" dirty="0"/>
              <a:t>Books </a:t>
            </a:r>
          </a:p>
          <a:p>
            <a:r>
              <a:rPr lang="en-GB" sz="3200" dirty="0"/>
              <a:t>Websites </a:t>
            </a:r>
          </a:p>
          <a:p>
            <a:endParaRPr lang="en-GB" sz="2800" dirty="0"/>
          </a:p>
          <a:p>
            <a:endParaRPr lang="en-GB" sz="3100" dirty="0">
              <a:latin typeface="+mj-lt"/>
            </a:endParaRPr>
          </a:p>
          <a:p>
            <a:endParaRPr lang="en-GB" dirty="0">
              <a:latin typeface="+mj-lt"/>
            </a:endParaRPr>
          </a:p>
          <a:p>
            <a:endParaRPr lang="en-GB" dirty="0">
              <a:latin typeface="+mj-lt"/>
            </a:endParaRPr>
          </a:p>
        </p:txBody>
      </p:sp>
      <p:pic>
        <p:nvPicPr>
          <p:cNvPr id="3080" name="Picture 8" descr="Numicon: A teacher's gui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16678" y="3066812"/>
            <a:ext cx="5886240" cy="2124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2131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Growth </a:t>
            </a:r>
            <a:r>
              <a:rPr lang="en-GB" dirty="0" err="1"/>
              <a:t>Mindset</a:t>
            </a:r>
            <a:r>
              <a:rPr lang="en-GB" dirty="0"/>
              <a:t> </a:t>
            </a:r>
          </a:p>
        </p:txBody>
      </p:sp>
      <p:pic>
        <p:nvPicPr>
          <p:cNvPr id="4104" name="Picture 8" descr="How A Growth Mindset Fuels Innovation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106" y="2532066"/>
            <a:ext cx="5077387" cy="3312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07527" y="3183407"/>
            <a:ext cx="5181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Students who believe that intelligence or maths and science ability is simply a fixed trait (a fixed mindset) are at a significant disadvantage compared to students who believe that their abilities can be developed (a growth mindset)’</a:t>
            </a:r>
          </a:p>
          <a:p>
            <a:pPr algn="ctr"/>
            <a:r>
              <a:rPr lang="en-US" sz="2000" dirty="0"/>
              <a:t> (</a:t>
            </a:r>
            <a:r>
              <a:rPr lang="en-US" sz="2000" dirty="0" err="1"/>
              <a:t>Dweck</a:t>
            </a:r>
            <a:r>
              <a:rPr lang="en-US" sz="2000" dirty="0"/>
              <a:t> 2008)</a:t>
            </a:r>
            <a:endParaRPr lang="en-GB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6311046" y="2498400"/>
            <a:ext cx="3205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“I can’t do it!”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41277" y="2957841"/>
            <a:ext cx="3087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B050"/>
                </a:solidFill>
              </a:rPr>
              <a:t>“I can’t do it, yet!”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11046" y="3481061"/>
            <a:ext cx="2471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“I give up!”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11046" y="3986668"/>
            <a:ext cx="52142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50"/>
                </a:solidFill>
              </a:rPr>
              <a:t>“I can always improve. I will keep trying!”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96000" y="4940775"/>
            <a:ext cx="5004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“I’ve got everything wrong!”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15200" y="5633272"/>
            <a:ext cx="5004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B050"/>
                </a:solidFill>
              </a:rPr>
              <a:t>“Mistakes are how I learn!”</a:t>
            </a:r>
          </a:p>
        </p:txBody>
      </p:sp>
    </p:spTree>
    <p:extLst>
      <p:ext uri="{BB962C8B-B14F-4D97-AF65-F5344CB8AC3E}">
        <p14:creationId xmlns:p14="http://schemas.microsoft.com/office/powerpoint/2010/main" val="2429094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6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Maths at Forty Hill  </a:t>
            </a:r>
          </a:p>
        </p:txBody>
      </p:sp>
      <p:pic>
        <p:nvPicPr>
          <p:cNvPr id="6146" name="Picture 2" descr="New Recognition Partner Announcement - White Rose Maths - Tempo Time Credits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934809" y="672720"/>
            <a:ext cx="1614487" cy="161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6180671" y="2476499"/>
            <a:ext cx="4718304" cy="576262"/>
          </a:xfrm>
        </p:spPr>
        <p:txBody>
          <a:bodyPr/>
          <a:lstStyle/>
          <a:p>
            <a:pPr algn="ctr"/>
            <a:r>
              <a:rPr lang="en-GB" dirty="0"/>
              <a:t>Reception  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4"/>
          </p:nvPr>
        </p:nvSpPr>
        <p:spPr>
          <a:xfrm>
            <a:off x="5975030" y="3052761"/>
            <a:ext cx="5129586" cy="3005139"/>
          </a:xfrm>
        </p:spPr>
        <p:txBody>
          <a:bodyPr>
            <a:normAutofit/>
          </a:bodyPr>
          <a:lstStyle/>
          <a:p>
            <a:pPr algn="ctr">
              <a:buFontTx/>
              <a:buChar char="-"/>
            </a:pPr>
            <a:r>
              <a:rPr lang="en-GB" sz="2000" dirty="0"/>
              <a:t>Follow White Rose scheme completing between 3 and 5 maths lessons a week. </a:t>
            </a:r>
          </a:p>
          <a:p>
            <a:pPr algn="ctr">
              <a:buFontTx/>
              <a:buChar char="-"/>
            </a:pPr>
            <a:r>
              <a:rPr lang="en-GB" sz="2000" dirty="0"/>
              <a:t>Usually the class may focus on one concept, exploring this in different ways and in either small group or individual tasks. </a:t>
            </a:r>
          </a:p>
          <a:p>
            <a:pPr algn="ctr">
              <a:buFontTx/>
              <a:buChar char="-"/>
            </a:pPr>
            <a:r>
              <a:rPr lang="en-GB" sz="2000" dirty="0"/>
              <a:t>Children’s work is recorded in their Maths books however this is mainly </a:t>
            </a:r>
            <a:r>
              <a:rPr lang="en-GB" sz="2000" b="1" dirty="0"/>
              <a:t>through photographic evidence of hands on maths. </a:t>
            </a:r>
          </a:p>
        </p:txBody>
      </p:sp>
      <p:pic>
        <p:nvPicPr>
          <p:cNvPr id="6148" name="Picture 4" descr="Home - Forty Hill C.E. School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1142" y="693608"/>
            <a:ext cx="1377950" cy="1633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051085" y="2476499"/>
            <a:ext cx="4718304" cy="576262"/>
          </a:xfrm>
        </p:spPr>
        <p:txBody>
          <a:bodyPr/>
          <a:lstStyle/>
          <a:p>
            <a:pPr algn="ctr"/>
            <a:r>
              <a:rPr lang="en-GB" dirty="0"/>
              <a:t>Nursery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45444" y="2985669"/>
            <a:ext cx="5129586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Tx/>
              <a:buChar char="-"/>
            </a:pPr>
            <a:r>
              <a:rPr lang="en-GB" sz="1900" dirty="0"/>
              <a:t>Nursery </a:t>
            </a:r>
            <a:r>
              <a:rPr lang="en-GB" sz="1900" b="1" dirty="0"/>
              <a:t>does not </a:t>
            </a:r>
            <a:r>
              <a:rPr lang="en-GB" sz="1900" dirty="0"/>
              <a:t>follow the White Rose scheme. Instead they learn according to the ‘Development Matters’ statements which set out the necessary skills they will need. </a:t>
            </a:r>
          </a:p>
          <a:p>
            <a:pPr marL="457200" indent="-457200" algn="ctr">
              <a:buFontTx/>
              <a:buChar char="-"/>
            </a:pPr>
            <a:r>
              <a:rPr lang="en-GB" sz="1900" dirty="0"/>
              <a:t>Maths is incorporated in all areas of learning through play and within the classroom context e.g. How many children are on the carpet?</a:t>
            </a:r>
          </a:p>
          <a:p>
            <a:pPr marL="457200" indent="-457200" algn="ctr">
              <a:buFontTx/>
              <a:buChar char="-"/>
            </a:pPr>
            <a:r>
              <a:rPr lang="en-GB" sz="1900" dirty="0"/>
              <a:t>Children’s work is recorded through teacher assessment, most of which is recorded on Tapestry.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967" y="633465"/>
            <a:ext cx="2266270" cy="1652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706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Maths at Forty Hill  </a:t>
            </a:r>
          </a:p>
        </p:txBody>
      </p:sp>
      <p:pic>
        <p:nvPicPr>
          <p:cNvPr id="6146" name="Picture 2" descr="New Recognition Partner Announcement - White Rose Maths - Tempo Time Credits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824037" y="566738"/>
            <a:ext cx="1614487" cy="161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ome - Forty Hill C.E. School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48681" y="652262"/>
            <a:ext cx="1377950" cy="1633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051085" y="2476499"/>
            <a:ext cx="4718304" cy="576262"/>
          </a:xfrm>
        </p:spPr>
        <p:txBody>
          <a:bodyPr/>
          <a:lstStyle/>
          <a:p>
            <a:pPr algn="ctr"/>
            <a:r>
              <a:rPr lang="en-GB" dirty="0"/>
              <a:t>KS1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4"/>
          </p:nvPr>
        </p:nvSpPr>
        <p:spPr>
          <a:xfrm>
            <a:off x="1051085" y="3052761"/>
            <a:ext cx="6166144" cy="3162982"/>
          </a:xfrm>
        </p:spPr>
        <p:txBody>
          <a:bodyPr>
            <a:normAutofit fontScale="62500" lnSpcReduction="20000"/>
          </a:bodyPr>
          <a:lstStyle/>
          <a:p>
            <a:r>
              <a:rPr lang="en-GB" sz="3600" dirty="0"/>
              <a:t>4 Maths lessons a week. </a:t>
            </a:r>
          </a:p>
          <a:p>
            <a:r>
              <a:rPr lang="en-GB" sz="3600" dirty="0"/>
              <a:t>In Year 2, the children will also have a weekly Arithmetic lesson. </a:t>
            </a:r>
          </a:p>
          <a:p>
            <a:r>
              <a:rPr lang="en-GB" sz="3600" dirty="0"/>
              <a:t>Children follow the White Rose scheme and record their maths in their own maths books. </a:t>
            </a:r>
          </a:p>
          <a:p>
            <a:r>
              <a:rPr lang="en-GB" sz="3600" dirty="0"/>
              <a:t>Children begin to understand presentation expectations and use a mixture of work sheets and writing out number sentences on the squared paper.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5801" y="2615869"/>
            <a:ext cx="2598285" cy="3431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55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3976" y="704170"/>
            <a:ext cx="3729039" cy="29409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9295" y="704170"/>
            <a:ext cx="4032477" cy="38359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3976" y="3756933"/>
            <a:ext cx="3825197" cy="248058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5772" y="957942"/>
            <a:ext cx="255814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EYFS Curriculum: </a:t>
            </a:r>
          </a:p>
          <a:p>
            <a:endParaRPr lang="en-GB" sz="2800" dirty="0"/>
          </a:p>
          <a:p>
            <a:r>
              <a:rPr lang="en-GB" sz="2800" dirty="0"/>
              <a:t>Example statements taken from ‘Development Matters’: </a:t>
            </a:r>
          </a:p>
        </p:txBody>
      </p:sp>
      <p:sp>
        <p:nvSpPr>
          <p:cNvPr id="8" name="AutoShape 2" descr="EYFS: Development Matters updated following early adopter trial | Nursery  Worl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01467" y="4713515"/>
            <a:ext cx="3000375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160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0350" y="648757"/>
            <a:ext cx="8258175" cy="556162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95325" y="1381125"/>
            <a:ext cx="18764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Reception</a:t>
            </a:r>
            <a:r>
              <a:rPr lang="en-GB" sz="2800" dirty="0"/>
              <a:t>  Curriculum Overview </a:t>
            </a:r>
          </a:p>
        </p:txBody>
      </p:sp>
    </p:spTree>
    <p:extLst>
      <p:ext uri="{BB962C8B-B14F-4D97-AF65-F5344CB8AC3E}">
        <p14:creationId xmlns:p14="http://schemas.microsoft.com/office/powerpoint/2010/main" val="24960186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95325" y="1381125"/>
            <a:ext cx="18764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Year 1 </a:t>
            </a:r>
            <a:r>
              <a:rPr lang="en-GB" sz="2800" dirty="0"/>
              <a:t>Curriculum Overview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475" y="628650"/>
            <a:ext cx="8270894" cy="555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2332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95325" y="1381125"/>
            <a:ext cx="18764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Year 2 </a:t>
            </a:r>
            <a:r>
              <a:rPr lang="en-GB" sz="2800" dirty="0"/>
              <a:t>Curriculum Overview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0" y="576262"/>
            <a:ext cx="8429625" cy="5753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4997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425" y="1801940"/>
            <a:ext cx="10725150" cy="3743325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295402" y="704901"/>
            <a:ext cx="9601196" cy="1303867"/>
          </a:xfrm>
        </p:spPr>
        <p:txBody>
          <a:bodyPr/>
          <a:lstStyle/>
          <a:p>
            <a:r>
              <a:rPr lang="en-GB" dirty="0"/>
              <a:t>Skills progression – EYFS to Year 2</a:t>
            </a:r>
          </a:p>
        </p:txBody>
      </p:sp>
      <p:sp>
        <p:nvSpPr>
          <p:cNvPr id="6" name="Rectangle 5"/>
          <p:cNvSpPr/>
          <p:nvPr/>
        </p:nvSpPr>
        <p:spPr>
          <a:xfrm>
            <a:off x="733425" y="5601712"/>
            <a:ext cx="105115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000" dirty="0"/>
              <a:t>Skills are sequential and build over time. Children </a:t>
            </a:r>
            <a:r>
              <a:rPr lang="en-GB" sz="2000" b="1" dirty="0"/>
              <a:t>do not </a:t>
            </a:r>
            <a:r>
              <a:rPr lang="en-GB" sz="2000" dirty="0"/>
              <a:t>learn formal methods for multiplication or division at this stage.  </a:t>
            </a:r>
          </a:p>
        </p:txBody>
      </p:sp>
    </p:spTree>
    <p:extLst>
      <p:ext uri="{BB962C8B-B14F-4D97-AF65-F5344CB8AC3E}">
        <p14:creationId xmlns:p14="http://schemas.microsoft.com/office/powerpoint/2010/main" val="7361855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1612" y="428625"/>
            <a:ext cx="9110663" cy="5953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1481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7325" y="533400"/>
            <a:ext cx="9201150" cy="577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6754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6900" y="504825"/>
            <a:ext cx="8294732" cy="578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217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14754"/>
          </a:xfrm>
        </p:spPr>
        <p:txBody>
          <a:bodyPr>
            <a:normAutofit/>
          </a:bodyPr>
          <a:lstStyle/>
          <a:p>
            <a:r>
              <a:rPr lang="en-GB" sz="5400" dirty="0"/>
              <a:t>What is </a:t>
            </a:r>
            <a:r>
              <a:rPr lang="en-GB" sz="5400" b="1" dirty="0"/>
              <a:t>5</a:t>
            </a:r>
            <a:r>
              <a:rPr lang="en-GB" sz="5400" dirty="0"/>
              <a:t>? </a:t>
            </a:r>
          </a:p>
        </p:txBody>
      </p:sp>
      <p:pic>
        <p:nvPicPr>
          <p:cNvPr id="1026" name="Picture 2" descr="Five Fingers Images – Browse 116,555 Stock Photos, Vectors, and Video |  Adobe Stock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537" y="2455804"/>
            <a:ext cx="4049484" cy="2699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remium Photo | Original wooden plate with continuous lines and five apples  on the black table. organic, natural material of bowl with eternal lines.  eco-friendly fruit photo. light beige minimalism flat lay.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1711" y="2618159"/>
            <a:ext cx="1920237" cy="1776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0681" y="4452949"/>
            <a:ext cx="3749038" cy="17228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80379" y="4318622"/>
            <a:ext cx="1864860" cy="185718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92629" y="5314379"/>
            <a:ext cx="42454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Subitising: </a:t>
            </a:r>
            <a:r>
              <a:rPr lang="en-US" sz="2000" dirty="0"/>
              <a:t>The ability to instantly recall the number of objects or images without needing to count them individually.</a:t>
            </a:r>
            <a:endParaRPr lang="en-GB" sz="2000" dirty="0"/>
          </a:p>
        </p:txBody>
      </p:sp>
      <p:pic>
        <p:nvPicPr>
          <p:cNvPr id="1030" name="Picture 6" descr="Five Little Ducks Nursery Rhyme With Lyrics - Cartoon Animation Rhymes _  Songs for Children [HD] - video Dailymotion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27278" y="2618159"/>
            <a:ext cx="3169320" cy="178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8733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What is </a:t>
            </a:r>
            <a:r>
              <a:rPr lang="en-GB" sz="5400" b="1" dirty="0"/>
              <a:t>5</a:t>
            </a:r>
            <a:r>
              <a:rPr lang="en-GB" sz="5400" dirty="0"/>
              <a:t>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9342" y="2733511"/>
            <a:ext cx="7119257" cy="3438689"/>
          </a:xfrm>
        </p:spPr>
        <p:txBody>
          <a:bodyPr>
            <a:noAutofit/>
          </a:bodyPr>
          <a:lstStyle/>
          <a:p>
            <a:r>
              <a:rPr lang="en-GB" sz="2050" dirty="0"/>
              <a:t>We first teach children to recognise number in </a:t>
            </a:r>
            <a:r>
              <a:rPr lang="en-GB" sz="2050" b="1" dirty="0"/>
              <a:t>concrete</a:t>
            </a:r>
            <a:r>
              <a:rPr lang="en-GB" sz="2050" dirty="0"/>
              <a:t> forms. </a:t>
            </a:r>
          </a:p>
          <a:p>
            <a:r>
              <a:rPr lang="en-GB" sz="2050" dirty="0"/>
              <a:t>They will make a number using objects or represent a number sentence. </a:t>
            </a:r>
          </a:p>
          <a:p>
            <a:r>
              <a:rPr lang="en-GB" sz="2050" dirty="0"/>
              <a:t>Then, they should see the number or problem in </a:t>
            </a:r>
            <a:r>
              <a:rPr lang="en-GB" sz="2050" b="1" dirty="0"/>
              <a:t>pictorial</a:t>
            </a:r>
            <a:r>
              <a:rPr lang="en-GB" sz="2050" dirty="0"/>
              <a:t> representations. This could be drawing objects or counters. Children may also use other representations such as bar models or part-whole models. </a:t>
            </a:r>
          </a:p>
          <a:p>
            <a:r>
              <a:rPr lang="en-GB" sz="2050" dirty="0"/>
              <a:t>Finally, children then come to use write out number sentences or problems using numerals. This is in its most ‘</a:t>
            </a:r>
            <a:r>
              <a:rPr lang="en-GB" sz="2050" b="1" dirty="0"/>
              <a:t>abstract</a:t>
            </a:r>
            <a:r>
              <a:rPr lang="en-GB" sz="2050" dirty="0"/>
              <a:t>’ form. </a:t>
            </a:r>
          </a:p>
        </p:txBody>
      </p:sp>
      <p:pic>
        <p:nvPicPr>
          <p:cNvPr id="2050" name="Picture 2" descr="St Lawrence Primary School - CPA Approach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803" y="2471058"/>
            <a:ext cx="3753539" cy="3701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63455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968" y="713015"/>
            <a:ext cx="3373889" cy="236764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3302" y="536802"/>
            <a:ext cx="2393653" cy="32289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60784" y="536802"/>
            <a:ext cx="4276725" cy="32289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0784" y="3804558"/>
            <a:ext cx="3978729" cy="248670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968" y="3189905"/>
            <a:ext cx="3093505" cy="292718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04501" y="3392260"/>
            <a:ext cx="3060328" cy="2775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3956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423554" y="2611684"/>
            <a:ext cx="2629474" cy="2937010"/>
            <a:chOff x="1641702" y="2445430"/>
            <a:chExt cx="3182317" cy="354193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41702" y="2445430"/>
              <a:ext cx="3182317" cy="3541939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1937657" y="4887685"/>
              <a:ext cx="8382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657600" y="4887684"/>
              <a:ext cx="83820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3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456625" y="3773405"/>
            <a:ext cx="3597483" cy="1813072"/>
            <a:chOff x="3876964" y="2957841"/>
            <a:chExt cx="5048250" cy="2171700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76964" y="2957841"/>
              <a:ext cx="5048250" cy="2171700"/>
            </a:xfrm>
            <a:prstGeom prst="rect">
              <a:avLst/>
            </a:prstGeom>
          </p:spPr>
        </p:pic>
        <p:grpSp>
          <p:nvGrpSpPr>
            <p:cNvPr id="12" name="Group 11"/>
            <p:cNvGrpSpPr/>
            <p:nvPr/>
          </p:nvGrpSpPr>
          <p:grpSpPr>
            <a:xfrm>
              <a:off x="4836016" y="3078334"/>
              <a:ext cx="3344432" cy="1985559"/>
              <a:chOff x="4836016" y="3078334"/>
              <a:chExt cx="3344432" cy="1985559"/>
            </a:xfrm>
          </p:grpSpPr>
          <p:sp>
            <p:nvSpPr>
              <p:cNvPr id="9" name="TextBox 8"/>
              <p:cNvSpPr txBox="1"/>
              <p:nvPr/>
            </p:nvSpPr>
            <p:spPr>
              <a:xfrm>
                <a:off x="5962062" y="3078334"/>
                <a:ext cx="87805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dirty="0">
                    <a:latin typeface="Comic Sans MS" panose="030F0702030302020204" pitchFamily="66" charset="0"/>
                  </a:rPr>
                  <a:t>5</a:t>
                </a: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4836016" y="4140563"/>
                <a:ext cx="87805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dirty="0">
                    <a:latin typeface="Comic Sans MS" panose="030F0702030302020204" pitchFamily="66" charset="0"/>
                  </a:rPr>
                  <a:t>3</a:t>
                </a: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7302394" y="4054302"/>
                <a:ext cx="87805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5400" dirty="0">
                    <a:latin typeface="Comic Sans MS" panose="030F0702030302020204" pitchFamily="66" charset="0"/>
                  </a:rPr>
                  <a:t>2</a:t>
                </a:r>
              </a:p>
            </p:txBody>
          </p:sp>
        </p:grpSp>
      </p:grp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What is </a:t>
            </a:r>
            <a:r>
              <a:rPr lang="en-GB" sz="5400" b="1" dirty="0"/>
              <a:t>5</a:t>
            </a:r>
            <a:r>
              <a:rPr lang="en-GB" sz="5400" dirty="0"/>
              <a:t>?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50787" y="5604164"/>
            <a:ext cx="4201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Part-whole models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54425" y="5568789"/>
            <a:ext cx="4201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Bar models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5111" y="2596347"/>
            <a:ext cx="4806229" cy="101077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206812" y="4222913"/>
            <a:ext cx="30849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2 + 3 = 5</a:t>
            </a:r>
          </a:p>
        </p:txBody>
      </p:sp>
    </p:spTree>
    <p:extLst>
      <p:ext uri="{BB962C8B-B14F-4D97-AF65-F5344CB8AC3E}">
        <p14:creationId xmlns:p14="http://schemas.microsoft.com/office/powerpoint/2010/main" val="2844933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7606860" cy="1303867"/>
          </a:xfrm>
        </p:spPr>
        <p:txBody>
          <a:bodyPr>
            <a:normAutofit fontScale="90000"/>
          </a:bodyPr>
          <a:lstStyle/>
          <a:p>
            <a:r>
              <a:rPr lang="en-GB" dirty="0"/>
              <a:t>“Make it, Draw it, Write it, Solve it”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3219" y="605493"/>
            <a:ext cx="1781175" cy="1809750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1108348" y="2460569"/>
            <a:ext cx="3743138" cy="3990740"/>
            <a:chOff x="1108348" y="2460569"/>
            <a:chExt cx="3743138" cy="399074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08348" y="2460569"/>
              <a:ext cx="1587030" cy="396446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23997" y="2460569"/>
              <a:ext cx="2027489" cy="2102892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88209" y="4563461"/>
              <a:ext cx="1699063" cy="1887848"/>
            </a:xfrm>
            <a:prstGeom prst="rect">
              <a:avLst/>
            </a:prstGeom>
          </p:spPr>
        </p:pic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12767" y="4813585"/>
            <a:ext cx="2180200" cy="196008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16024" y="4980716"/>
            <a:ext cx="2154287" cy="1474592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5333503" y="2490464"/>
            <a:ext cx="5705475" cy="2247900"/>
            <a:chOff x="5099628" y="2553521"/>
            <a:chExt cx="5705475" cy="2247900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099628" y="2553521"/>
              <a:ext cx="5705475" cy="2247900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10009281" y="2553521"/>
              <a:ext cx="795822" cy="134496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870943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/>
              <a:t>Manipulatives</a:t>
            </a:r>
            <a:r>
              <a:rPr lang="en-GB" dirty="0"/>
              <a:t>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766619" y="2578793"/>
            <a:ext cx="5237018" cy="3406372"/>
          </a:xfrm>
        </p:spPr>
        <p:txBody>
          <a:bodyPr>
            <a:normAutofit fontScale="25000" lnSpcReduction="20000"/>
          </a:bodyPr>
          <a:lstStyle/>
          <a:p>
            <a:r>
              <a:rPr lang="en-GB" sz="8800" dirty="0"/>
              <a:t>Manipulatives are </a:t>
            </a:r>
            <a:r>
              <a:rPr lang="en-GB" sz="8800" b="1" dirty="0"/>
              <a:t>essential</a:t>
            </a:r>
            <a:r>
              <a:rPr lang="en-GB" sz="8800" dirty="0"/>
              <a:t> in helping to support children’s concrete understanding of number. </a:t>
            </a:r>
          </a:p>
          <a:p>
            <a:r>
              <a:rPr lang="en-GB" sz="8800" dirty="0"/>
              <a:t>These are also used to help support children’s understanding of </a:t>
            </a:r>
            <a:r>
              <a:rPr lang="en-GB" sz="8800" b="1" dirty="0"/>
              <a:t>place value. </a:t>
            </a:r>
            <a:r>
              <a:rPr lang="en-GB" sz="8800" dirty="0"/>
              <a:t>This refers to what each numeral in a number represents.</a:t>
            </a:r>
          </a:p>
          <a:p>
            <a:r>
              <a:rPr lang="en-GB" sz="8800" dirty="0"/>
              <a:t>Manipulative are not just used to support those children who find maths more tricky. If children are to achieve ‘</a:t>
            </a:r>
            <a:r>
              <a:rPr lang="en-GB" sz="8800" b="1" dirty="0"/>
              <a:t>greater depth</a:t>
            </a:r>
            <a:r>
              <a:rPr lang="en-GB" sz="8800" dirty="0"/>
              <a:t>’ they must be able to use manipulatives to </a:t>
            </a:r>
            <a:r>
              <a:rPr lang="en-GB" sz="8800" b="1" dirty="0"/>
              <a:t>explain</a:t>
            </a:r>
            <a:r>
              <a:rPr lang="en-GB" sz="8800" dirty="0"/>
              <a:t> or </a:t>
            </a:r>
            <a:r>
              <a:rPr lang="en-GB" sz="8800" b="1" dirty="0"/>
              <a:t>prove</a:t>
            </a:r>
            <a:r>
              <a:rPr lang="en-GB" sz="8800" dirty="0"/>
              <a:t> their answer. </a:t>
            </a:r>
          </a:p>
        </p:txBody>
      </p:sp>
      <p:sp>
        <p:nvSpPr>
          <p:cNvPr id="8" name="AutoShape 2" descr="Place Value Blocks With Digit Number | epicrally.co.u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43307" y="2337308"/>
            <a:ext cx="3623807" cy="2271640"/>
          </a:xfrm>
          <a:prstGeom prst="rect">
            <a:avLst/>
          </a:prstGeo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5309718"/>
              </p:ext>
            </p:extLst>
          </p:nvPr>
        </p:nvGraphicFramePr>
        <p:xfrm>
          <a:off x="6843307" y="4420616"/>
          <a:ext cx="3438240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9120">
                  <a:extLst>
                    <a:ext uri="{9D8B030D-6E8A-4147-A177-3AD203B41FA5}">
                      <a16:colId xmlns:a16="http://schemas.microsoft.com/office/drawing/2014/main" val="3607937717"/>
                    </a:ext>
                  </a:extLst>
                </a:gridCol>
                <a:gridCol w="1719120">
                  <a:extLst>
                    <a:ext uri="{9D8B030D-6E8A-4147-A177-3AD203B41FA5}">
                      <a16:colId xmlns:a16="http://schemas.microsoft.com/office/drawing/2014/main" val="3023975742"/>
                    </a:ext>
                  </a:extLst>
                </a:gridCol>
              </a:tblGrid>
              <a:tr h="37022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5919041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31372" y="5015344"/>
            <a:ext cx="2451100" cy="12357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6672" y="5015344"/>
            <a:ext cx="1198129" cy="12945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4801" y="5346872"/>
            <a:ext cx="488732" cy="57265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782472" y="5153891"/>
            <a:ext cx="4169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=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5612" y="689338"/>
            <a:ext cx="2218170" cy="1584407"/>
          </a:xfrm>
          <a:prstGeom prst="rect">
            <a:avLst/>
          </a:prstGeom>
        </p:spPr>
      </p:pic>
      <p:pic>
        <p:nvPicPr>
          <p:cNvPr id="16" name="Picture 6" descr="Counters - Double Sided, Red and White Pack of 20 - Partners in Education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479702" y="730119"/>
            <a:ext cx="1985099" cy="155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4828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Manipulatives to show Greater Depth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4125" y="2560320"/>
            <a:ext cx="3998866" cy="3535362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Year 2 – Mastery question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5035" y="3423126"/>
            <a:ext cx="304800" cy="1809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3388" y="3423126"/>
            <a:ext cx="304800" cy="1809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8528" y="3423126"/>
            <a:ext cx="304800" cy="18097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1305" y="3423126"/>
            <a:ext cx="304800" cy="3333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01305" y="3762339"/>
            <a:ext cx="304800" cy="333375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241741" y="3319585"/>
            <a:ext cx="1077196" cy="192211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8540496" y="3050728"/>
            <a:ext cx="318463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“I have made 32. </a:t>
            </a:r>
          </a:p>
          <a:p>
            <a:r>
              <a:rPr lang="en-GB" sz="2000" dirty="0"/>
              <a:t>I can see two groups of 10. </a:t>
            </a:r>
          </a:p>
          <a:p>
            <a:endParaRPr lang="en-GB" sz="2000" dirty="0"/>
          </a:p>
          <a:p>
            <a:r>
              <a:rPr lang="en-GB" sz="2000" dirty="0"/>
              <a:t>So, I know I need one more group of 10 and 2 ones.</a:t>
            </a:r>
          </a:p>
          <a:p>
            <a:r>
              <a:rPr lang="en-GB" sz="2000" dirty="0"/>
              <a:t>There are 12 sweets covered up.”</a:t>
            </a:r>
          </a:p>
          <a:p>
            <a:endParaRPr lang="en-GB" sz="2000" dirty="0"/>
          </a:p>
          <a:p>
            <a:r>
              <a:rPr lang="en-GB" sz="2000" dirty="0"/>
              <a:t>The two ones will not be in a bag as they are less than 10.”</a:t>
            </a:r>
          </a:p>
        </p:txBody>
      </p:sp>
    </p:spTree>
    <p:extLst>
      <p:ext uri="{BB962C8B-B14F-4D97-AF65-F5344CB8AC3E}">
        <p14:creationId xmlns:p14="http://schemas.microsoft.com/office/powerpoint/2010/main" val="3254654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Snap Cubes® (Set of 100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103" y="695323"/>
            <a:ext cx="2973026" cy="2123590"/>
          </a:xfrm>
          <a:prstGeom prst="rect">
            <a:avLst/>
          </a:prstGeom>
        </p:spPr>
      </p:pic>
      <p:pic>
        <p:nvPicPr>
          <p:cNvPr id="4100" name="Picture 4" descr="Math Teachers Should Encourage Their Students to Count Using Their Fingers  in Class - The Atlantic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10492" y="695323"/>
            <a:ext cx="3048000" cy="2123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ounters - Double Sided, Red and White Pack of 20 - Partners in Education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63337" y="695323"/>
            <a:ext cx="2718736" cy="2123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Numicon guide for parents - Oxford Owl for Home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34492" y="2902238"/>
            <a:ext cx="6306992" cy="1533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82073" y="974655"/>
            <a:ext cx="2027051" cy="1564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5103" y="3088010"/>
            <a:ext cx="4505325" cy="11620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80817" y="4627417"/>
            <a:ext cx="4360667" cy="1394691"/>
          </a:xfrm>
          <a:prstGeom prst="rect">
            <a:avLst/>
          </a:prstGeom>
        </p:spPr>
      </p:pic>
      <p:pic>
        <p:nvPicPr>
          <p:cNvPr id="4106" name="Picture 10" descr="2D and 3D Shapes in the Real World - YouTube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23635" y="4343469"/>
            <a:ext cx="2576947" cy="1869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Dominoes - The Strong National Museum of Play"/>
          <p:cNvPicPr>
            <a:picLocks noChangeAspect="1" noChangeArrowheads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90002" y="4361941"/>
            <a:ext cx="2320852" cy="196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77853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Manipulatives</a:t>
            </a:r>
          </a:p>
        </p:txBody>
      </p:sp>
      <p:sp>
        <p:nvSpPr>
          <p:cNvPr id="5" name="Content Placeholder 6"/>
          <p:cNvSpPr>
            <a:spLocks noGrp="1"/>
          </p:cNvSpPr>
          <p:nvPr>
            <p:ph sz="half" idx="1"/>
          </p:nvPr>
        </p:nvSpPr>
        <p:spPr>
          <a:xfrm>
            <a:off x="730294" y="2900928"/>
            <a:ext cx="4573578" cy="2931576"/>
          </a:xfrm>
        </p:spPr>
        <p:txBody>
          <a:bodyPr>
            <a:noAutofit/>
          </a:bodyPr>
          <a:lstStyle/>
          <a:p>
            <a:r>
              <a:rPr lang="en-GB" dirty="0"/>
              <a:t>Which ever manipulatives your child chooses to use is fine!</a:t>
            </a:r>
          </a:p>
          <a:p>
            <a:r>
              <a:rPr lang="en-GB" dirty="0"/>
              <a:t>As long as they understand what they are representing, allowing them to choose may help to spark their interest!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8127577" y="653449"/>
            <a:ext cx="2548635" cy="1714307"/>
            <a:chOff x="6508028" y="2646218"/>
            <a:chExt cx="2979888" cy="222134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08028" y="2646218"/>
              <a:ext cx="1603232" cy="2221346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111260" y="2708103"/>
              <a:ext cx="1376656" cy="2159461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3863349" y="5010192"/>
            <a:ext cx="6100457" cy="1192308"/>
            <a:chOff x="4493679" y="4970827"/>
            <a:chExt cx="5561865" cy="1127853"/>
          </a:xfrm>
        </p:grpSpPr>
        <p:pic>
          <p:nvPicPr>
            <p:cNvPr id="5124" name="Picture 4" descr="Strand Pasta Noodles - How To Cooking Tips - RecipeTips.com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3679" y="4979448"/>
              <a:ext cx="3677516" cy="11106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6" name="Picture 6" descr="Organic Fusilli Pasta Twirls - 100g – SW Coast Refills"/>
            <p:cNvPicPr>
              <a:picLocks noChangeAspect="1" noChangeArrowheads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8171195" y="4970827"/>
              <a:ext cx="1884349" cy="11278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5569" y="2508128"/>
            <a:ext cx="2243859" cy="2361957"/>
          </a:xfrm>
          <a:prstGeom prst="rect">
            <a:avLst/>
          </a:prstGeom>
        </p:spPr>
      </p:pic>
      <p:pic>
        <p:nvPicPr>
          <p:cNvPr id="5128" name="Picture 8" descr="DIY Math Manipulatives Around Your Home - Home Preschool 101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295402" y="640840"/>
            <a:ext cx="2972210" cy="1726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Smarties Maths! | Dunbar Primary School P3 blog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493397" y="2464016"/>
            <a:ext cx="3093121" cy="2526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39459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Practical Maths at home </a:t>
            </a:r>
          </a:p>
        </p:txBody>
      </p:sp>
      <p:pic>
        <p:nvPicPr>
          <p:cNvPr id="7170" name="Picture 2" descr="2B U1 Helping at home [Grammar 1] | Baamboozle - Baamboozle | The Most Fun  Classroom Games!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72359" y="4152491"/>
            <a:ext cx="3001384" cy="2193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873743" y="2462870"/>
            <a:ext cx="254807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“How many people are eating dinner?”</a:t>
            </a:r>
          </a:p>
          <a:p>
            <a:endParaRPr lang="en-GB" sz="2000" dirty="0"/>
          </a:p>
          <a:p>
            <a:r>
              <a:rPr lang="en-GB" sz="2000" dirty="0"/>
              <a:t>“How many plates do we need?” </a:t>
            </a:r>
          </a:p>
          <a:p>
            <a:endParaRPr lang="en-GB" sz="2000" dirty="0"/>
          </a:p>
          <a:p>
            <a:r>
              <a:rPr lang="en-GB" sz="2000" dirty="0"/>
              <a:t>“How many forks do we need?” </a:t>
            </a:r>
          </a:p>
          <a:p>
            <a:endParaRPr lang="en-GB" sz="2000" dirty="0"/>
          </a:p>
          <a:p>
            <a:r>
              <a:rPr lang="en-GB" sz="2000" dirty="0"/>
              <a:t>“Every one has two sausages. Let’s count in 2s”. </a:t>
            </a:r>
          </a:p>
        </p:txBody>
      </p:sp>
      <p:pic>
        <p:nvPicPr>
          <p:cNvPr id="6" name="Content Placeholder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399" y="2462870"/>
            <a:ext cx="3636580" cy="235478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53047" y="4925083"/>
            <a:ext cx="50659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“How many dogs can you see?” </a:t>
            </a:r>
          </a:p>
          <a:p>
            <a:endParaRPr lang="en-GB" sz="2000" dirty="0"/>
          </a:p>
          <a:p>
            <a:r>
              <a:rPr lang="en-GB" sz="2000" dirty="0"/>
              <a:t>“How many ducks are there? How many would there be if two ducks flew away?” </a:t>
            </a:r>
          </a:p>
        </p:txBody>
      </p:sp>
      <p:pic>
        <p:nvPicPr>
          <p:cNvPr id="3" name="Picture 2" descr="Buy Argos Home Wall Clock - Rose Gold | Clocks | Argos">
            <a:extLst>
              <a:ext uri="{FF2B5EF4-FFF2-40B4-BE49-F238E27FC236}">
                <a16:creationId xmlns:a16="http://schemas.microsoft.com/office/drawing/2014/main" id="{34D2A6CA-0F79-E075-308A-0BC6EAB8DB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32260" y="601635"/>
            <a:ext cx="1989118" cy="210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Outdoor Maths Activities EYFS – Outdoor Maths Ideas – Play of the Wild">
            <a:extLst>
              <a:ext uri="{FF2B5EF4-FFF2-40B4-BE49-F238E27FC236}">
                <a16:creationId xmlns:a16="http://schemas.microsoft.com/office/drawing/2014/main" id="{68DD44F8-4CF3-6B60-86E8-25CAE98E91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32580" y="850208"/>
            <a:ext cx="1952597" cy="228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8FB66BA-9D47-E375-B811-FF665E47751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2359" y="2666496"/>
            <a:ext cx="2548078" cy="131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0773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Maths in books!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02742">
            <a:off x="869984" y="2294000"/>
            <a:ext cx="3012242" cy="29277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09095">
            <a:off x="3585671" y="2542584"/>
            <a:ext cx="2719557" cy="3042919"/>
          </a:xfrm>
          <a:prstGeom prst="rect">
            <a:avLst/>
          </a:prstGeom>
        </p:spPr>
      </p:pic>
      <p:pic>
        <p:nvPicPr>
          <p:cNvPr id="9218" name="Picture 2" descr="The Shape Trilogy by Mac Barnett &amp; Jon Klassen ~ #SaturdaySpotlight  #PictureBook #Review #STEM ~ @burstofbeaden @WalkerBooksUK – Picture Book  Perfect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198903">
            <a:off x="6295600" y="2437387"/>
            <a:ext cx="2762291" cy="2762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365 PENGUINS - MathsThroughStories.or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91429">
            <a:off x="8773242" y="2120498"/>
            <a:ext cx="2559397" cy="3274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30063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Helpful websites: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258983" y="4400605"/>
            <a:ext cx="3925256" cy="1644059"/>
            <a:chOff x="816243" y="2519362"/>
            <a:chExt cx="4441858" cy="193713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34051" y="2519362"/>
              <a:ext cx="1924050" cy="1819275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16243" y="2519362"/>
              <a:ext cx="2385468" cy="1937135"/>
            </a:xfrm>
            <a:prstGeom prst="rect">
              <a:avLst/>
            </a:prstGeom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3467" y="764221"/>
            <a:ext cx="2180989" cy="32922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7553" y="3458805"/>
            <a:ext cx="3101029" cy="23834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725" y="2545083"/>
            <a:ext cx="2795132" cy="24119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776797" y="3020194"/>
            <a:ext cx="29182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BBC: Number Blocks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60696" y="5136381"/>
            <a:ext cx="23564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BBC: Super Movers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07725" y="1234351"/>
            <a:ext cx="30290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There are lots of songs available on YouTube!</a:t>
            </a:r>
          </a:p>
        </p:txBody>
      </p:sp>
    </p:spTree>
    <p:extLst>
      <p:ext uri="{BB962C8B-B14F-4D97-AF65-F5344CB8AC3E}">
        <p14:creationId xmlns:p14="http://schemas.microsoft.com/office/powerpoint/2010/main" val="11343356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454E0188772A4CA30BFEF8B53D0367" ma:contentTypeVersion="21" ma:contentTypeDescription="Create a new document." ma:contentTypeScope="" ma:versionID="ffe7fac44cb31902365782207de1a05a">
  <xsd:schema xmlns:xsd="http://www.w3.org/2001/XMLSchema" xmlns:xs="http://www.w3.org/2001/XMLSchema" xmlns:p="http://schemas.microsoft.com/office/2006/metadata/properties" xmlns:ns2="6a6f9b4c-029b-444e-addf-4d66571c9b6f" xmlns:ns3="450a6b86-6e86-4b74-93c9-116031be495f" targetNamespace="http://schemas.microsoft.com/office/2006/metadata/properties" ma:root="true" ma:fieldsID="6c192b837418c2a735c256c19b989789" ns2:_="" ns3:_="">
    <xsd:import namespace="6a6f9b4c-029b-444e-addf-4d66571c9b6f"/>
    <xsd:import namespace="450a6b86-6e86-4b74-93c9-116031be495f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2:TaxCatchAll" minOccurs="0"/>
                <xsd:element ref="ns3:lcf76f155ced4ddcb4097134ff3c332f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a6f9b4c-029b-444e-addf-4d66571c9b6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270264f3-665c-450b-9e97-55559b7a3ac3}" ma:internalName="TaxCatchAll" ma:showField="CatchAllData" ma:web="6a6f9b4c-029b-444e-addf-4d66571c9b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0a6b86-6e86-4b74-93c9-116031be495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8fea2a44-abf8-496f-8715-49ed1fb5412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FF1EF88-EC6D-4648-A06D-BED3A591C95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85C48C-FABC-4BFD-834C-D848EA99C5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a6f9b4c-029b-444e-addf-4d66571c9b6f"/>
    <ds:schemaRef ds:uri="450a6b86-6e86-4b74-93c9-116031be495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428</TotalTime>
  <Words>950</Words>
  <Application>Microsoft Office PowerPoint</Application>
  <PresentationFormat>Widescreen</PresentationFormat>
  <Paragraphs>132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Comic Sans MS</vt:lpstr>
      <vt:lpstr>Garamond</vt:lpstr>
      <vt:lpstr>Organic</vt:lpstr>
      <vt:lpstr>Helping your child with early Maths</vt:lpstr>
      <vt:lpstr>PowerPoint Presentation</vt:lpstr>
      <vt:lpstr>Our agenda:</vt:lpstr>
      <vt:lpstr>Growth Mindset </vt:lpstr>
      <vt:lpstr>Maths at Forty Hill  </vt:lpstr>
      <vt:lpstr>Maths at Forty Hill  </vt:lpstr>
      <vt:lpstr>PowerPoint Presentation</vt:lpstr>
      <vt:lpstr>PowerPoint Presentation</vt:lpstr>
      <vt:lpstr>PowerPoint Presentation</vt:lpstr>
      <vt:lpstr>PowerPoint Presentation</vt:lpstr>
      <vt:lpstr>Skills progression – EYFS to Year 2</vt:lpstr>
      <vt:lpstr>PowerPoint Presentation</vt:lpstr>
      <vt:lpstr>PowerPoint Presentation</vt:lpstr>
      <vt:lpstr>PowerPoint Presentation</vt:lpstr>
      <vt:lpstr>What is 5? </vt:lpstr>
      <vt:lpstr>What is 5? </vt:lpstr>
      <vt:lpstr>PowerPoint Presentation</vt:lpstr>
      <vt:lpstr>What is 5? </vt:lpstr>
      <vt:lpstr>“Make it, Draw it, Write it, Solve it”</vt:lpstr>
      <vt:lpstr>Manipulatives </vt:lpstr>
      <vt:lpstr>Manipulatives to show Greater Depth</vt:lpstr>
      <vt:lpstr>PowerPoint Presentation</vt:lpstr>
      <vt:lpstr>Manipulatives</vt:lpstr>
      <vt:lpstr>Practical Maths at home </vt:lpstr>
      <vt:lpstr>Maths in books! </vt:lpstr>
      <vt:lpstr>Helpful websites: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 you estimate how many? Use coins, counters, dried beans take a handful of beans and ask how many do you think I have in my hand? Can children count with a ball. Whisper a number and tell children to throw/ bounce the ball 1 more or 1 less than the number that you have whispered.</dc:title>
  <dc:creator>E Hills</dc:creator>
  <cp:lastModifiedBy>L Saunders</cp:lastModifiedBy>
  <cp:revision>59</cp:revision>
  <dcterms:created xsi:type="dcterms:W3CDTF">2023-09-22T20:33:50Z</dcterms:created>
  <dcterms:modified xsi:type="dcterms:W3CDTF">2023-11-15T11:31:08Z</dcterms:modified>
</cp:coreProperties>
</file>