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Lst>
  <p:notesMasterIdLst>
    <p:notesMasterId r:id="rId32"/>
  </p:notesMasterIdLst>
  <p:sldIdLst>
    <p:sldId id="257" r:id="rId5"/>
    <p:sldId id="304" r:id="rId6"/>
    <p:sldId id="317" r:id="rId7"/>
    <p:sldId id="276" r:id="rId8"/>
    <p:sldId id="295" r:id="rId9"/>
    <p:sldId id="321" r:id="rId10"/>
    <p:sldId id="320" r:id="rId11"/>
    <p:sldId id="303" r:id="rId12"/>
    <p:sldId id="259" r:id="rId13"/>
    <p:sldId id="272" r:id="rId14"/>
    <p:sldId id="329" r:id="rId15"/>
    <p:sldId id="331" r:id="rId16"/>
    <p:sldId id="307" r:id="rId17"/>
    <p:sldId id="308" r:id="rId18"/>
    <p:sldId id="309" r:id="rId19"/>
    <p:sldId id="328" r:id="rId20"/>
    <p:sldId id="323" r:id="rId21"/>
    <p:sldId id="326" r:id="rId22"/>
    <p:sldId id="286" r:id="rId23"/>
    <p:sldId id="325" r:id="rId24"/>
    <p:sldId id="299" r:id="rId25"/>
    <p:sldId id="316" r:id="rId26"/>
    <p:sldId id="301" r:id="rId27"/>
    <p:sldId id="330" r:id="rId28"/>
    <p:sldId id="271" r:id="rId29"/>
    <p:sldId id="312" r:id="rId30"/>
    <p:sldId id="273"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686B9-C52E-4F2F-98A5-835289D220F1}" type="datetimeFigureOut">
              <a:rPr lang="en-GB" smtClean="0"/>
              <a:t>10/09/2025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D7C04-F42F-433E-9CB0-0149CCAE954E}" type="slidenum">
              <a:rPr lang="en-GB" smtClean="0"/>
              <a:t>‹#›</a:t>
            </a:fld>
            <a:endParaRPr lang="en-GB"/>
          </a:p>
        </p:txBody>
      </p:sp>
    </p:spTree>
    <p:extLst>
      <p:ext uri="{BB962C8B-B14F-4D97-AF65-F5344CB8AC3E}">
        <p14:creationId xmlns:p14="http://schemas.microsoft.com/office/powerpoint/2010/main" val="1103900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5CE841-C062-4C23-A37C-C011AC17AA04}" type="slidenum">
              <a:rPr lang="en-GB" smtClean="0"/>
              <a:t>1</a:t>
            </a:fld>
            <a:endParaRPr lang="en-GB"/>
          </a:p>
        </p:txBody>
      </p:sp>
    </p:spTree>
    <p:extLst>
      <p:ext uri="{BB962C8B-B14F-4D97-AF65-F5344CB8AC3E}">
        <p14:creationId xmlns:p14="http://schemas.microsoft.com/office/powerpoint/2010/main" val="705699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479A6-BD2B-452D-B47D-5236B561D5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915C5E-4727-4CA2-B867-4B9103C571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B658EF-D986-4A70-9764-C829780A43C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AC47523-E04D-4807-BDA0-87CAA3999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93B008-2825-46E6-87C4-D26ECBE26CAC}"/>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77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D1E3F-78EE-45D2-9FFA-F0E9725EE3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E07917-2883-45CD-94F6-C7B3FB87D5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4C19BB-6EB5-4786-A56E-A210B7C0449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996DEF5C-8C1F-417B-A400-8712DBE0A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DE590-69F6-4116-A1A8-959F1201458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57885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BAEE-CC81-4504-9E43-F5736EBEA4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F0F518-49E4-40D3-A77E-F8CCDA9540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8A55A5-A40D-4579-9FC6-805F19E77F8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1626B53-A4DA-4164-9A76-C0A228621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B71899-3D51-4CC7-8E9A-124B1E04DCB7}"/>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68141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ADC9A-8334-40CE-BD53-C99123E115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9BB2AD-3939-4674-9ACF-8D1C7DA4CD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10CFD-C40B-4DAF-80B9-3813560A58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6018C6-A25D-4C60-A84B-46F26E9B34A9}"/>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02D4FA41-DD47-442A-9801-5F760D1F1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FFEF6E-BBFF-4D51-B1EC-D9844BB50A5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1916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3ABD0-AC2F-4755-B753-C6B1433F2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1E4999-BBC6-4CE9-BC9D-C12D803BFA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14CBF1-94C3-4C10-B37F-033F3629AA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A36721-5676-4D15-A57E-6E00CF54DF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CED0F5-D98E-40E1-B600-94B7AD129F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14A337-434E-4717-89B2-F205E2519A7E}"/>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8" name="Footer Placeholder 7">
            <a:extLst>
              <a:ext uri="{FF2B5EF4-FFF2-40B4-BE49-F238E27FC236}">
                <a16:creationId xmlns:a16="http://schemas.microsoft.com/office/drawing/2014/main" id="{E0AA3F29-90AD-440D-A3D4-E062077441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1F3ECC-19F0-43CB-888E-3219CA49C84A}"/>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559073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7EF6-17F8-400B-8510-DAAD3EF047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746BE8-0119-495B-B1AC-F4230B9CD0D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4" name="Footer Placeholder 3">
            <a:extLst>
              <a:ext uri="{FF2B5EF4-FFF2-40B4-BE49-F238E27FC236}">
                <a16:creationId xmlns:a16="http://schemas.microsoft.com/office/drawing/2014/main" id="{F27F8B9D-979C-443F-A957-A65E4617CA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7C2C1C-7D4D-428F-9473-6E30D368D26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568195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D03F90-4D8A-486E-A41C-2878E587B36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3" name="Footer Placeholder 2">
            <a:extLst>
              <a:ext uri="{FF2B5EF4-FFF2-40B4-BE49-F238E27FC236}">
                <a16:creationId xmlns:a16="http://schemas.microsoft.com/office/drawing/2014/main" id="{1AD86797-9AE1-45BB-9AF9-341B520AC9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B9EAE-1955-42D7-B2BC-F334FE066885}"/>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1734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001C-920F-4351-BB75-CC3650718F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1F4621-60E7-48B8-932E-6D52335503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8F2E75-484A-4233-9A28-5DCB472CF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76E663-D3AB-44B8-9CFA-59E911AB1881}"/>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4247D15D-A3C5-4E44-B560-9FBF8C69D3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47B6BB-A4DD-4427-A21A-BE5F56FA2BB1}"/>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0347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68A46-24EA-4EAB-B53E-4FE924EB78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E10E74-BA54-4F9C-8737-DE17C8A66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DCBF0-ACAE-47C4-BF71-509AB96BA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E6785B-D8F4-4305-95B6-270BEED488E4}"/>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F4573781-49D7-4975-9363-A0AC899DA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549256-BD8C-442B-880F-9946B15427B0}"/>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8561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A667D-57FF-4737-A64A-AC2D0BBF12D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2EFEEA-67AC-49B1-A928-1A05513A72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6E504-0D3E-49AE-8E6A-00089ED2DD72}"/>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179A3B34-48C2-493B-A4AE-BCA336E3B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4E5B9-9032-4EDE-B764-FB079D972218}"/>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70653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4DB96C-BB1D-425B-B041-A3A5E7EF53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19E6B6-81CC-4821-A624-55FD4E4A6D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E20C8-0BB7-40E8-BE98-07ECC1C0645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BEF90F22-A72D-42B6-81DB-39A9C5543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C08B3-F771-4F51-884B-E286F4C99784}"/>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582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0E23C6-F128-490E-9751-BE03F6A4E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443CC9-5F8F-4585-9F99-BDC6F2AA3D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B52AE7-0B5F-4D64-B529-4A83C0C37A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29DF388F-DD4F-4A69-AA29-4DFFE3B9F1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268B-A849-48E2-B1C6-D224510095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DCB0C5-64D6-45DC-B53E-913FF130CC97}" type="slidenum">
              <a:rPr lang="en-GB" smtClean="0"/>
              <a:t>‹#›</a:t>
            </a:fld>
            <a:endParaRPr lang="en-GB"/>
          </a:p>
        </p:txBody>
      </p:sp>
    </p:spTree>
    <p:extLst>
      <p:ext uri="{BB962C8B-B14F-4D97-AF65-F5344CB8AC3E}">
        <p14:creationId xmlns:p14="http://schemas.microsoft.com/office/powerpoint/2010/main" val="659682078"/>
      </p:ext>
    </p:extLst>
  </p:cSld>
  <p:clrMap bg1="lt1" tx1="dk1" bg2="lt2" tx2="dk2" accent1="accent1" accent2="accent2" accent3="accent3" accent4="accent4" accent5="accent5" accent6="accent6" hlink="hlink" folHlink="folHlink"/>
  <p:sldLayoutIdLst>
    <p:sldLayoutId id="2147483671" r:id="rId1"/>
    <p:sldLayoutId id="2147483650" r:id="rId2"/>
    <p:sldLayoutId id="2147483673" r:id="rId3"/>
    <p:sldLayoutId id="2147483652" r:id="rId4"/>
    <p:sldLayoutId id="2147483675" r:id="rId5"/>
    <p:sldLayoutId id="2147483676" r:id="rId6"/>
    <p:sldLayoutId id="2147483677" r:id="rId7"/>
    <p:sldLayoutId id="2147483656" r:id="rId8"/>
    <p:sldLayoutId id="2147483657" r:id="rId9"/>
    <p:sldLayoutId id="2147483674"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hyperlink" Target="https://www.fortyhill.com/page/?title=Uniform&amp;pid=54" TargetMode="External"/><Relationship Id="rId5" Type="http://schemas.openxmlformats.org/officeDocument/2006/relationships/image" Target="../media/image24.jpeg"/><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fortyhill.com/page/?title=Online+Safety&amp;pid=51" TargetMode="External"/><Relationship Id="rId2" Type="http://schemas.openxmlformats.org/officeDocument/2006/relationships/image" Target="../media/image30.png"/><Relationship Id="rId1" Type="http://schemas.openxmlformats.org/officeDocument/2006/relationships/slideLayout" Target="../slideLayouts/slideLayout1.xml"/><Relationship Id="rId5" Type="http://schemas.openxmlformats.org/officeDocument/2006/relationships/hyperlink" Target="https://www.youtube.com/watch?v=HAZU49hHMLE" TargetMode="Externa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fortyhill.com/"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1186" y="886096"/>
            <a:ext cx="5400600" cy="1834609"/>
          </a:xfrm>
          <a:extLst>
            <a:ext uri="{FAA26D3D-D897-4be2-8F04-BA451C77F1D7}"/>
          </a:extLst>
        </p:spPr>
        <p:txBody>
          <a:bodyPr rtlCol="0">
            <a:normAutofit fontScale="90000"/>
          </a:bodyPr>
          <a:lstStyle/>
          <a:p>
            <a:pPr>
              <a:defRPr/>
            </a:pPr>
            <a:r>
              <a:rPr lang="en-GB" sz="7300" dirty="0">
                <a:latin typeface="Jokerman"/>
              </a:rPr>
              <a:t>Welcome to Year 6</a:t>
            </a:r>
            <a:b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j-ea"/>
                <a:cs typeface="+mj-cs"/>
              </a:rPr>
            </a:br>
            <a:endParaRPr lang="en-GB" dirty="0">
              <a:ea typeface="+mj-ea"/>
              <a:cs typeface="+mj-cs"/>
            </a:endParaRPr>
          </a:p>
        </p:txBody>
      </p:sp>
      <p:sp>
        <p:nvSpPr>
          <p:cNvPr id="3" name="TextBox 2"/>
          <p:cNvSpPr txBox="1"/>
          <p:nvPr/>
        </p:nvSpPr>
        <p:spPr>
          <a:xfrm>
            <a:off x="2638866" y="5815013"/>
            <a:ext cx="1141659" cy="369332"/>
          </a:xfrm>
          <a:prstGeom prst="rect">
            <a:avLst/>
          </a:prstGeom>
          <a:noFill/>
        </p:spPr>
        <p:txBody>
          <a:bodyPr wrap="none" rtlCol="0">
            <a:spAutoFit/>
          </a:bodyPr>
          <a:lstStyle/>
          <a:p>
            <a:r>
              <a:rPr lang="en-GB" dirty="0"/>
              <a:t>Miss Dale </a:t>
            </a:r>
          </a:p>
        </p:txBody>
      </p:sp>
      <p:pic>
        <p:nvPicPr>
          <p:cNvPr id="6" name="Picture 5"/>
          <p:cNvPicPr>
            <a:picLocks noChangeAspect="1"/>
          </p:cNvPicPr>
          <p:nvPr/>
        </p:nvPicPr>
        <p:blipFill>
          <a:blip r:embed="rId3"/>
          <a:stretch>
            <a:fillRect/>
          </a:stretch>
        </p:blipFill>
        <p:spPr>
          <a:xfrm>
            <a:off x="4616172" y="2569072"/>
            <a:ext cx="2144143" cy="3254848"/>
          </a:xfrm>
          <a:prstGeom prst="rect">
            <a:avLst/>
          </a:prstGeom>
        </p:spPr>
      </p:pic>
      <p:sp>
        <p:nvSpPr>
          <p:cNvPr id="10" name="TextBox 9"/>
          <p:cNvSpPr txBox="1"/>
          <p:nvPr/>
        </p:nvSpPr>
        <p:spPr>
          <a:xfrm>
            <a:off x="5431682" y="5882930"/>
            <a:ext cx="1328633" cy="369332"/>
          </a:xfrm>
          <a:prstGeom prst="rect">
            <a:avLst/>
          </a:prstGeom>
          <a:noFill/>
        </p:spPr>
        <p:txBody>
          <a:bodyPr wrap="none" rtlCol="0">
            <a:spAutoFit/>
          </a:bodyPr>
          <a:lstStyle/>
          <a:p>
            <a:r>
              <a:rPr lang="en-GB" dirty="0"/>
              <a:t>Mrs Brewer </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8339" y="2628082"/>
            <a:ext cx="2106318" cy="3136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D8619824-4651-D01E-7554-E1FC1A7CFCE8}"/>
              </a:ext>
            </a:extLst>
          </p:cNvPr>
          <p:cNvSpPr txBox="1"/>
          <p:nvPr/>
        </p:nvSpPr>
        <p:spPr>
          <a:xfrm>
            <a:off x="7863840" y="5815013"/>
            <a:ext cx="3319272" cy="369332"/>
          </a:xfrm>
          <a:prstGeom prst="rect">
            <a:avLst/>
          </a:prstGeom>
          <a:noFill/>
          <a:ln>
            <a:solidFill>
              <a:schemeClr val="bg1"/>
            </a:solidFill>
          </a:ln>
        </p:spPr>
        <p:txBody>
          <a:bodyPr wrap="square" rtlCol="0">
            <a:spAutoFit/>
          </a:bodyPr>
          <a:lstStyle/>
          <a:p>
            <a:r>
              <a:rPr lang="en-GB" dirty="0"/>
              <a:t>Mr Pennock            Mr </a:t>
            </a:r>
            <a:r>
              <a:rPr lang="en-GB" dirty="0" err="1"/>
              <a:t>Theodosi</a:t>
            </a:r>
            <a:endParaRPr lang="en-GB" dirty="0"/>
          </a:p>
        </p:txBody>
      </p:sp>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4663" y="2745485"/>
            <a:ext cx="2247900" cy="301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73759" y="3469050"/>
            <a:ext cx="164782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41526" y="164863"/>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kern="1200" dirty="0">
                <a:solidFill>
                  <a:schemeClr val="tx2"/>
                </a:solidFill>
                <a:latin typeface="+mj-lt"/>
                <a:ea typeface="+mj-ea"/>
                <a:cs typeface="+mj-cs"/>
              </a:rPr>
              <a:t>Our </a:t>
            </a:r>
            <a:r>
              <a:rPr lang="en-US" sz="4000" b="1" dirty="0">
                <a:solidFill>
                  <a:schemeClr val="tx2"/>
                </a:solidFill>
                <a:latin typeface="+mj-lt"/>
                <a:ea typeface="+mj-ea"/>
                <a:cs typeface="+mj-cs"/>
              </a:rPr>
              <a:t>NEW Vision</a:t>
            </a:r>
            <a:r>
              <a:rPr lang="en-US" sz="4000" b="1" kern="1200" dirty="0">
                <a:solidFill>
                  <a:schemeClr val="tx2"/>
                </a:solidFill>
                <a:latin typeface="+mj-lt"/>
                <a:ea typeface="+mj-ea"/>
                <a:cs typeface="+mj-cs"/>
              </a:rPr>
              <a:t> and Values at Forty Hill CE</a:t>
            </a: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descr="A screenshot of a card&#10;&#10;Description automatically generated">
            <a:extLst>
              <a:ext uri="{FF2B5EF4-FFF2-40B4-BE49-F238E27FC236}">
                <a16:creationId xmlns:a16="http://schemas.microsoft.com/office/drawing/2014/main" id="{5D45907E-64EE-3A98-5D5D-DA9B8F752DA3}"/>
              </a:ext>
            </a:extLst>
          </p:cNvPr>
          <p:cNvPicPr>
            <a:picLocks noChangeAspect="1"/>
          </p:cNvPicPr>
          <p:nvPr/>
        </p:nvPicPr>
        <p:blipFill>
          <a:blip r:embed="rId2"/>
          <a:stretch>
            <a:fillRect/>
          </a:stretch>
        </p:blipFill>
        <p:spPr>
          <a:xfrm>
            <a:off x="495095" y="1714835"/>
            <a:ext cx="11442280" cy="4259925"/>
          </a:xfrm>
          <a:prstGeom prst="rect">
            <a:avLst/>
          </a:prstGeom>
        </p:spPr>
      </p:pic>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87412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66172"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dirty="0">
                <a:solidFill>
                  <a:schemeClr val="tx2"/>
                </a:solidFill>
                <a:latin typeface="+mj-lt"/>
                <a:ea typeface="+mj-ea"/>
                <a:cs typeface="+mj-cs"/>
              </a:rPr>
              <a:t>Our School Priorities 2025-2026</a:t>
            </a:r>
            <a:endParaRPr lang="en-US" dirty="0">
              <a:ea typeface="+mj-ea"/>
              <a:cs typeface="+mj-cs"/>
            </a:endParaRP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B1EBE1F0-840C-E2EA-FABC-F0BB7759309E}"/>
              </a:ext>
            </a:extLst>
          </p:cNvPr>
          <p:cNvPicPr>
            <a:picLocks noChangeAspect="1"/>
          </p:cNvPicPr>
          <p:nvPr/>
        </p:nvPicPr>
        <p:blipFill>
          <a:blip r:embed="rId2"/>
          <a:stretch>
            <a:fillRect/>
          </a:stretch>
        </p:blipFill>
        <p:spPr>
          <a:xfrm>
            <a:off x="132518" y="85258"/>
            <a:ext cx="11910130" cy="6678044"/>
          </a:xfrm>
          <a:prstGeom prst="rect">
            <a:avLst/>
          </a:prstGeom>
        </p:spPr>
      </p:pic>
    </p:spTree>
    <p:extLst>
      <p:ext uri="{BB962C8B-B14F-4D97-AF65-F5344CB8AC3E}">
        <p14:creationId xmlns:p14="http://schemas.microsoft.com/office/powerpoint/2010/main" val="304784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4"/>
          <p:cNvSpPr>
            <a:spLocks noGrp="1"/>
          </p:cNvSpPr>
          <p:nvPr>
            <p:ph type="ctrTitle"/>
          </p:nvPr>
        </p:nvSpPr>
        <p:spPr>
          <a:xfrm>
            <a:off x="2154621" y="163660"/>
            <a:ext cx="7668344" cy="969061"/>
          </a:xfrm>
        </p:spPr>
        <p:txBody>
          <a:bodyPr/>
          <a:lstStyle/>
          <a:p>
            <a:pPr eaLnBrk="1" hangingPunct="1"/>
            <a:r>
              <a:rPr lang="en-GB" altLang="en-US" b="1" dirty="0">
                <a:solidFill>
                  <a:schemeClr val="accent6">
                    <a:lumMod val="75000"/>
                  </a:schemeClr>
                </a:solidFill>
                <a:latin typeface="+mn-lt"/>
              </a:rPr>
              <a:t>Whole Curriculum</a:t>
            </a:r>
          </a:p>
        </p:txBody>
      </p:sp>
      <p:sp>
        <p:nvSpPr>
          <p:cNvPr id="6" name="Subtitle 5"/>
          <p:cNvSpPr>
            <a:spLocks noGrp="1"/>
          </p:cNvSpPr>
          <p:nvPr>
            <p:ph type="subTitle" idx="1"/>
          </p:nvPr>
        </p:nvSpPr>
        <p:spPr>
          <a:xfrm>
            <a:off x="254506" y="4679855"/>
            <a:ext cx="11682676" cy="1057275"/>
          </a:xfrm>
        </p:spPr>
        <p:txBody>
          <a:bodyPr rtlCol="0">
            <a:noAutofit/>
          </a:bodyPr>
          <a:lstStyle/>
          <a:p>
            <a:pPr>
              <a:defRPr/>
            </a:pPr>
            <a:r>
              <a:rPr lang="en-GB" dirty="0">
                <a:solidFill>
                  <a:schemeClr val="tx1"/>
                </a:solidFill>
                <a:latin typeface="Comic Sans MS" panose="030F0702030302020204" pitchFamily="66" charset="0"/>
              </a:rPr>
              <a:t>Please see your </a:t>
            </a:r>
            <a:r>
              <a:rPr lang="en-GB" b="1" dirty="0">
                <a:solidFill>
                  <a:schemeClr val="accent6">
                    <a:lumMod val="75000"/>
                  </a:schemeClr>
                </a:solidFill>
                <a:latin typeface="Comic Sans MS" panose="030F0702030302020204" pitchFamily="66" charset="0"/>
              </a:rPr>
              <a:t>class overview </a:t>
            </a:r>
            <a:r>
              <a:rPr lang="en-GB" dirty="0">
                <a:solidFill>
                  <a:schemeClr val="tx1"/>
                </a:solidFill>
                <a:latin typeface="Comic Sans MS" panose="030F0702030302020204" pitchFamily="66" charset="0"/>
              </a:rPr>
              <a:t>in the </a:t>
            </a:r>
            <a:r>
              <a:rPr lang="en-GB" b="1" dirty="0">
                <a:solidFill>
                  <a:schemeClr val="accent6">
                    <a:lumMod val="75000"/>
                  </a:schemeClr>
                </a:solidFill>
                <a:latin typeface="Comic Sans MS" panose="030F0702030302020204" pitchFamily="66" charset="0"/>
              </a:rPr>
              <a:t>class section </a:t>
            </a:r>
            <a:r>
              <a:rPr lang="en-GB" dirty="0">
                <a:solidFill>
                  <a:schemeClr val="tx1"/>
                </a:solidFill>
                <a:latin typeface="Comic Sans MS" panose="030F0702030302020204" pitchFamily="66" charset="0"/>
              </a:rPr>
              <a:t>of </a:t>
            </a:r>
            <a:r>
              <a:rPr lang="en-GB" dirty="0">
                <a:solidFill>
                  <a:schemeClr val="tx1">
                    <a:lumMod val="95000"/>
                    <a:lumOff val="5000"/>
                  </a:schemeClr>
                </a:solidFill>
                <a:latin typeface="Comic Sans MS" panose="030F0702030302020204" pitchFamily="66" charset="0"/>
              </a:rPr>
              <a:t>the</a:t>
            </a:r>
            <a:r>
              <a:rPr lang="en-GB" dirty="0">
                <a:solidFill>
                  <a:schemeClr val="accent6">
                    <a:lumMod val="75000"/>
                  </a:schemeClr>
                </a:solidFill>
                <a:latin typeface="Comic Sans MS" panose="030F0702030302020204" pitchFamily="66" charset="0"/>
              </a:rPr>
              <a:t> </a:t>
            </a:r>
            <a:r>
              <a:rPr lang="en-GB" b="1" dirty="0">
                <a:solidFill>
                  <a:schemeClr val="accent6">
                    <a:lumMod val="75000"/>
                  </a:schemeClr>
                </a:solidFill>
                <a:latin typeface="Comic Sans MS" panose="030F0702030302020204" pitchFamily="66" charset="0"/>
              </a:rPr>
              <a:t>school website </a:t>
            </a:r>
            <a:r>
              <a:rPr lang="en-GB" dirty="0">
                <a:solidFill>
                  <a:schemeClr val="tx1"/>
                </a:solidFill>
                <a:latin typeface="Comic Sans MS" panose="030F0702030302020204" pitchFamily="66" charset="0"/>
              </a:rPr>
              <a:t>for more information on what is being covered in each area throughout the year. </a:t>
            </a:r>
          </a:p>
          <a:p>
            <a:pPr>
              <a:defRPr/>
            </a:pPr>
            <a:r>
              <a:rPr lang="en-GB" dirty="0">
                <a:latin typeface="Comic Sans MS" panose="030F0702030302020204" pitchFamily="66" charset="0"/>
              </a:rPr>
              <a:t>Please do remember w</a:t>
            </a:r>
            <a:r>
              <a:rPr lang="en-GB" dirty="0">
                <a:solidFill>
                  <a:schemeClr val="tx1"/>
                </a:solidFill>
                <a:latin typeface="Comic Sans MS" panose="030F0702030302020204" pitchFamily="66" charset="0"/>
              </a:rPr>
              <a:t>e always publish a </a:t>
            </a:r>
            <a:r>
              <a:rPr lang="en-GB" b="1" dirty="0">
                <a:solidFill>
                  <a:schemeClr val="accent6">
                    <a:lumMod val="75000"/>
                  </a:schemeClr>
                </a:solidFill>
                <a:latin typeface="Comic Sans MS" panose="030F0702030302020204" pitchFamily="66" charset="0"/>
              </a:rPr>
              <a:t>half termly curriculum booklet </a:t>
            </a:r>
            <a:r>
              <a:rPr lang="en-GB" dirty="0">
                <a:solidFill>
                  <a:schemeClr val="tx1"/>
                </a:solidFill>
                <a:latin typeface="Comic Sans MS" panose="030F0702030302020204" pitchFamily="66" charset="0"/>
              </a:rPr>
              <a:t>too which will be coming home soon. This will give you even more details about what your child is doing in school so that you know </a:t>
            </a:r>
            <a:r>
              <a:rPr lang="en-GB" b="1" dirty="0">
                <a:solidFill>
                  <a:schemeClr val="accent6">
                    <a:lumMod val="75000"/>
                  </a:schemeClr>
                </a:solidFill>
                <a:latin typeface="Comic Sans MS" panose="030F0702030302020204" pitchFamily="66" charset="0"/>
              </a:rPr>
              <a:t>what we are learning each half term</a:t>
            </a:r>
            <a:r>
              <a:rPr lang="en-GB" dirty="0">
                <a:solidFill>
                  <a:schemeClr val="tx1"/>
                </a:solidFill>
                <a:latin typeface="Comic Sans MS" panose="030F0702030302020204" pitchFamily="66" charset="0"/>
              </a:rPr>
              <a:t>.</a:t>
            </a:r>
          </a:p>
        </p:txBody>
      </p:sp>
      <p:sp>
        <p:nvSpPr>
          <p:cNvPr id="2" name="Rectangle 1"/>
          <p:cNvSpPr/>
          <p:nvPr/>
        </p:nvSpPr>
        <p:spPr>
          <a:xfrm rot="20411210">
            <a:off x="2289035" y="1422293"/>
            <a:ext cx="2312804" cy="923330"/>
          </a:xfrm>
          <a:prstGeom prst="rect">
            <a:avLst/>
          </a:prstGeom>
          <a:noFill/>
        </p:spPr>
        <p:txBody>
          <a:bodyPr wrap="square">
            <a:spAutoFit/>
          </a:bodyPr>
          <a:lstStyle/>
          <a:p>
            <a:pPr algn="ctr">
              <a:defRPr/>
            </a:pPr>
            <a:r>
              <a:rPr lang="en-US" sz="5400" b="1" dirty="0">
                <a:ln w="12700">
                  <a:solidFill>
                    <a:schemeClr val="tx1"/>
                  </a:solidFill>
                  <a:prstDash val="solid"/>
                </a:ln>
                <a:solidFill>
                  <a:schemeClr val="accent4">
                    <a:lumMod val="60000"/>
                    <a:lumOff val="40000"/>
                  </a:schemeClr>
                </a:solidFill>
                <a:effectLst>
                  <a:outerShdw blurRad="41275" dist="20320" dir="1800000" algn="tl" rotWithShape="0">
                    <a:srgbClr val="000000">
                      <a:alpha val="40000"/>
                    </a:srgbClr>
                  </a:outerShdw>
                </a:effectLst>
              </a:rPr>
              <a:t>History </a:t>
            </a:r>
          </a:p>
        </p:txBody>
      </p:sp>
      <p:grpSp>
        <p:nvGrpSpPr>
          <p:cNvPr id="3" name="Group 2"/>
          <p:cNvGrpSpPr/>
          <p:nvPr/>
        </p:nvGrpSpPr>
        <p:grpSpPr>
          <a:xfrm>
            <a:off x="1374447" y="1497884"/>
            <a:ext cx="9551056" cy="2917331"/>
            <a:chOff x="1374446" y="1497884"/>
            <a:chExt cx="9455779" cy="3488527"/>
          </a:xfrm>
        </p:grpSpPr>
        <p:sp>
          <p:nvSpPr>
            <p:cNvPr id="7" name="Rectangle 6"/>
            <p:cNvSpPr/>
            <p:nvPr/>
          </p:nvSpPr>
          <p:spPr>
            <a:xfrm>
              <a:off x="1374446" y="265740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rPr>
                <a:t>Maths</a:t>
              </a:r>
            </a:p>
          </p:txBody>
        </p:sp>
        <p:sp>
          <p:nvSpPr>
            <p:cNvPr id="8" name="Rectangle 7"/>
            <p:cNvSpPr/>
            <p:nvPr/>
          </p:nvSpPr>
          <p:spPr>
            <a:xfrm rot="749730">
              <a:off x="4707572" y="1497884"/>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FF00"/>
                  </a:solidFill>
                  <a:effectLst>
                    <a:outerShdw blurRad="41275" dist="20320" dir="1800000" algn="tl" rotWithShape="0">
                      <a:srgbClr val="000000">
                        <a:alpha val="40000"/>
                      </a:srgbClr>
                    </a:outerShdw>
                  </a:effectLst>
                </a:rPr>
                <a:t>English</a:t>
              </a:r>
              <a:r>
                <a:rPr lang="en-US" sz="5400" b="1">
                  <a:ln w="12700">
                    <a:solidFill>
                      <a:schemeClr val="tx1"/>
                    </a:solidFill>
                    <a:prstDash val="solid"/>
                  </a:ln>
                  <a:effectLst>
                    <a:outerShdw blurRad="41275" dist="20320" dir="1800000" algn="tl" rotWithShape="0">
                      <a:srgbClr val="000000">
                        <a:alpha val="40000"/>
                      </a:srgbClr>
                    </a:outerShdw>
                  </a:effectLst>
                </a:rPr>
                <a:t> </a:t>
              </a:r>
            </a:p>
          </p:txBody>
        </p:sp>
        <p:sp>
          <p:nvSpPr>
            <p:cNvPr id="9" name="Rectangle 8"/>
            <p:cNvSpPr/>
            <p:nvPr/>
          </p:nvSpPr>
          <p:spPr>
            <a:xfrm rot="21085986">
              <a:off x="1730402" y="3692799"/>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C000"/>
                  </a:solidFill>
                  <a:effectLst>
                    <a:outerShdw blurRad="41275" dist="20320" dir="1800000" algn="tl" rotWithShape="0">
                      <a:srgbClr val="000000">
                        <a:alpha val="40000"/>
                      </a:srgbClr>
                    </a:outerShdw>
                  </a:effectLst>
                </a:rPr>
                <a:t>Science</a:t>
              </a:r>
            </a:p>
          </p:txBody>
        </p:sp>
        <p:sp>
          <p:nvSpPr>
            <p:cNvPr id="10" name="Rectangle 9"/>
            <p:cNvSpPr/>
            <p:nvPr/>
          </p:nvSpPr>
          <p:spPr>
            <a:xfrm>
              <a:off x="6151774" y="3881542"/>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0000"/>
                  </a:solidFill>
                  <a:effectLst>
                    <a:outerShdw blurRad="41275" dist="20320" dir="1800000" algn="tl" rotWithShape="0">
                      <a:srgbClr val="000000">
                        <a:alpha val="40000"/>
                      </a:srgbClr>
                    </a:outerShdw>
                  </a:effectLst>
                </a:rPr>
                <a:t>R.E</a:t>
              </a:r>
            </a:p>
          </p:txBody>
        </p:sp>
        <p:sp>
          <p:nvSpPr>
            <p:cNvPr id="11" name="Rectangle 10"/>
            <p:cNvSpPr/>
            <p:nvPr/>
          </p:nvSpPr>
          <p:spPr>
            <a:xfrm>
              <a:off x="3991534" y="2657406"/>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Music </a:t>
              </a:r>
            </a:p>
          </p:txBody>
        </p:sp>
        <p:sp>
          <p:nvSpPr>
            <p:cNvPr id="12" name="Rectangle 11"/>
            <p:cNvSpPr/>
            <p:nvPr/>
          </p:nvSpPr>
          <p:spPr>
            <a:xfrm rot="20411210">
              <a:off x="8280573" y="4063081"/>
              <a:ext cx="1679435" cy="923330"/>
            </a:xfrm>
            <a:prstGeom prst="rect">
              <a:avLst/>
            </a:prstGeom>
            <a:noFill/>
          </p:spPr>
          <p:txBody>
            <a:bodyPr>
              <a:spAutoFit/>
            </a:bodyPr>
            <a:lstStyle/>
            <a:p>
              <a:pPr algn="ctr">
                <a:defRPr/>
              </a:pPr>
              <a:r>
                <a:rPr lang="en-US" sz="5400" b="1" dirty="0">
                  <a:ln w="12700">
                    <a:solidFill>
                      <a:schemeClr val="tx1"/>
                    </a:solidFill>
                    <a:prstDash val="solid"/>
                  </a:ln>
                  <a:solidFill>
                    <a:srgbClr val="00B0F0"/>
                  </a:solidFill>
                  <a:effectLst>
                    <a:outerShdw blurRad="41275" dist="20320" dir="1800000" algn="tl" rotWithShape="0">
                      <a:srgbClr val="000000">
                        <a:alpha val="40000"/>
                      </a:srgbClr>
                    </a:outerShdw>
                  </a:effectLst>
                </a:rPr>
                <a:t>P.E</a:t>
              </a:r>
            </a:p>
          </p:txBody>
        </p:sp>
        <p:sp>
          <p:nvSpPr>
            <p:cNvPr id="13" name="Rectangle 12"/>
            <p:cNvSpPr/>
            <p:nvPr/>
          </p:nvSpPr>
          <p:spPr>
            <a:xfrm rot="989253">
              <a:off x="7410353" y="1623699"/>
              <a:ext cx="3419872" cy="923330"/>
            </a:xfrm>
            <a:prstGeom prst="rect">
              <a:avLst/>
            </a:prstGeom>
            <a:noFill/>
          </p:spPr>
          <p:txBody>
            <a:bodyPr wrap="square">
              <a:spAutoFit/>
            </a:bodyPr>
            <a:lstStyle/>
            <a:p>
              <a:pPr algn="ctr">
                <a:defRPr/>
              </a:pPr>
              <a:r>
                <a:rPr lang="en-US" sz="5400" b="1" dirty="0">
                  <a:ln w="12700">
                    <a:solidFill>
                      <a:schemeClr val="tx1"/>
                    </a:solidFill>
                    <a:prstDash val="solid"/>
                  </a:ln>
                  <a:solidFill>
                    <a:srgbClr val="00B050"/>
                  </a:solidFill>
                  <a:effectLst>
                    <a:outerShdw blurRad="41275" dist="20320" dir="1800000" algn="tl" rotWithShape="0">
                      <a:srgbClr val="000000">
                        <a:alpha val="40000"/>
                      </a:srgbClr>
                    </a:outerShdw>
                  </a:effectLst>
                </a:rPr>
                <a:t>Geography</a:t>
              </a:r>
            </a:p>
          </p:txBody>
        </p:sp>
        <p:sp>
          <p:nvSpPr>
            <p:cNvPr id="14" name="Rectangle 13"/>
            <p:cNvSpPr/>
            <p:nvPr/>
          </p:nvSpPr>
          <p:spPr>
            <a:xfrm rot="21098035">
              <a:off x="6367798" y="251339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7030A0"/>
                  </a:solidFill>
                  <a:effectLst>
                    <a:outerShdw blurRad="41275" dist="20320" dir="1800000" algn="tl" rotWithShape="0">
                      <a:srgbClr val="000000">
                        <a:alpha val="40000"/>
                      </a:srgbClr>
                    </a:outerShdw>
                  </a:effectLst>
                </a:rPr>
                <a:t>Art</a:t>
              </a:r>
            </a:p>
          </p:txBody>
        </p:sp>
        <p:sp>
          <p:nvSpPr>
            <p:cNvPr id="15" name="Rectangle 14"/>
            <p:cNvSpPr/>
            <p:nvPr/>
          </p:nvSpPr>
          <p:spPr>
            <a:xfrm rot="349023">
              <a:off x="7772682" y="300763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bg2">
                      <a:lumMod val="50000"/>
                    </a:schemeClr>
                  </a:solidFill>
                  <a:effectLst>
                    <a:outerShdw blurRad="41275" dist="20320" dir="1800000" algn="tl" rotWithShape="0">
                      <a:srgbClr val="000000">
                        <a:alpha val="40000"/>
                      </a:srgbClr>
                    </a:outerShdw>
                  </a:effectLst>
                </a:rPr>
                <a:t>DT</a:t>
              </a: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 </a:t>
              </a:r>
            </a:p>
          </p:txBody>
        </p:sp>
        <p:sp>
          <p:nvSpPr>
            <p:cNvPr id="16" name="Rectangle 15"/>
            <p:cNvSpPr/>
            <p:nvPr/>
          </p:nvSpPr>
          <p:spPr>
            <a:xfrm rot="21280501">
              <a:off x="4135550" y="395355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92D050"/>
                  </a:solidFill>
                  <a:effectLst>
                    <a:outerShdw blurRad="41275" dist="20320" dir="1800000" algn="tl" rotWithShape="0">
                      <a:srgbClr val="000000">
                        <a:alpha val="40000"/>
                      </a:srgbClr>
                    </a:outerShdw>
                  </a:effectLst>
                </a:rPr>
                <a:t>PSHE</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4" name="Rectangle 6153">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6156" name="Freeform: Shape 6155">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8" name="Group 6157">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6159" name="Freeform: Shape 6158">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0" name="Freeform: Shape 6159">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1" name="Freeform: Shape 6160">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2" name="Freeform: Shape 6161">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3" name="Freeform: Shape 6162">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4" name="Freeform: Shape 6163">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5" name="Freeform: Shape 6164">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6147" name="Title 4"/>
          <p:cNvSpPr txBox="1">
            <a:spLocks/>
          </p:cNvSpPr>
          <p:nvPr/>
        </p:nvSpPr>
        <p:spPr bwMode="auto">
          <a:xfrm>
            <a:off x="3502731" y="-1534353"/>
            <a:ext cx="5186842" cy="238791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lnSpc>
                <a:spcPct val="90000"/>
              </a:lnSpc>
              <a:spcBef>
                <a:spcPct val="0"/>
              </a:spcBef>
              <a:spcAft>
                <a:spcPts val="600"/>
              </a:spcAft>
              <a:buNone/>
            </a:pPr>
            <a:r>
              <a:rPr lang="en-US" altLang="en-US" sz="5200" b="1" kern="1200" dirty="0">
                <a:solidFill>
                  <a:schemeClr val="tx2"/>
                </a:solidFill>
                <a:latin typeface="+mj-lt"/>
                <a:ea typeface="+mj-ea"/>
                <a:cs typeface="+mj-cs"/>
              </a:rPr>
              <a:t>Our </a:t>
            </a:r>
            <a:r>
              <a:rPr lang="en-US" altLang="en-US" sz="5200" b="1" dirty="0">
                <a:solidFill>
                  <a:schemeClr val="tx2"/>
                </a:solidFill>
                <a:latin typeface="+mj-lt"/>
                <a:ea typeface="+mj-ea"/>
                <a:cs typeface="+mj-cs"/>
              </a:rPr>
              <a:t>Timetable</a:t>
            </a:r>
            <a:endParaRPr lang="en-US" altLang="en-US" sz="5200" b="1" kern="1200" dirty="0">
              <a:solidFill>
                <a:schemeClr val="tx2"/>
              </a:solidFill>
              <a:latin typeface="+mj-lt"/>
              <a:ea typeface="+mj-ea"/>
              <a:cs typeface="+mj-cs"/>
            </a:endParaRPr>
          </a:p>
        </p:txBody>
      </p:sp>
      <p:grpSp>
        <p:nvGrpSpPr>
          <p:cNvPr id="6167" name="Group 6166">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6168" name="Freeform: Shape 6167">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9" name="Freeform: Shape 6168">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0" name="Freeform: Shape 6169">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1" name="Freeform: Shape 6170">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73" name="Group 6172">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6174" name="Freeform: Shape 6173">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5" name="Freeform: Shape 6174">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6" name="Freeform: Shape 6175">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7" name="Freeform: Shape 6176">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a:extLst>
              <a:ext uri="{FF2B5EF4-FFF2-40B4-BE49-F238E27FC236}">
                <a16:creationId xmlns:a16="http://schemas.microsoft.com/office/drawing/2014/main" id="{F184A6D7-6DF9-DEF6-6B69-A6E30ECE05B1}"/>
              </a:ext>
            </a:extLst>
          </p:cNvPr>
          <p:cNvPicPr>
            <a:picLocks noChangeAspect="1"/>
          </p:cNvPicPr>
          <p:nvPr/>
        </p:nvPicPr>
        <p:blipFill>
          <a:blip r:embed="rId2"/>
          <a:stretch>
            <a:fillRect/>
          </a:stretch>
        </p:blipFill>
        <p:spPr>
          <a:xfrm>
            <a:off x="1281992" y="756344"/>
            <a:ext cx="9627709" cy="5896039"/>
          </a:xfrm>
          <a:prstGeom prst="rect">
            <a:avLst/>
          </a:prstGeom>
        </p:spPr>
      </p:pic>
    </p:spTree>
    <p:extLst>
      <p:ext uri="{BB962C8B-B14F-4D97-AF65-F5344CB8AC3E}">
        <p14:creationId xmlns:p14="http://schemas.microsoft.com/office/powerpoint/2010/main" val="3036054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7016996" y="5691"/>
            <a:ext cx="4840010" cy="180730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400" b="1">
                <a:latin typeface="+mj-lt"/>
                <a:ea typeface="+mj-ea"/>
                <a:cs typeface="+mj-cs"/>
              </a:rPr>
              <a:t>Reading Expectations</a:t>
            </a:r>
          </a:p>
        </p:txBody>
      </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rcRect t="5573" r="2" b="4451"/>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4" name="Rectangle 1"/>
          <p:cNvSpPr>
            <a:spLocks noChangeArrowheads="1"/>
          </p:cNvSpPr>
          <p:nvPr/>
        </p:nvSpPr>
        <p:spPr bwMode="auto">
          <a:xfrm>
            <a:off x="5876893" y="1794683"/>
            <a:ext cx="6034188" cy="285351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400" dirty="0">
                <a:latin typeface="+mn-lt"/>
                <a:ea typeface="+mn-ea"/>
              </a:rPr>
              <a:t>Your child will develop their reading skills during their reading sessions at school. In year 5 and 6 your child may bring a book band book home if the school feels it would be helpful.</a:t>
            </a:r>
            <a:endParaRPr lang="en-US" sz="2400" dirty="0">
              <a:ea typeface="Calibri"/>
              <a:cs typeface="Calibri"/>
            </a:endParaRPr>
          </a:p>
          <a:p>
            <a:pPr>
              <a:lnSpc>
                <a:spcPct val="90000"/>
              </a:lnSpc>
              <a:spcBef>
                <a:spcPct val="0"/>
              </a:spcBef>
              <a:spcAft>
                <a:spcPts val="600"/>
              </a:spcAft>
              <a:buNone/>
            </a:pPr>
            <a:endParaRPr lang="en-US" altLang="en-US" sz="2400" dirty="0">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latin typeface="+mn-lt"/>
                <a:ea typeface="+mn-ea"/>
                <a:cs typeface="Calibri" panose="020F0502020204030204"/>
              </a:rPr>
              <a:t>In Year 6, we still expect children to be reading at home. Reading continues to be hugely impactful on their outcomes and achievement. However, we also appreciate that they can read and fill in reading records independently</a:t>
            </a:r>
            <a:r>
              <a:rPr lang="en-US" altLang="en-US" sz="2800" dirty="0">
                <a:latin typeface="+mn-lt"/>
                <a:ea typeface="+mn-ea"/>
                <a:cs typeface="Calibri" panose="020F0502020204030204"/>
              </a:rPr>
              <a:t> </a:t>
            </a:r>
            <a:r>
              <a:rPr lang="en-US" altLang="en-US" sz="2400" dirty="0">
                <a:latin typeface="+mn-lt"/>
                <a:ea typeface="+mn-ea"/>
                <a:cs typeface="Calibri" panose="020F0502020204030204"/>
              </a:rPr>
              <a:t>and it should be their responsibility to do so.</a:t>
            </a:r>
          </a:p>
          <a:p>
            <a:pPr>
              <a:lnSpc>
                <a:spcPct val="90000"/>
              </a:lnSpc>
              <a:spcBef>
                <a:spcPct val="0"/>
              </a:spcBef>
              <a:spcAft>
                <a:spcPts val="600"/>
              </a:spcAft>
              <a:buNone/>
            </a:pPr>
            <a:r>
              <a:rPr lang="en-US" altLang="en-US" sz="2400" dirty="0">
                <a:latin typeface="+mn-lt"/>
                <a:ea typeface="+mn-ea"/>
                <a:cs typeface="Calibri" panose="020F0502020204030204"/>
              </a:rPr>
              <a:t>Reading records should be bought into school </a:t>
            </a:r>
            <a:r>
              <a:rPr lang="en-US" altLang="en-US" sz="2400" b="1" dirty="0">
                <a:latin typeface="+mn-lt"/>
                <a:ea typeface="+mn-ea"/>
                <a:cs typeface="Calibri" panose="020F0502020204030204"/>
              </a:rPr>
              <a:t>each Friday.</a:t>
            </a:r>
            <a:endParaRPr lang="en-US" altLang="en-US" sz="2400" b="1" dirty="0">
              <a:latin typeface="+mn-lt"/>
              <a:ea typeface="Calibri" panose="020F0502020204030204"/>
              <a:cs typeface="Calibri" panose="020F0502020204030204"/>
            </a:endParaRPr>
          </a:p>
        </p:txBody>
      </p:sp>
    </p:spTree>
    <p:extLst>
      <p:ext uri="{BB962C8B-B14F-4D97-AF65-F5344CB8AC3E}">
        <p14:creationId xmlns:p14="http://schemas.microsoft.com/office/powerpoint/2010/main" val="3184907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292881" y="-15911"/>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Reading </a:t>
            </a:r>
            <a:r>
              <a:rPr lang="en-US" altLang="en-US" sz="3600" b="1" dirty="0">
                <a:solidFill>
                  <a:schemeClr val="tx2"/>
                </a:solidFill>
                <a:latin typeface="+mj-lt"/>
                <a:ea typeface="+mj-ea"/>
                <a:cs typeface="+mj-cs"/>
              </a:rPr>
              <a:t>Challenge</a:t>
            </a:r>
            <a:endParaRPr lang="en-US" altLang="en-US" sz="3600" b="1" kern="1200" dirty="0">
              <a:solidFill>
                <a:schemeClr val="tx2"/>
              </a:solidFill>
              <a:latin typeface="+mj-lt"/>
              <a:ea typeface="+mj-ea"/>
              <a:cs typeface="+mj-cs"/>
            </a:endParaRP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endParaRPr lang="en-US" altLang="en-US" sz="2800" dirty="0">
              <a:solidFill>
                <a:schemeClr val="tx2"/>
              </a:solidFill>
              <a:latin typeface="+mn-lt"/>
              <a:ea typeface="Calibri"/>
              <a:cs typeface="Calibri"/>
            </a:endParaRPr>
          </a:p>
        </p:txBody>
      </p:sp>
      <p:grpSp>
        <p:nvGrpSpPr>
          <p:cNvPr id="10254" name="Group 1025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0255" name="Freeform: Shape 1025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Freeform: Shape 1025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7" name="Freeform: Shape 1025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8" name="Freeform: Shape 1025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a:extLst>
              <a:ext uri="{FF2B5EF4-FFF2-40B4-BE49-F238E27FC236}">
                <a16:creationId xmlns:a16="http://schemas.microsoft.com/office/drawing/2014/main" id="{42D12073-2915-07EF-F052-AF11B2489201}"/>
              </a:ext>
            </a:extLst>
          </p:cNvPr>
          <p:cNvSpPr>
            <a:spLocks noChangeArrowheads="1"/>
          </p:cNvSpPr>
          <p:nvPr/>
        </p:nvSpPr>
        <p:spPr bwMode="auto">
          <a:xfrm>
            <a:off x="160952" y="1516382"/>
            <a:ext cx="5766784" cy="474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lumMod val="75000"/>
                  </a:schemeClr>
                </a:solidFill>
              </a:rPr>
              <a:t>We want children to enjoy reading and share books with you at home. </a:t>
            </a:r>
            <a:r>
              <a:rPr lang="en-US" altLang="en-US" sz="2800" dirty="0">
                <a:solidFill>
                  <a:schemeClr val="tx2">
                    <a:lumMod val="75000"/>
                  </a:schemeClr>
                </a:solidFill>
                <a:latin typeface="+mn-lt"/>
                <a:ea typeface="+mn-ea"/>
              </a:rPr>
              <a:t>We are re-launching our Reading Challenge this year. Each class will have a list of books that we feel children should be reading at their age and your child can tick these off throughout the year to complete the challenge. </a:t>
            </a:r>
          </a:p>
          <a:p>
            <a:pPr>
              <a:lnSpc>
                <a:spcPct val="90000"/>
              </a:lnSpc>
              <a:spcBef>
                <a:spcPct val="0"/>
              </a:spcBef>
              <a:spcAft>
                <a:spcPts val="600"/>
              </a:spcAft>
              <a:buNone/>
            </a:pPr>
            <a:endParaRPr lang="en-US" altLang="en-US" sz="28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Calibri"/>
                <a:cs typeface="Calibri"/>
              </a:rPr>
              <a:t>These lists, along with more information, will be sent home to you.</a:t>
            </a:r>
          </a:p>
        </p:txBody>
      </p:sp>
    </p:spTree>
    <p:extLst>
      <p:ext uri="{BB962C8B-B14F-4D97-AF65-F5344CB8AC3E}">
        <p14:creationId xmlns:p14="http://schemas.microsoft.com/office/powerpoint/2010/main" val="4175715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3" name="Rectangle 11282">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Rectangle 11283">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094105" y="-289724"/>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Homework</a:t>
            </a:r>
          </a:p>
        </p:txBody>
      </p:sp>
      <p:pic>
        <p:nvPicPr>
          <p:cNvPr id="11272" name="Graphic 11271" descr="Pencil">
            <a:extLst>
              <a:ext uri="{FF2B5EF4-FFF2-40B4-BE49-F238E27FC236}">
                <a16:creationId xmlns:a16="http://schemas.microsoft.com/office/drawing/2014/main" id="{5C9F93F1-60DD-212C-E49A-76FB6250352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11268" name="Rectangle 1"/>
          <p:cNvSpPr>
            <a:spLocks noChangeArrowheads="1"/>
          </p:cNvSpPr>
          <p:nvPr/>
        </p:nvSpPr>
        <p:spPr bwMode="auto">
          <a:xfrm>
            <a:off x="5942723" y="892629"/>
            <a:ext cx="6103518" cy="596536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000" dirty="0">
                <a:solidFill>
                  <a:schemeClr val="tx2"/>
                </a:solidFill>
                <a:latin typeface="+mn-lt"/>
                <a:ea typeface="Calibri" panose="020F0502020204030204"/>
                <a:cs typeface="Calibri" panose="020F0502020204030204"/>
              </a:rPr>
              <a:t>MATHS – In Year 6, your children will take home paper homework each week, on a Friday. There will be one piece of work for each learning objective covered during the week’s lessons. This homework should take 30 – 45 minutes to complete and must be returned by the following Thursday. If your child finds this work difficult, they must see me before the deadline and I will offer support and guidance so that they can complete this.</a:t>
            </a:r>
          </a:p>
          <a:p>
            <a:pPr>
              <a:lnSpc>
                <a:spcPct val="90000"/>
              </a:lnSpc>
              <a:spcBef>
                <a:spcPct val="0"/>
              </a:spcBef>
              <a:spcAft>
                <a:spcPts val="600"/>
              </a:spcAft>
              <a:buNone/>
            </a:pPr>
            <a:endParaRPr lang="en-US" altLang="en-US" sz="20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000" dirty="0">
                <a:solidFill>
                  <a:schemeClr val="tx2"/>
                </a:solidFill>
                <a:latin typeface="+mn-lt"/>
                <a:ea typeface="Calibri" panose="020F0502020204030204"/>
                <a:cs typeface="Calibri" panose="020F0502020204030204"/>
              </a:rPr>
              <a:t>SPELLING – Weekly spelling lists will be provided. Spelling lessons will take place on Mondays. Children must learn the spellings at home and practice them for a test the following Monday. They will learn statutory spelling rules provided by the National Curriculum and revise words from the Year 3 / 4 and Year 5 /6 statutory list.</a:t>
            </a:r>
          </a:p>
          <a:p>
            <a:pPr>
              <a:lnSpc>
                <a:spcPct val="90000"/>
              </a:lnSpc>
              <a:spcBef>
                <a:spcPct val="0"/>
              </a:spcBef>
              <a:spcAft>
                <a:spcPts val="600"/>
              </a:spcAft>
              <a:buNone/>
            </a:pPr>
            <a:endParaRPr lang="en-US" altLang="en-US" sz="20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000" dirty="0">
                <a:solidFill>
                  <a:schemeClr val="tx2"/>
                </a:solidFill>
                <a:latin typeface="+mn-lt"/>
                <a:ea typeface="Calibri" panose="020F0502020204030204"/>
                <a:cs typeface="Calibri" panose="020F0502020204030204"/>
              </a:rPr>
              <a:t>Please note their will be additional homework and revision activities to complete at home as we get closer to SATs.</a:t>
            </a:r>
          </a:p>
          <a:p>
            <a:pPr indent="-228600">
              <a:lnSpc>
                <a:spcPct val="90000"/>
              </a:lnSpc>
              <a:spcBef>
                <a:spcPct val="0"/>
              </a:spcBef>
              <a:spcAft>
                <a:spcPts val="600"/>
              </a:spcAft>
            </a:pPr>
            <a:endParaRPr lang="en-US" altLang="en-US" sz="2000" dirty="0">
              <a:solidFill>
                <a:schemeClr val="tx2"/>
              </a:solidFill>
              <a:latin typeface="+mn-lt"/>
              <a:ea typeface="Calibri" panose="020F0502020204030204"/>
              <a:cs typeface="Calibri" panose="020F0502020204030204"/>
            </a:endParaRPr>
          </a:p>
        </p:txBody>
      </p:sp>
      <p:grpSp>
        <p:nvGrpSpPr>
          <p:cNvPr id="11279" name="Group 11278">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1280" name="Freeform: Shape 11279">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1" name="Freeform: Shape 11280">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2" name="Freeform: Shape 11281">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1942232-83D0-49E2-AF9B-1F97E3C1E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9E70D72-6E23-4015-A4A6-85C120C19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119743" y="162568"/>
            <a:ext cx="11342914" cy="765162"/>
          </a:xfrm>
        </p:spPr>
        <p:txBody>
          <a:bodyPr anchor="b">
            <a:normAutofit/>
          </a:bodyPr>
          <a:lstStyle/>
          <a:p>
            <a:pPr algn="ctr"/>
            <a:r>
              <a:rPr lang="en-GB" sz="3600" dirty="0">
                <a:solidFill>
                  <a:schemeClr val="tx2"/>
                </a:solidFill>
              </a:rPr>
              <a:t>Homework- Spellings with Emile app to support learning</a:t>
            </a:r>
          </a:p>
        </p:txBody>
      </p:sp>
      <p:grpSp>
        <p:nvGrpSpPr>
          <p:cNvPr id="1035" name="Group 1034">
            <a:extLst>
              <a:ext uri="{FF2B5EF4-FFF2-40B4-BE49-F238E27FC236}">
                <a16:creationId xmlns:a16="http://schemas.microsoft.com/office/drawing/2014/main" id="{C28A977F-B603-4D81-B0FC-C8DE048A7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
            <a:ext cx="3362070" cy="2522848"/>
            <a:chOff x="-305" y="-1"/>
            <a:chExt cx="3832880" cy="2876136"/>
          </a:xfrm>
        </p:grpSpPr>
        <p:sp>
          <p:nvSpPr>
            <p:cNvPr id="1036" name="Freeform: Shape 1035">
              <a:extLst>
                <a:ext uri="{FF2B5EF4-FFF2-40B4-BE49-F238E27FC236}">
                  <a16:creationId xmlns:a16="http://schemas.microsoft.com/office/drawing/2014/main" id="{0183CE8C-E039-4B2F-A36E-5FD5CD5DE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3EB77281-FAB4-40D0-B3F3-264EC4AB20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8" name="Freeform: Shape 1037">
              <a:extLst>
                <a:ext uri="{FF2B5EF4-FFF2-40B4-BE49-F238E27FC236}">
                  <a16:creationId xmlns:a16="http://schemas.microsoft.com/office/drawing/2014/main" id="{815E59F3-75FC-494F-8737-5F00A4964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Freeform: Shape 1038">
              <a:extLst>
                <a:ext uri="{FF2B5EF4-FFF2-40B4-BE49-F238E27FC236}">
                  <a16:creationId xmlns:a16="http://schemas.microsoft.com/office/drawing/2014/main" id="{43ADDCFA-B066-4D79-AB71-062E66E58F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41" name="Group 1040">
            <a:extLst>
              <a:ext uri="{FF2B5EF4-FFF2-40B4-BE49-F238E27FC236}">
                <a16:creationId xmlns:a16="http://schemas.microsoft.com/office/drawing/2014/main" id="{C78D9229-E61D-4FEE-8321-2F8B64A8CA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10186037" y="4852038"/>
            <a:ext cx="2151670" cy="1860256"/>
            <a:chOff x="-305" y="-4155"/>
            <a:chExt cx="2514948" cy="2174333"/>
          </a:xfrm>
        </p:grpSpPr>
        <p:sp>
          <p:nvSpPr>
            <p:cNvPr id="1042" name="Freeform: Shape 1041">
              <a:extLst>
                <a:ext uri="{FF2B5EF4-FFF2-40B4-BE49-F238E27FC236}">
                  <a16:creationId xmlns:a16="http://schemas.microsoft.com/office/drawing/2014/main" id="{1FDD3CCB-26A3-4D79-AEB6-7A60CF980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Freeform: Shape 1042">
              <a:extLst>
                <a:ext uri="{FF2B5EF4-FFF2-40B4-BE49-F238E27FC236}">
                  <a16:creationId xmlns:a16="http://schemas.microsoft.com/office/drawing/2014/main" id="{E9AC4470-5113-4709-B29F-CDB937F254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Freeform: Shape 1043">
              <a:extLst>
                <a:ext uri="{FF2B5EF4-FFF2-40B4-BE49-F238E27FC236}">
                  <a16:creationId xmlns:a16="http://schemas.microsoft.com/office/drawing/2014/main" id="{3E0D146C-9DAB-421E-AE88-5F854BF3F7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045" name="Freeform: Shape 1044">
              <a:extLst>
                <a:ext uri="{FF2B5EF4-FFF2-40B4-BE49-F238E27FC236}">
                  <a16:creationId xmlns:a16="http://schemas.microsoft.com/office/drawing/2014/main" id="{12EB32A5-4408-4F6C-84B2-F9A908237A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a:extLst>
              <a:ext uri="{FF2B5EF4-FFF2-40B4-BE49-F238E27FC236}">
                <a16:creationId xmlns:a16="http://schemas.microsoft.com/office/drawing/2014/main" id="{4B6B3BD5-B2B0-163C-1A14-0D228995E34E}"/>
              </a:ext>
            </a:extLst>
          </p:cNvPr>
          <p:cNvPicPr>
            <a:picLocks noChangeAspect="1"/>
          </p:cNvPicPr>
          <p:nvPr/>
        </p:nvPicPr>
        <p:blipFill>
          <a:blip r:embed="rId2"/>
          <a:stretch>
            <a:fillRect/>
          </a:stretch>
        </p:blipFill>
        <p:spPr>
          <a:xfrm>
            <a:off x="2086791" y="927730"/>
            <a:ext cx="7408817" cy="5605894"/>
          </a:xfrm>
          <a:prstGeom prst="rect">
            <a:avLst/>
          </a:prstGeom>
        </p:spPr>
      </p:pic>
    </p:spTree>
    <p:extLst>
      <p:ext uri="{BB962C8B-B14F-4D97-AF65-F5344CB8AC3E}">
        <p14:creationId xmlns:p14="http://schemas.microsoft.com/office/powerpoint/2010/main" val="139014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365" y="273720"/>
            <a:ext cx="11161525" cy="6298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6245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4F81F-B6E5-108B-476C-B98712B62264}"/>
              </a:ext>
            </a:extLst>
          </p:cNvPr>
          <p:cNvSpPr>
            <a:spLocks noGrp="1"/>
          </p:cNvSpPr>
          <p:nvPr>
            <p:ph type="title"/>
          </p:nvPr>
        </p:nvSpPr>
        <p:spPr/>
        <p:txBody>
          <a:bodyPr>
            <a:normAutofit/>
          </a:bodyPr>
          <a:lstStyle/>
          <a:p>
            <a:r>
              <a:rPr lang="en-GB" sz="4000" dirty="0"/>
              <a:t>Additional spellings – Year 3 and 4, Year 5 and 6</a:t>
            </a:r>
          </a:p>
        </p:txBody>
      </p:sp>
      <p:sp>
        <p:nvSpPr>
          <p:cNvPr id="3" name="Content Placeholder 2">
            <a:extLst>
              <a:ext uri="{FF2B5EF4-FFF2-40B4-BE49-F238E27FC236}">
                <a16:creationId xmlns:a16="http://schemas.microsoft.com/office/drawing/2014/main" id="{50A5F1CF-DC6A-230E-2B54-3FC1965D12B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E695527-B08A-C6FD-F82E-1B5A2AAA01BD}"/>
              </a:ext>
            </a:extLst>
          </p:cNvPr>
          <p:cNvPicPr>
            <a:picLocks noChangeAspect="1"/>
          </p:cNvPicPr>
          <p:nvPr/>
        </p:nvPicPr>
        <p:blipFill>
          <a:blip r:embed="rId2"/>
          <a:stretch>
            <a:fillRect/>
          </a:stretch>
        </p:blipFill>
        <p:spPr>
          <a:xfrm>
            <a:off x="983821" y="652"/>
            <a:ext cx="10703329" cy="6857348"/>
          </a:xfrm>
          <a:prstGeom prst="rect">
            <a:avLst/>
          </a:prstGeom>
        </p:spPr>
      </p:pic>
    </p:spTree>
    <p:extLst>
      <p:ext uri="{BB962C8B-B14F-4D97-AF65-F5344CB8AC3E}">
        <p14:creationId xmlns:p14="http://schemas.microsoft.com/office/powerpoint/2010/main" val="4017704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6E50B-DE87-1DB9-666E-C87370AC46D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F42E325-0E74-6F5C-DD22-AA3CAE32D54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051E770-3305-4C79-198D-994A0B7840A3}"/>
              </a:ext>
            </a:extLst>
          </p:cNvPr>
          <p:cNvPicPr>
            <a:picLocks noChangeAspect="1"/>
          </p:cNvPicPr>
          <p:nvPr/>
        </p:nvPicPr>
        <p:blipFill>
          <a:blip r:embed="rId2"/>
          <a:stretch>
            <a:fillRect/>
          </a:stretch>
        </p:blipFill>
        <p:spPr>
          <a:xfrm>
            <a:off x="1174375" y="139578"/>
            <a:ext cx="10103224" cy="6578844"/>
          </a:xfrm>
          <a:prstGeom prst="rect">
            <a:avLst/>
          </a:prstGeom>
        </p:spPr>
      </p:pic>
    </p:spTree>
    <p:extLst>
      <p:ext uri="{BB962C8B-B14F-4D97-AF65-F5344CB8AC3E}">
        <p14:creationId xmlns:p14="http://schemas.microsoft.com/office/powerpoint/2010/main" val="7435971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3" name="Rectangle 2"/>
          <p:cNvSpPr/>
          <p:nvPr/>
        </p:nvSpPr>
        <p:spPr>
          <a:xfrm>
            <a:off x="460375" y="1785303"/>
            <a:ext cx="11230180" cy="2246769"/>
          </a:xfrm>
          <a:prstGeom prst="rect">
            <a:avLst/>
          </a:prstGeom>
        </p:spPr>
        <p:txBody>
          <a:bodyPr wrap="square">
            <a:spAutoFit/>
          </a:bodyPr>
          <a:lstStyle/>
          <a:p>
            <a:r>
              <a:rPr lang="en-GB" sz="2000" b="1" dirty="0">
                <a:latin typeface="Comic Sans MS" panose="030F0702030302020204" pitchFamily="66" charset="0"/>
              </a:rPr>
              <a:t>Garage: </a:t>
            </a:r>
            <a:r>
              <a:rPr lang="en-GB" sz="2000" dirty="0">
                <a:latin typeface="Comic Sans MS" panose="030F0702030302020204" pitchFamily="66" charset="0"/>
              </a:rPr>
              <a:t>Most children will spend most time here. Questions are tailored to individuals and children earn coins by answering them.</a:t>
            </a:r>
          </a:p>
          <a:p>
            <a:endParaRPr lang="en-GB" sz="2000" dirty="0">
              <a:latin typeface="Comic Sans MS" panose="030F0702030302020204" pitchFamily="66" charset="0"/>
            </a:endParaRPr>
          </a:p>
          <a:p>
            <a:r>
              <a:rPr lang="en-GB" sz="2000" b="1" dirty="0">
                <a:latin typeface="Comic Sans MS" panose="030F0702030302020204" pitchFamily="66" charset="0"/>
              </a:rPr>
              <a:t>Jamming: </a:t>
            </a:r>
            <a:r>
              <a:rPr lang="en-GB" sz="2000" dirty="0">
                <a:latin typeface="Comic Sans MS" panose="030F0702030302020204" pitchFamily="66" charset="0"/>
              </a:rPr>
              <a:t>No clock or timer. Children can tailor their own questions and choose between multiplication/ division or both. </a:t>
            </a:r>
          </a:p>
          <a:p>
            <a:endParaRPr lang="en-GB" sz="2000" dirty="0">
              <a:latin typeface="Comic Sans MS" panose="030F0702030302020204" pitchFamily="66" charset="0"/>
            </a:endParaRPr>
          </a:p>
          <a:p>
            <a:r>
              <a:rPr lang="en-GB" sz="2000" b="1" dirty="0">
                <a:latin typeface="Comic Sans MS" panose="030F0702030302020204" pitchFamily="66" charset="0"/>
              </a:rPr>
              <a:t>Gig: </a:t>
            </a:r>
            <a:r>
              <a:rPr lang="en-GB" sz="2000" dirty="0">
                <a:latin typeface="Comic Sans MS" panose="030F0702030302020204" pitchFamily="66" charset="0"/>
              </a:rPr>
              <a:t>Children have a monthly challenge to complete 100 multiplication questions in 5 minutes. </a:t>
            </a:r>
          </a:p>
        </p:txBody>
      </p:sp>
      <p:pic>
        <p:nvPicPr>
          <p:cNvPr id="4" name="Picture 3"/>
          <p:cNvPicPr>
            <a:picLocks noChangeAspect="1"/>
          </p:cNvPicPr>
          <p:nvPr/>
        </p:nvPicPr>
        <p:blipFill>
          <a:blip r:embed="rId3"/>
          <a:stretch>
            <a:fillRect/>
          </a:stretch>
        </p:blipFill>
        <p:spPr>
          <a:xfrm>
            <a:off x="1176798" y="4183635"/>
            <a:ext cx="9797334" cy="2424648"/>
          </a:xfrm>
          <a:prstGeom prst="rect">
            <a:avLst/>
          </a:prstGeom>
        </p:spPr>
      </p:pic>
    </p:spTree>
    <p:extLst>
      <p:ext uri="{BB962C8B-B14F-4D97-AF65-F5344CB8AC3E}">
        <p14:creationId xmlns:p14="http://schemas.microsoft.com/office/powerpoint/2010/main" val="2625967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None/>
            </a:pPr>
            <a:r>
              <a:rPr lang="en-GB" altLang="en-US" sz="4800" b="1" dirty="0">
                <a:solidFill>
                  <a:schemeClr val="accent6">
                    <a:lumMod val="75000"/>
                  </a:schemeClr>
                </a:solidFill>
              </a:rPr>
              <a:t>Times Tables </a:t>
            </a:r>
            <a:r>
              <a:rPr lang="en-GB" altLang="en-US" sz="4800" b="1" dirty="0" err="1">
                <a:solidFill>
                  <a:schemeClr val="accent6">
                    <a:lumMod val="75000"/>
                  </a:schemeClr>
                </a:solidFill>
              </a:rPr>
              <a:t>Rockstars</a:t>
            </a:r>
            <a:r>
              <a:rPr lang="en-GB" altLang="en-US" sz="4800" b="1" dirty="0">
                <a:solidFill>
                  <a:schemeClr val="accent6">
                    <a:lumMod val="75000"/>
                  </a:schemeClr>
                </a:solidFill>
              </a:rPr>
              <a:t>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81584"/>
            <a:ext cx="11372748" cy="1323439"/>
          </a:xfrm>
          <a:prstGeom prst="rect">
            <a:avLst/>
          </a:prstGeom>
        </p:spPr>
        <p:txBody>
          <a:bodyPr wrap="square">
            <a:spAutoFit/>
          </a:bodyPr>
          <a:lstStyle/>
          <a:p>
            <a:r>
              <a:rPr lang="en-GB" sz="2000" b="1" dirty="0">
                <a:latin typeface="Comic Sans MS" panose="030F0702030302020204" pitchFamily="66" charset="0"/>
              </a:rPr>
              <a:t>Studio: </a:t>
            </a:r>
            <a:r>
              <a:rPr lang="en-GB" sz="2000" dirty="0">
                <a:latin typeface="Comic Sans MS" panose="030F0702030302020204" pitchFamily="66" charset="0"/>
              </a:rPr>
              <a:t>More challenging. Includes multiplication and division. Results affect their rock status which is based on an average of their last 10 games. </a:t>
            </a:r>
          </a:p>
          <a:p>
            <a:endParaRPr lang="en-GB" sz="2000" dirty="0">
              <a:latin typeface="Comic Sans MS" panose="030F0702030302020204" pitchFamily="66" charset="0"/>
            </a:endParaRPr>
          </a:p>
          <a:p>
            <a:r>
              <a:rPr lang="en-GB" sz="2000" b="1" dirty="0">
                <a:latin typeface="Comic Sans MS" panose="030F0702030302020204" pitchFamily="66" charset="0"/>
              </a:rPr>
              <a:t>Soundcheck: </a:t>
            </a:r>
            <a:r>
              <a:rPr lang="en-GB" sz="2000" dirty="0">
                <a:latin typeface="Comic Sans MS" panose="030F0702030302020204" pitchFamily="66" charset="0"/>
              </a:rPr>
              <a:t>Simulates the MTC. Good practice for Year 4!</a:t>
            </a:r>
          </a:p>
        </p:txBody>
      </p:sp>
      <p:pic>
        <p:nvPicPr>
          <p:cNvPr id="6" name="Picture 5"/>
          <p:cNvPicPr>
            <a:picLocks noChangeAspect="1"/>
          </p:cNvPicPr>
          <p:nvPr/>
        </p:nvPicPr>
        <p:blipFill>
          <a:blip r:embed="rId3"/>
          <a:stretch>
            <a:fillRect/>
          </a:stretch>
        </p:blipFill>
        <p:spPr>
          <a:xfrm>
            <a:off x="2712986" y="3701304"/>
            <a:ext cx="6562725" cy="2295525"/>
          </a:xfrm>
          <a:prstGeom prst="rect">
            <a:avLst/>
          </a:prstGeom>
        </p:spPr>
      </p:pic>
    </p:spTree>
    <p:extLst>
      <p:ext uri="{BB962C8B-B14F-4D97-AF65-F5344CB8AC3E}">
        <p14:creationId xmlns:p14="http://schemas.microsoft.com/office/powerpoint/2010/main" val="1811981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None/>
            </a:pPr>
            <a:r>
              <a:rPr lang="en-GB" altLang="en-US" sz="4800" b="1" dirty="0">
                <a:solidFill>
                  <a:schemeClr val="accent6">
                    <a:lumMod val="75000"/>
                  </a:schemeClr>
                </a:solidFill>
              </a:rPr>
              <a:t>Times Tables </a:t>
            </a:r>
            <a:r>
              <a:rPr lang="en-GB" altLang="en-US" sz="4800" b="1" dirty="0" err="1">
                <a:solidFill>
                  <a:schemeClr val="accent6">
                    <a:lumMod val="75000"/>
                  </a:schemeClr>
                </a:solidFill>
              </a:rPr>
              <a:t>Rockstars</a:t>
            </a:r>
            <a:r>
              <a:rPr lang="en-GB" altLang="en-US" sz="4800" b="1" dirty="0">
                <a:solidFill>
                  <a:schemeClr val="accent6">
                    <a:lumMod val="75000"/>
                  </a:schemeClr>
                </a:solidFill>
              </a:rPr>
              <a:t>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12759"/>
            <a:ext cx="11766038" cy="2431435"/>
          </a:xfrm>
          <a:prstGeom prst="rect">
            <a:avLst/>
          </a:prstGeom>
        </p:spPr>
        <p:txBody>
          <a:bodyPr wrap="square">
            <a:spAutoFit/>
          </a:bodyPr>
          <a:lstStyle/>
          <a:p>
            <a:r>
              <a:rPr lang="en-GB" sz="2200" b="1" dirty="0">
                <a:latin typeface="Comic Sans MS" panose="030F0702030302020204" pitchFamily="66" charset="0"/>
              </a:rPr>
              <a:t>Festival: </a:t>
            </a:r>
            <a:r>
              <a:rPr lang="en-GB" sz="2200" dirty="0">
                <a:latin typeface="Comic Sans MS" panose="030F0702030302020204" pitchFamily="66" charset="0"/>
              </a:rPr>
              <a:t>Children play against people from around the world. </a:t>
            </a:r>
          </a:p>
          <a:p>
            <a:endParaRPr lang="en-GB" sz="2200" dirty="0">
              <a:latin typeface="Comic Sans MS" panose="030F0702030302020204" pitchFamily="66" charset="0"/>
            </a:endParaRPr>
          </a:p>
          <a:p>
            <a:r>
              <a:rPr lang="en-GB" sz="2200" b="1" dirty="0">
                <a:latin typeface="Comic Sans MS" panose="030F0702030302020204" pitchFamily="66" charset="0"/>
              </a:rPr>
              <a:t>Arena: </a:t>
            </a:r>
            <a:r>
              <a:rPr lang="en-GB" sz="2200" dirty="0">
                <a:latin typeface="Comic Sans MS" panose="030F0702030302020204" pitchFamily="66" charset="0"/>
              </a:rPr>
              <a:t>Similar to festival but they only play against classmates. Teachers can join as well! </a:t>
            </a:r>
          </a:p>
          <a:p>
            <a:endParaRPr lang="en-GB" sz="2200" dirty="0">
              <a:latin typeface="Comic Sans MS" panose="030F0702030302020204" pitchFamily="66" charset="0"/>
            </a:endParaRPr>
          </a:p>
          <a:p>
            <a:r>
              <a:rPr lang="en-GB" sz="2200" b="1" dirty="0">
                <a:latin typeface="Comic Sans MS" panose="030F0702030302020204" pitchFamily="66" charset="0"/>
              </a:rPr>
              <a:t>Rockslam: </a:t>
            </a:r>
            <a:r>
              <a:rPr lang="en-GB" sz="2200" dirty="0">
                <a:latin typeface="Comic Sans MS" panose="030F0702030302020204" pitchFamily="66" charset="0"/>
              </a:rPr>
              <a:t>Children can go head to head. Players don’t have to online at the same time. </a:t>
            </a:r>
          </a:p>
          <a:p>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1137265" y="4198835"/>
            <a:ext cx="9402916" cy="2430754"/>
          </a:xfrm>
          <a:prstGeom prst="rect">
            <a:avLst/>
          </a:prstGeom>
        </p:spPr>
      </p:pic>
    </p:spTree>
    <p:extLst>
      <p:ext uri="{BB962C8B-B14F-4D97-AF65-F5344CB8AC3E}">
        <p14:creationId xmlns:p14="http://schemas.microsoft.com/office/powerpoint/2010/main" val="3873891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Practise SATs papers.</a:t>
            </a:r>
          </a:p>
        </p:txBody>
      </p:sp>
      <p:sp>
        <p:nvSpPr>
          <p:cNvPr id="3" name="Content Placeholder 2"/>
          <p:cNvSpPr>
            <a:spLocks noGrp="1"/>
          </p:cNvSpPr>
          <p:nvPr>
            <p:ph idx="1"/>
          </p:nvPr>
        </p:nvSpPr>
        <p:spPr/>
        <p:txBody>
          <a:bodyPr/>
          <a:lstStyle/>
          <a:p>
            <a:r>
              <a:rPr lang="en-GB" dirty="0"/>
              <a:t>Please avoid 2025, 2024, 2023 papers as we will be using these during assessment weeks at school.</a:t>
            </a:r>
          </a:p>
          <a:p>
            <a:r>
              <a:rPr lang="en-GB" dirty="0"/>
              <a:t>There are plenty of other past papers and revision resources available online should you wish to use them!</a:t>
            </a:r>
          </a:p>
          <a:p>
            <a:endParaRPr lang="en-GB" dirty="0"/>
          </a:p>
          <a:p>
            <a:pPr marL="0" indent="0">
              <a:buNone/>
            </a:pPr>
            <a:r>
              <a:rPr lang="en-GB" dirty="0"/>
              <a:t>SATs REVISION</a:t>
            </a:r>
          </a:p>
        </p:txBody>
      </p:sp>
    </p:spTree>
    <p:extLst>
      <p:ext uri="{BB962C8B-B14F-4D97-AF65-F5344CB8AC3E}">
        <p14:creationId xmlns:p14="http://schemas.microsoft.com/office/powerpoint/2010/main" val="2266747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7" name="Rectangle 11286">
            <a:extLst>
              <a:ext uri="{FF2B5EF4-FFF2-40B4-BE49-F238E27FC236}">
                <a16:creationId xmlns:a16="http://schemas.microsoft.com/office/drawing/2014/main" id="{A440A548-C0D4-4418-940E-EDC2F1D9A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8" name="Rectangle 11287">
            <a:extLst>
              <a:ext uri="{FF2B5EF4-FFF2-40B4-BE49-F238E27FC236}">
                <a16:creationId xmlns:a16="http://schemas.microsoft.com/office/drawing/2014/main" id="{E708B267-8CD2-4684-A57B-9F1070769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140068" y="-183718"/>
            <a:ext cx="6204332"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Relationships and Conduct Policy</a:t>
            </a:r>
          </a:p>
        </p:txBody>
      </p:sp>
      <p:grpSp>
        <p:nvGrpSpPr>
          <p:cNvPr id="11289" name="Group 11288">
            <a:extLst>
              <a:ext uri="{FF2B5EF4-FFF2-40B4-BE49-F238E27FC236}">
                <a16:creationId xmlns:a16="http://schemas.microsoft.com/office/drawing/2014/main" id="{41E5AB36-9328-47E9-95AD-E38AC1C0E1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11282" name="Freeform: Shape 11281">
              <a:extLst>
                <a:ext uri="{FF2B5EF4-FFF2-40B4-BE49-F238E27FC236}">
                  <a16:creationId xmlns:a16="http://schemas.microsoft.com/office/drawing/2014/main" id="{4532450F-A219-4BF5-88FA-A47084237C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3" name="Freeform: Shape 11282">
              <a:extLst>
                <a:ext uri="{FF2B5EF4-FFF2-40B4-BE49-F238E27FC236}">
                  <a16:creationId xmlns:a16="http://schemas.microsoft.com/office/drawing/2014/main" id="{035AC662-4000-411A-9E33-6A4B6C0FC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Freeform: Shape 11283">
              <a:extLst>
                <a:ext uri="{FF2B5EF4-FFF2-40B4-BE49-F238E27FC236}">
                  <a16:creationId xmlns:a16="http://schemas.microsoft.com/office/drawing/2014/main" id="{D01D44A9-1D51-461B-A228-06F6C500B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72" name="Graphic 11271" descr="Handshake">
            <a:extLst>
              <a:ext uri="{FF2B5EF4-FFF2-40B4-BE49-F238E27FC236}">
                <a16:creationId xmlns:a16="http://schemas.microsoft.com/office/drawing/2014/main" id="{6867EA26-0745-B1DF-8EDC-1588E3214B0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4437" y="1700784"/>
            <a:ext cx="3785616" cy="3785616"/>
          </a:xfrm>
          <a:prstGeom prst="rect">
            <a:avLst/>
          </a:prstGeom>
        </p:spPr>
      </p:pic>
      <p:sp>
        <p:nvSpPr>
          <p:cNvPr id="11268" name="Rectangle 1"/>
          <p:cNvSpPr>
            <a:spLocks noChangeArrowheads="1"/>
          </p:cNvSpPr>
          <p:nvPr/>
        </p:nvSpPr>
        <p:spPr bwMode="auto">
          <a:xfrm>
            <a:off x="6143400" y="1066993"/>
            <a:ext cx="572129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400" dirty="0">
                <a:solidFill>
                  <a:schemeClr val="tx2"/>
                </a:solidFill>
                <a:latin typeface="+mn-lt"/>
                <a:ea typeface="+mn-ea"/>
              </a:rPr>
              <a:t>This policy, which was introduced last September is now fully established and used consistently across the school. </a:t>
            </a:r>
            <a:endParaRPr lang="en-US" sz="24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endParaRPr lang="en-US" altLang="en-US" sz="8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solidFill>
                  <a:schemeClr val="tx2"/>
                </a:solidFill>
                <a:latin typeface="+mn-lt"/>
                <a:ea typeface="+mn-ea"/>
              </a:rPr>
              <a:t>In the event of a poor choice being made, or conflict between peers, children will be guided in restorative conversations with each other to understand the impact their </a:t>
            </a:r>
            <a:r>
              <a:rPr lang="en-US" altLang="en-US" sz="2400" dirty="0" err="1">
                <a:solidFill>
                  <a:schemeClr val="tx2"/>
                </a:solidFill>
                <a:latin typeface="+mn-lt"/>
                <a:ea typeface="+mn-ea"/>
              </a:rPr>
              <a:t>behaviour</a:t>
            </a:r>
            <a:r>
              <a:rPr lang="en-US" altLang="en-US" sz="2400" dirty="0">
                <a:solidFill>
                  <a:schemeClr val="tx2"/>
                </a:solidFill>
                <a:latin typeface="+mn-lt"/>
                <a:ea typeface="+mn-ea"/>
              </a:rPr>
              <a:t> has had on another person and there may be opportunities, where relevant, to repair any damage done with an act of service in line with our new vision. </a:t>
            </a:r>
            <a:endParaRPr lang="en-US" altLang="en-US" sz="24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endParaRPr lang="en-US" altLang="en-US" sz="8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solidFill>
                  <a:schemeClr val="tx2"/>
                </a:solidFill>
                <a:latin typeface="+mn-lt"/>
                <a:ea typeface="+mn-ea"/>
                <a:cs typeface="Calibri" panose="020F0502020204030204"/>
              </a:rPr>
              <a:t>If your child receives a yellow card or we feel it appropriate to discuss their conduct, we will email or phone at our earliest convenience.</a:t>
            </a:r>
            <a:endParaRPr lang="en-US" altLang="en-US" sz="2400" dirty="0">
              <a:solidFill>
                <a:schemeClr val="tx2"/>
              </a:solidFill>
              <a:latin typeface="+mn-lt"/>
              <a:ea typeface="Calibri" panose="020F0502020204030204"/>
              <a:cs typeface="Calibri" panose="020F0502020204030204"/>
            </a:endParaRPr>
          </a:p>
          <a:p>
            <a:pPr indent="-228600">
              <a:lnSpc>
                <a:spcPct val="90000"/>
              </a:lnSpc>
              <a:spcBef>
                <a:spcPct val="0"/>
              </a:spcBef>
              <a:spcAft>
                <a:spcPts val="600"/>
              </a:spcAft>
            </a:pPr>
            <a:endParaRPr lang="en-US" altLang="en-US" sz="1500" dirty="0">
              <a:solidFill>
                <a:schemeClr val="tx2"/>
              </a:solidFill>
              <a:latin typeface="+mn-lt"/>
              <a:ea typeface="+mn-ea"/>
            </a:endParaRPr>
          </a:p>
          <a:p>
            <a:pPr indent="-228600">
              <a:lnSpc>
                <a:spcPct val="90000"/>
              </a:lnSpc>
              <a:spcBef>
                <a:spcPct val="0"/>
              </a:spcBef>
              <a:spcAft>
                <a:spcPts val="600"/>
              </a:spcAft>
            </a:pPr>
            <a:endParaRPr lang="en-US" altLang="en-US" sz="1500" dirty="0">
              <a:solidFill>
                <a:schemeClr val="tx2"/>
              </a:solidFill>
              <a:latin typeface="+mn-lt"/>
              <a:ea typeface="+mn-ea"/>
            </a:endParaRPr>
          </a:p>
          <a:p>
            <a:pPr indent="-228600">
              <a:lnSpc>
                <a:spcPct val="90000"/>
              </a:lnSpc>
              <a:spcBef>
                <a:spcPct val="0"/>
              </a:spcBef>
              <a:spcAft>
                <a:spcPts val="600"/>
              </a:spcAft>
            </a:pPr>
            <a:endParaRPr lang="en-US" altLang="en-US" sz="1500" dirty="0">
              <a:solidFill>
                <a:schemeClr val="tx2"/>
              </a:solidFill>
              <a:latin typeface="+mn-lt"/>
              <a:ea typeface="+mn-ea"/>
            </a:endParaRPr>
          </a:p>
        </p:txBody>
      </p:sp>
    </p:spTree>
    <p:extLst>
      <p:ext uri="{BB962C8B-B14F-4D97-AF65-F5344CB8AC3E}">
        <p14:creationId xmlns:p14="http://schemas.microsoft.com/office/powerpoint/2010/main" val="997533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4"/>
          <p:cNvSpPr txBox="1">
            <a:spLocks/>
          </p:cNvSpPr>
          <p:nvPr/>
        </p:nvSpPr>
        <p:spPr bwMode="auto">
          <a:xfrm>
            <a:off x="2201213" y="0"/>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6000" b="1" dirty="0">
                <a:solidFill>
                  <a:schemeClr val="accent6">
                    <a:lumMod val="75000"/>
                  </a:schemeClr>
                </a:solidFill>
                <a:latin typeface="+mn-lt"/>
              </a:rPr>
              <a:t>School Uniform</a:t>
            </a:r>
          </a:p>
        </p:txBody>
      </p:sp>
      <p:grpSp>
        <p:nvGrpSpPr>
          <p:cNvPr id="3" name="Group 2"/>
          <p:cNvGrpSpPr/>
          <p:nvPr/>
        </p:nvGrpSpPr>
        <p:grpSpPr>
          <a:xfrm>
            <a:off x="488393" y="1268760"/>
            <a:ext cx="5911233" cy="2583686"/>
            <a:chOff x="1703512" y="1268760"/>
            <a:chExt cx="7632848" cy="3528393"/>
          </a:xfrm>
        </p:grpSpPr>
        <p:pic>
          <p:nvPicPr>
            <p:cNvPr id="13317" name="Picture 7" descr="C:\Users\Josh\Pictures\Uniform\IMG_0761.JPG"/>
            <p:cNvPicPr>
              <a:picLocks noChangeAspect="1" noChangeArrowheads="1"/>
            </p:cNvPicPr>
            <p:nvPr/>
          </p:nvPicPr>
          <p:blipFill>
            <a:blip r:embed="rId2">
              <a:extLst>
                <a:ext uri="{28A0092B-C50C-407E-A947-70E740481C1C}">
                  <a14:useLocalDpi xmlns:a14="http://schemas.microsoft.com/office/drawing/2010/main" val="0"/>
                </a:ext>
              </a:extLst>
            </a:blip>
            <a:srcRect l="21489" t="14037" r="14064"/>
            <a:stretch>
              <a:fillRect/>
            </a:stretch>
          </p:blipFill>
          <p:spPr bwMode="auto">
            <a:xfrm>
              <a:off x="5447929" y="1268760"/>
              <a:ext cx="1944347"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8" descr="C:\Users\Josh\Pictures\Uniform\IMG_0758.JPG"/>
            <p:cNvPicPr>
              <a:picLocks noChangeAspect="1" noChangeArrowheads="1"/>
            </p:cNvPicPr>
            <p:nvPr/>
          </p:nvPicPr>
          <p:blipFill>
            <a:blip r:embed="rId3" cstate="print">
              <a:extLst>
                <a:ext uri="{28A0092B-C50C-407E-A947-70E740481C1C}">
                  <a14:useLocalDpi xmlns:a14="http://schemas.microsoft.com/office/drawing/2010/main" val="0"/>
                </a:ext>
              </a:extLst>
            </a:blip>
            <a:srcRect l="15910" t="13773" r="30077"/>
            <a:stretch>
              <a:fillRect/>
            </a:stretch>
          </p:blipFill>
          <p:spPr bwMode="auto">
            <a:xfrm>
              <a:off x="3575720" y="1268760"/>
              <a:ext cx="1800200"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9" descr="C:\Users\Josh\Pictures\Uniform\IMG_0757.JPG"/>
            <p:cNvPicPr>
              <a:picLocks noChangeAspect="1" noChangeArrowheads="1"/>
            </p:cNvPicPr>
            <p:nvPr/>
          </p:nvPicPr>
          <p:blipFill>
            <a:blip r:embed="rId4">
              <a:extLst>
                <a:ext uri="{28A0092B-C50C-407E-A947-70E740481C1C}">
                  <a14:useLocalDpi xmlns:a14="http://schemas.microsoft.com/office/drawing/2010/main" val="0"/>
                </a:ext>
              </a:extLst>
            </a:blip>
            <a:srcRect l="23506" t="8154" r="18364"/>
            <a:stretch>
              <a:fillRect/>
            </a:stretch>
          </p:blipFill>
          <p:spPr bwMode="auto">
            <a:xfrm>
              <a:off x="7464152" y="1268760"/>
              <a:ext cx="1872208"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0" descr="C:\Users\Josh\Pictures\Uniform\IMG_0763.JPG"/>
            <p:cNvPicPr>
              <a:picLocks noChangeAspect="1" noChangeArrowheads="1"/>
            </p:cNvPicPr>
            <p:nvPr/>
          </p:nvPicPr>
          <p:blipFill>
            <a:blip r:embed="rId5">
              <a:extLst>
                <a:ext uri="{28A0092B-C50C-407E-A947-70E740481C1C}">
                  <a14:useLocalDpi xmlns:a14="http://schemas.microsoft.com/office/drawing/2010/main" val="0"/>
                </a:ext>
              </a:extLst>
            </a:blip>
            <a:srcRect l="24484" t="17461" r="21809" b="4713"/>
            <a:stretch>
              <a:fillRect/>
            </a:stretch>
          </p:blipFill>
          <p:spPr bwMode="auto">
            <a:xfrm>
              <a:off x="1703512" y="1268760"/>
              <a:ext cx="1800200" cy="352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Subtitle 5"/>
          <p:cNvSpPr txBox="1">
            <a:spLocks/>
          </p:cNvSpPr>
          <p:nvPr/>
        </p:nvSpPr>
        <p:spPr bwMode="auto">
          <a:xfrm>
            <a:off x="478829" y="3852447"/>
            <a:ext cx="11250716" cy="299135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no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S PGothic" pitchFamily="34" charset="-128"/>
                <a:cs typeface="ＭＳ Ｐゴシック" charset="0"/>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S PGothic" pitchFamily="34" charset="-128"/>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S PGothic" pitchFamily="34" charset="-128"/>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fontAlgn="auto">
              <a:spcAft>
                <a:spcPts val="0"/>
              </a:spcAft>
              <a:buFont typeface="Arial" pitchFamily="34" charset="0"/>
              <a:buChar char="•"/>
              <a:defRPr/>
            </a:pPr>
            <a:r>
              <a:rPr lang="en-GB" sz="1800" dirty="0">
                <a:solidFill>
                  <a:schemeClr val="tx1"/>
                </a:solidFill>
                <a:latin typeface="Comic Sans MS"/>
                <a:ea typeface="MS PGothic"/>
              </a:rPr>
              <a:t> Children should always be smart and should now be using our new school backpack or book bag</a:t>
            </a:r>
          </a:p>
          <a:p>
            <a:pPr algn="l" fontAlgn="auto">
              <a:spcAft>
                <a:spcPts val="0"/>
              </a:spcAft>
              <a:buFont typeface="Arial" pitchFamily="34" charset="0"/>
              <a:buChar char="•"/>
              <a:defRPr/>
            </a:pPr>
            <a:r>
              <a:rPr lang="en-GB" sz="1800" dirty="0">
                <a:solidFill>
                  <a:schemeClr val="tx1"/>
                </a:solidFill>
                <a:latin typeface="Comic Sans MS"/>
                <a:ea typeface="MS PGothic"/>
              </a:rPr>
              <a:t> Hair should be tied back if long</a:t>
            </a:r>
          </a:p>
          <a:p>
            <a:pPr algn="l">
              <a:spcAft>
                <a:spcPts val="0"/>
              </a:spcAft>
              <a:buFont typeface="Arial" pitchFamily="34" charset="0"/>
              <a:buChar char="•"/>
              <a:defRPr/>
            </a:pPr>
            <a:r>
              <a:rPr lang="en-GB" sz="1800" dirty="0">
                <a:solidFill>
                  <a:schemeClr val="tx1"/>
                </a:solidFill>
                <a:latin typeface="Comic Sans MS"/>
                <a:ea typeface="MS PGothic"/>
              </a:rPr>
              <a:t>All black trainers can be worn to school</a:t>
            </a:r>
          </a:p>
          <a:p>
            <a:pPr algn="l" fontAlgn="auto">
              <a:spcAft>
                <a:spcPts val="0"/>
              </a:spcAft>
              <a:buFont typeface="Arial" pitchFamily="34" charset="0"/>
              <a:buChar char="•"/>
              <a:defRPr/>
            </a:pPr>
            <a:r>
              <a:rPr lang="en-GB" sz="1800" dirty="0">
                <a:solidFill>
                  <a:schemeClr val="tx1"/>
                </a:solidFill>
                <a:latin typeface="Comic Sans MS"/>
                <a:ea typeface="MS PGothic"/>
              </a:rPr>
              <a:t> No nail varnish and stud earrings only – no other jewellery.</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Ties to be worn if wearing a shirt</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All shirts to be tucked in and appropriate black school shoes (NO boots please)</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Full PE kit to be worn on PE days. Our PE days are XXXXX and XXXXXX</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Forest school clothes should be worn for the whole day when our class have their Forest School sessions. Our sessions will be during XXXXXXXX. A reminder will be sent. </a:t>
            </a:r>
            <a:endParaRPr lang="en-GB" sz="1800" dirty="0">
              <a:solidFill>
                <a:schemeClr val="tx1"/>
              </a:solidFill>
              <a:latin typeface="Comic Sans MS" panose="030F0702030302020204" pitchFamily="66" charset="0"/>
            </a:endParaRPr>
          </a:p>
        </p:txBody>
      </p:sp>
      <p:sp>
        <p:nvSpPr>
          <p:cNvPr id="2" name="Rectangle 1"/>
          <p:cNvSpPr/>
          <p:nvPr/>
        </p:nvSpPr>
        <p:spPr>
          <a:xfrm>
            <a:off x="6399626" y="1497852"/>
            <a:ext cx="5528396" cy="1200329"/>
          </a:xfrm>
          <a:prstGeom prst="rect">
            <a:avLst/>
          </a:prstGeom>
        </p:spPr>
        <p:txBody>
          <a:bodyPr wrap="square">
            <a:spAutoFit/>
          </a:bodyPr>
          <a:lstStyle/>
          <a:p>
            <a:r>
              <a:rPr lang="en-GB" dirty="0"/>
              <a:t>Full details can be found here:</a:t>
            </a:r>
          </a:p>
          <a:p>
            <a:endParaRPr lang="en-GB" dirty="0">
              <a:hlinkClick r:id="rId6"/>
            </a:endParaRPr>
          </a:p>
          <a:p>
            <a:r>
              <a:rPr lang="en-GB" dirty="0">
                <a:hlinkClick r:id="rId6"/>
              </a:rPr>
              <a:t>https://www.fortyhill.com/page/?title=Uniform&amp;pid=54</a:t>
            </a:r>
            <a:endParaRPr lang="en-GB" dirty="0"/>
          </a:p>
          <a:p>
            <a:endParaRPr lang="en-GB" dirty="0"/>
          </a:p>
        </p:txBody>
      </p:sp>
    </p:spTree>
    <p:extLst>
      <p:ext uri="{BB962C8B-B14F-4D97-AF65-F5344CB8AC3E}">
        <p14:creationId xmlns:p14="http://schemas.microsoft.com/office/powerpoint/2010/main" val="2857809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350" name="Group 14349">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6" y="52996"/>
            <a:ext cx="6093363" cy="6805005"/>
            <a:chOff x="6095999" y="52996"/>
            <a:chExt cx="6093363" cy="6805005"/>
          </a:xfrm>
          <a:solidFill>
            <a:schemeClr val="accent5">
              <a:alpha val="10000"/>
            </a:schemeClr>
          </a:solidFill>
        </p:grpSpPr>
        <p:sp>
          <p:nvSpPr>
            <p:cNvPr id="14351" name="Freeform: Shape 14350">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Freeform: Shape 14351">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3" name="Freeform: Shape 14352">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340" name="Title 4"/>
          <p:cNvSpPr txBox="1">
            <a:spLocks/>
          </p:cNvSpPr>
          <p:nvPr/>
        </p:nvSpPr>
        <p:spPr bwMode="auto">
          <a:xfrm>
            <a:off x="804672" y="1396418"/>
            <a:ext cx="3658053" cy="17865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Attendance and Punctuality</a:t>
            </a:r>
          </a:p>
        </p:txBody>
      </p:sp>
      <p:sp>
        <p:nvSpPr>
          <p:cNvPr id="14341" name="Subtitle 5"/>
          <p:cNvSpPr>
            <a:spLocks noGrp="1"/>
          </p:cNvSpPr>
          <p:nvPr>
            <p:ph type="subTitle" idx="1"/>
          </p:nvPr>
        </p:nvSpPr>
        <p:spPr>
          <a:xfrm>
            <a:off x="804672" y="4774775"/>
            <a:ext cx="3658053" cy="955111"/>
          </a:xfrm>
        </p:spPr>
        <p:txBody>
          <a:bodyPr vert="horz" lIns="91440" tIns="45720" rIns="91440" bIns="45720" rtlCol="0" anchor="b">
            <a:noAutofit/>
          </a:bodyPr>
          <a:lstStyle/>
          <a:p>
            <a:pPr algn="l"/>
            <a:r>
              <a:rPr lang="en-US" altLang="en-US" sz="2000" kern="1200" dirty="0">
                <a:solidFill>
                  <a:schemeClr val="tx2"/>
                </a:solidFill>
                <a:latin typeface="+mn-lt"/>
                <a:ea typeface="+mn-ea"/>
                <a:cs typeface="+mn-cs"/>
              </a:rPr>
              <a:t>It is really important to ensure that you are on time for drop off and collection. Attendance and punctuality are a big focus for the school this year and help children to have the best possible days. Holidays should NOT be taken during term time.</a:t>
            </a:r>
            <a:endParaRPr lang="en-US" altLang="en-US" sz="2000" kern="1200">
              <a:solidFill>
                <a:schemeClr val="tx2"/>
              </a:solidFill>
              <a:latin typeface="+mn-lt"/>
              <a:ea typeface="Calibri"/>
              <a:cs typeface="Calibri"/>
            </a:endParaRPr>
          </a:p>
          <a:p>
            <a:pPr algn="l"/>
            <a:endParaRPr lang="en-US" altLang="en-US" sz="1100" kern="1200">
              <a:solidFill>
                <a:schemeClr val="tx2"/>
              </a:solidFill>
              <a:latin typeface="+mn-lt"/>
              <a:ea typeface="+mn-ea"/>
              <a:cs typeface="+mn-cs"/>
            </a:endParaRPr>
          </a:p>
          <a:p>
            <a:pPr algn="l"/>
            <a:endParaRPr lang="en-US" altLang="en-US" sz="1100" kern="1200">
              <a:solidFill>
                <a:schemeClr val="tx2"/>
              </a:solidFill>
              <a:latin typeface="+mn-lt"/>
              <a:ea typeface="+mn-ea"/>
              <a:cs typeface="+mn-cs"/>
            </a:endParaRPr>
          </a:p>
        </p:txBody>
      </p:sp>
      <p:pic>
        <p:nvPicPr>
          <p:cNvPr id="14338" name="Picture 2" descr="http://www.trevithick.cornwall.sch.uk/assets/attendan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5" y="5726842"/>
            <a:ext cx="2333757" cy="11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nvGraphicFramePr>
        <p:xfrm>
          <a:off x="6232477" y="1398895"/>
          <a:ext cx="5760761" cy="3818755"/>
        </p:xfrm>
        <a:graphic>
          <a:graphicData uri="http://schemas.openxmlformats.org/drawingml/2006/table">
            <a:tbl>
              <a:tblPr firstRow="1" firstCol="1" bandRow="1">
                <a:tableStyleId>{3B4B98B0-60AC-42C2-AFA5-B58CD77FA1E5}</a:tableStyleId>
              </a:tblPr>
              <a:tblGrid>
                <a:gridCol w="1235256">
                  <a:extLst>
                    <a:ext uri="{9D8B030D-6E8A-4147-A177-3AD203B41FA5}">
                      <a16:colId xmlns:a16="http://schemas.microsoft.com/office/drawing/2014/main" val="20000"/>
                    </a:ext>
                  </a:extLst>
                </a:gridCol>
                <a:gridCol w="2174479">
                  <a:extLst>
                    <a:ext uri="{9D8B030D-6E8A-4147-A177-3AD203B41FA5}">
                      <a16:colId xmlns:a16="http://schemas.microsoft.com/office/drawing/2014/main" val="20001"/>
                    </a:ext>
                  </a:extLst>
                </a:gridCol>
                <a:gridCol w="2351026">
                  <a:extLst>
                    <a:ext uri="{9D8B030D-6E8A-4147-A177-3AD203B41FA5}">
                      <a16:colId xmlns:a16="http://schemas.microsoft.com/office/drawing/2014/main" val="20002"/>
                    </a:ext>
                  </a:extLst>
                </a:gridCol>
              </a:tblGrid>
              <a:tr h="217799">
                <a:tc>
                  <a:txBody>
                    <a:bodyPr/>
                    <a:lstStyle/>
                    <a:p>
                      <a:r>
                        <a:rPr lang="en-GB" sz="1200" dirty="0">
                          <a:effectLst/>
                        </a:rPr>
                        <a:t>Class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Drop Off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Collection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0"/>
                  </a:ext>
                </a:extLst>
              </a:tr>
              <a:tr h="407190">
                <a:tc>
                  <a:txBody>
                    <a:bodyPr/>
                    <a:lstStyle/>
                    <a:p>
                      <a:r>
                        <a:rPr lang="en-GB" sz="1200" dirty="0">
                          <a:effectLst/>
                        </a:rPr>
                        <a:t>Nursery (when all in)</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11.45am</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1"/>
                  </a:ext>
                </a:extLst>
              </a:tr>
              <a:tr h="750626">
                <a:tc>
                  <a:txBody>
                    <a:bodyPr/>
                    <a:lstStyle/>
                    <a:p>
                      <a:r>
                        <a:rPr lang="en-GB" sz="1200" dirty="0">
                          <a:effectLst/>
                        </a:rPr>
                        <a:t>Reception</a:t>
                      </a:r>
                    </a:p>
                    <a:p>
                      <a:r>
                        <a:rPr lang="en-GB" sz="1200" dirty="0">
                          <a:effectLst/>
                        </a:rPr>
                        <a:t>(when all in full-time) </a:t>
                      </a:r>
                    </a:p>
                    <a:p>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a:t>
                      </a:r>
                      <a:endParaRPr lang="en-US" dirty="0"/>
                    </a:p>
                  </a:txBody>
                  <a:tcPr marL="53266" marR="53266" marT="0" marB="0"/>
                </a:tc>
                <a:extLst>
                  <a:ext uri="{0D108BD9-81ED-4DB2-BD59-A6C34878D82A}">
                    <a16:rowId xmlns:a16="http://schemas.microsoft.com/office/drawing/2014/main" val="10002"/>
                  </a:ext>
                </a:extLst>
              </a:tr>
              <a:tr h="407190">
                <a:tc>
                  <a:txBody>
                    <a:bodyPr/>
                    <a:lstStyle/>
                    <a:p>
                      <a:r>
                        <a:rPr lang="en-GB" sz="1200" dirty="0">
                          <a:effectLst/>
                        </a:rPr>
                        <a:t>Year 1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before 3.15pm from gate by the office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3"/>
                  </a:ext>
                </a:extLst>
              </a:tr>
              <a:tr h="407190">
                <a:tc>
                  <a:txBody>
                    <a:bodyPr/>
                    <a:lstStyle/>
                    <a:p>
                      <a:r>
                        <a:rPr lang="en-GB" sz="1200" dirty="0">
                          <a:effectLst/>
                        </a:rPr>
                        <a:t>Year 2</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after 3.15pm from gate by the office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4"/>
                  </a:ext>
                </a:extLst>
              </a:tr>
              <a:tr h="407190">
                <a:tc>
                  <a:txBody>
                    <a:bodyPr/>
                    <a:lstStyle/>
                    <a:p>
                      <a:r>
                        <a:rPr lang="en-GB" sz="1200" dirty="0">
                          <a:effectLst/>
                        </a:rPr>
                        <a:t>Year 3</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(Top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(Top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5"/>
                  </a:ext>
                </a:extLst>
              </a:tr>
              <a:tr h="407190">
                <a:tc>
                  <a:txBody>
                    <a:bodyPr/>
                    <a:lstStyle/>
                    <a:p>
                      <a:r>
                        <a:rPr lang="en-GB" sz="1200" dirty="0">
                          <a:effectLst/>
                        </a:rPr>
                        <a:t>Year 4</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(Year 4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(Year 4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6"/>
                  </a:ext>
                </a:extLst>
              </a:tr>
              <a:tr h="407190">
                <a:tc>
                  <a:txBody>
                    <a:bodyPr/>
                    <a:lstStyle/>
                    <a:p>
                      <a:r>
                        <a:rPr lang="en-GB" sz="1200" dirty="0">
                          <a:effectLst/>
                        </a:rPr>
                        <a:t>Year 5</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(Year 5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(Year 5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7"/>
                  </a:ext>
                </a:extLst>
              </a:tr>
              <a:tr h="407190">
                <a:tc>
                  <a:txBody>
                    <a:bodyPr/>
                    <a:lstStyle/>
                    <a:p>
                      <a:r>
                        <a:rPr lang="en-GB" sz="1200" dirty="0">
                          <a:effectLst/>
                        </a:rPr>
                        <a:t>Year 6</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(Bottom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(Bottom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0" name="Rectangle 1536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2" name="Rectangle 1537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6590662" y="395817"/>
            <a:ext cx="4805996" cy="12971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Staying Safe and Medicines</a:t>
            </a:r>
          </a:p>
        </p:txBody>
      </p:sp>
      <p:sp>
        <p:nvSpPr>
          <p:cNvPr id="15364" name="Subtitle 5"/>
          <p:cNvSpPr>
            <a:spLocks noGrp="1"/>
          </p:cNvSpPr>
          <p:nvPr>
            <p:ph type="subTitle" idx="1"/>
          </p:nvPr>
        </p:nvSpPr>
        <p:spPr>
          <a:xfrm>
            <a:off x="6590966" y="2587388"/>
            <a:ext cx="4817064" cy="4978650"/>
          </a:xfrm>
        </p:spPr>
        <p:txBody>
          <a:bodyPr vert="horz" lIns="91440" tIns="45720" rIns="91440" bIns="45720" rtlCol="0" anchor="b">
            <a:normAutofit fontScale="92500" lnSpcReduction="10000"/>
          </a:bodyPr>
          <a:lstStyle/>
          <a:p>
            <a:pPr algn="l"/>
            <a:r>
              <a:rPr lang="en-US" sz="2800" b="1" kern="1200" dirty="0">
                <a:solidFill>
                  <a:schemeClr val="tx2"/>
                </a:solidFill>
                <a:latin typeface="+mn-lt"/>
                <a:ea typeface="+mn-ea"/>
                <a:cs typeface="+mn-cs"/>
              </a:rPr>
              <a:t>The most effective preventative measure is hand washing. </a:t>
            </a:r>
            <a:r>
              <a:rPr lang="en-US" sz="2800" kern="1200" dirty="0">
                <a:solidFill>
                  <a:schemeClr val="tx2"/>
                </a:solidFill>
                <a:latin typeface="+mn-lt"/>
                <a:ea typeface="+mn-ea"/>
                <a:cs typeface="+mn-cs"/>
              </a:rPr>
              <a:t>Please make sure that this happens regularly for children AND yourselves. </a:t>
            </a:r>
            <a:endParaRPr lang="en-US" sz="2800" b="1" kern="1200" dirty="0">
              <a:solidFill>
                <a:schemeClr val="tx2"/>
              </a:solidFill>
              <a:latin typeface="+mn-lt"/>
              <a:ea typeface="Calibri"/>
              <a:cs typeface="Calibri"/>
            </a:endParaRPr>
          </a:p>
          <a:p>
            <a:pPr algn="l"/>
            <a:r>
              <a:rPr lang="en-US" sz="2800" kern="1200" dirty="0">
                <a:solidFill>
                  <a:schemeClr val="tx2"/>
                </a:solidFill>
                <a:latin typeface="+mn-lt"/>
                <a:ea typeface="+mn-ea"/>
                <a:cs typeface="+mn-cs"/>
              </a:rPr>
              <a:t>Inhalers and epi-pens should be labelled and sent into school to be kept in our welfare room. These must be up to date.</a:t>
            </a:r>
            <a:endParaRPr lang="en-US" sz="2800" kern="1200" dirty="0">
              <a:solidFill>
                <a:schemeClr val="tx2"/>
              </a:solidFill>
              <a:latin typeface="+mn-lt"/>
              <a:ea typeface="Calibri"/>
              <a:cs typeface="Calibri"/>
            </a:endParaRPr>
          </a:p>
          <a:p>
            <a:pPr algn="l"/>
            <a:r>
              <a:rPr lang="en-US" sz="2800" b="1" kern="1200" dirty="0">
                <a:solidFill>
                  <a:schemeClr val="tx2"/>
                </a:solidFill>
                <a:latin typeface="+mn-lt"/>
                <a:ea typeface="+mn-ea"/>
                <a:cs typeface="+mn-cs"/>
              </a:rPr>
              <a:t>Parents are asked to give clearly labelled medication to </a:t>
            </a:r>
            <a:r>
              <a:rPr lang="en-US" sz="2800" b="1" kern="1200" err="1">
                <a:solidFill>
                  <a:schemeClr val="tx2"/>
                </a:solidFill>
                <a:latin typeface="+mn-lt"/>
                <a:ea typeface="+mn-ea"/>
                <a:cs typeface="+mn-cs"/>
              </a:rPr>
              <a:t>Mrs</a:t>
            </a:r>
            <a:r>
              <a:rPr lang="en-US" sz="2800" b="1" kern="1200" dirty="0">
                <a:solidFill>
                  <a:schemeClr val="tx2"/>
                </a:solidFill>
                <a:latin typeface="+mn-lt"/>
                <a:ea typeface="+mn-ea"/>
                <a:cs typeface="+mn-cs"/>
              </a:rPr>
              <a:t> Vial in the school office in the morning.</a:t>
            </a:r>
            <a:r>
              <a:rPr lang="en-US" sz="2800" kern="1200" dirty="0">
                <a:solidFill>
                  <a:schemeClr val="tx2"/>
                </a:solidFill>
                <a:latin typeface="+mn-lt"/>
                <a:ea typeface="+mn-ea"/>
                <a:cs typeface="+mn-cs"/>
              </a:rPr>
              <a:t> </a:t>
            </a:r>
            <a:endParaRPr lang="en-US" sz="2800" kern="1200" dirty="0">
              <a:solidFill>
                <a:schemeClr val="tx2"/>
              </a:solidFill>
              <a:latin typeface="+mn-lt"/>
              <a:ea typeface="Calibri"/>
              <a:cs typeface="Calibri"/>
            </a:endParaRPr>
          </a:p>
          <a:p>
            <a:pPr algn="l"/>
            <a:br>
              <a:rPr lang="en-US" altLang="en-US" sz="500" kern="1200" dirty="0"/>
            </a:br>
            <a:endParaRPr lang="en-US" altLang="en-US" sz="2800" kern="1200" dirty="0">
              <a:solidFill>
                <a:schemeClr val="tx2"/>
              </a:solidFill>
              <a:latin typeface="+mn-lt"/>
              <a:ea typeface="Calibri"/>
              <a:cs typeface="Calibri"/>
            </a:endParaRPr>
          </a:p>
          <a:p>
            <a:pPr algn="l"/>
            <a:endParaRPr lang="en-US" altLang="en-US" sz="2800" b="1" kern="1200" dirty="0">
              <a:solidFill>
                <a:schemeClr val="tx2"/>
              </a:solidFill>
              <a:latin typeface="+mn-lt"/>
              <a:ea typeface="Calibri"/>
              <a:cs typeface="Calibri"/>
            </a:endParaRPr>
          </a:p>
          <a:p>
            <a:pPr algn="l"/>
            <a:endParaRPr lang="en-US" altLang="en-US" sz="2800" kern="1200" dirty="0">
              <a:solidFill>
                <a:schemeClr val="tx2"/>
              </a:solidFill>
              <a:latin typeface="+mn-lt"/>
              <a:ea typeface="Calibri"/>
              <a:cs typeface="Calibri"/>
            </a:endParaRP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9252" y="1697277"/>
            <a:ext cx="3984196" cy="4377846"/>
          </a:xfrm>
          <a:custGeom>
            <a:avLst/>
            <a:gdLst/>
            <a:ahLst/>
            <a:cxnLst/>
            <a:rect l="l" t="t" r="r" b="b"/>
            <a:pathLst>
              <a:path w="4141760" h="4377846">
                <a:moveTo>
                  <a:pt x="0" y="0"/>
                </a:moveTo>
                <a:lnTo>
                  <a:pt x="4141760" y="0"/>
                </a:lnTo>
                <a:lnTo>
                  <a:pt x="4141760" y="4377846"/>
                </a:lnTo>
                <a:lnTo>
                  <a:pt x="0" y="4377846"/>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74" name="Group 1537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375" name="Freeform: Shape 1537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6" name="Freeform: Shape 1537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7" name="Freeform: Shape 1537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355668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1" name="Rectangle 1537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3" name="Rectangle 1537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287087" y="-2177"/>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Sickness</a:t>
            </a:r>
          </a:p>
        </p:txBody>
      </p:sp>
      <p:sp>
        <p:nvSpPr>
          <p:cNvPr id="15364" name="Subtitle 5"/>
          <p:cNvSpPr>
            <a:spLocks noGrp="1"/>
          </p:cNvSpPr>
          <p:nvPr>
            <p:ph type="subTitle" idx="1"/>
          </p:nvPr>
        </p:nvSpPr>
        <p:spPr>
          <a:xfrm>
            <a:off x="-460" y="1455395"/>
            <a:ext cx="6114891" cy="5231528"/>
          </a:xfrm>
        </p:spPr>
        <p:txBody>
          <a:bodyPr vert="horz" lIns="91440" tIns="45720" rIns="91440" bIns="45720" rtlCol="0" anchor="ctr">
            <a:normAutofit/>
          </a:bodyPr>
          <a:lstStyle/>
          <a:p>
            <a:pPr marL="228600" algn="l"/>
            <a:r>
              <a:rPr lang="en-US" dirty="0">
                <a:solidFill>
                  <a:schemeClr val="tx2"/>
                </a:solidFill>
              </a:rPr>
              <a:t>Parents need to ensure that children who have coronavirus symptoms do not attend the school.</a:t>
            </a:r>
          </a:p>
          <a:p>
            <a:pPr marL="228600" algn="l"/>
            <a:r>
              <a:rPr lang="en-US" dirty="0">
                <a:solidFill>
                  <a:schemeClr val="tx2"/>
                </a:solidFill>
              </a:rPr>
              <a:t>If your child has sickness or </a:t>
            </a:r>
            <a:r>
              <a:rPr lang="en-US" err="1">
                <a:solidFill>
                  <a:schemeClr val="tx2"/>
                </a:solidFill>
              </a:rPr>
              <a:t>diarrhoea</a:t>
            </a:r>
            <a:r>
              <a:rPr lang="en-US" dirty="0">
                <a:solidFill>
                  <a:schemeClr val="tx2"/>
                </a:solidFill>
              </a:rPr>
              <a:t> they </a:t>
            </a:r>
            <a:r>
              <a:rPr lang="en-US" u="sng" dirty="0">
                <a:solidFill>
                  <a:schemeClr val="tx2"/>
                </a:solidFill>
              </a:rPr>
              <a:t>must not </a:t>
            </a:r>
            <a:r>
              <a:rPr lang="en-US" dirty="0">
                <a:solidFill>
                  <a:schemeClr val="tx2"/>
                </a:solidFill>
              </a:rPr>
              <a:t>attend school for </a:t>
            </a:r>
            <a:r>
              <a:rPr lang="en-US" u="sng" dirty="0">
                <a:solidFill>
                  <a:schemeClr val="tx2"/>
                </a:solidFill>
              </a:rPr>
              <a:t>a full 48 hours </a:t>
            </a:r>
            <a:r>
              <a:rPr lang="en-US" dirty="0">
                <a:solidFill>
                  <a:schemeClr val="tx2"/>
                </a:solidFill>
              </a:rPr>
              <a:t>after the last episode to help stop the spread of the bug. This is crucial to keep everyone well.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notify the office on the morning of the absence if your child will not be in school.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also notify the office of any appointments that your child needs to attend but, where possible, try to make these out of school hours. We know this can be tricky. </a:t>
            </a:r>
            <a:endParaRPr lang="en-US" altLang="en-US" b="1" dirty="0">
              <a:solidFill>
                <a:schemeClr val="tx2"/>
              </a:solidFill>
              <a:ea typeface="Calibri" panose="020F0502020204030204"/>
              <a:cs typeface="Calibri" panose="020F0502020204030204"/>
            </a:endParaRPr>
          </a:p>
          <a:p>
            <a:pPr indent="-228600" algn="l">
              <a:buFont typeface="Arial" panose="020B0604020202020204" pitchFamily="34" charset="0"/>
              <a:buChar char="•"/>
            </a:pPr>
            <a:endParaRPr lang="en-US" altLang="en-US" sz="1700">
              <a:solidFill>
                <a:schemeClr val="tx2"/>
              </a:solidFill>
            </a:endParaRPr>
          </a:p>
        </p:txBody>
      </p:sp>
      <p:grpSp>
        <p:nvGrpSpPr>
          <p:cNvPr id="15375" name="Group 1537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376" name="Freeform: Shape 1537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7" name="Freeform: Shape 1537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8" name="Freeform: Shape 1537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9" name="Freeform: Shape 1537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368" name="Graphic 15367" descr="Stethoscope">
            <a:extLst>
              <a:ext uri="{FF2B5EF4-FFF2-40B4-BE49-F238E27FC236}">
                <a16:creationId xmlns:a16="http://schemas.microsoft.com/office/drawing/2014/main" id="{8FEF1B5E-B1AB-30CF-691E-B55719C6E5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5232964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04672" y="349353"/>
            <a:ext cx="4766330" cy="74374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altLang="en-US" sz="4000" b="1" kern="1200" dirty="0">
                <a:solidFill>
                  <a:schemeClr val="accent6">
                    <a:lumMod val="76000"/>
                  </a:schemeClr>
                </a:solidFill>
                <a:latin typeface="+mj-lt"/>
                <a:ea typeface="+mj-ea"/>
                <a:cs typeface="+mj-cs"/>
              </a:rPr>
              <a:t>Year 6 specifics…</a:t>
            </a:r>
            <a:endParaRPr lang="en-US" altLang="en-US" sz="4000" b="1" kern="1200" dirty="0">
              <a:solidFill>
                <a:schemeClr val="accent6">
                  <a:lumMod val="76000"/>
                </a:schemeClr>
              </a:solidFill>
              <a:latin typeface="+mj-lt"/>
              <a:ea typeface="Calibri Light"/>
              <a:cs typeface="Calibri Light"/>
            </a:endParaRPr>
          </a:p>
        </p:txBody>
      </p:sp>
      <p:sp>
        <p:nvSpPr>
          <p:cNvPr id="3" name="Content Placeholder 2"/>
          <p:cNvSpPr>
            <a:spLocks noGrp="1"/>
          </p:cNvSpPr>
          <p:nvPr>
            <p:ph idx="1"/>
          </p:nvPr>
        </p:nvSpPr>
        <p:spPr>
          <a:xfrm>
            <a:off x="898838" y="1093095"/>
            <a:ext cx="4765949" cy="3353476"/>
          </a:xfrm>
        </p:spPr>
        <p:txBody>
          <a:bodyPr vert="horz" lIns="91440" tIns="45720" rIns="91440" bIns="45720" rtlCol="0" anchor="t">
            <a:noAutofit/>
          </a:bodyPr>
          <a:lstStyle/>
          <a:p>
            <a:r>
              <a:rPr lang="en-US" sz="3000" dirty="0">
                <a:solidFill>
                  <a:schemeClr val="tx2"/>
                </a:solidFill>
              </a:rPr>
              <a:t>Beginning of the day</a:t>
            </a:r>
            <a:endParaRPr lang="en-US" sz="3000" dirty="0">
              <a:solidFill>
                <a:schemeClr val="tx2"/>
              </a:solidFill>
              <a:ea typeface="Calibri"/>
              <a:cs typeface="Calibri"/>
            </a:endParaRPr>
          </a:p>
          <a:p>
            <a:r>
              <a:rPr lang="en-US" sz="3000" dirty="0">
                <a:solidFill>
                  <a:schemeClr val="tx2"/>
                </a:solidFill>
              </a:rPr>
              <a:t>PE</a:t>
            </a:r>
            <a:endParaRPr lang="en-US" sz="3000" dirty="0">
              <a:solidFill>
                <a:schemeClr val="tx2"/>
              </a:solidFill>
              <a:ea typeface="Calibri"/>
              <a:cs typeface="Calibri"/>
            </a:endParaRPr>
          </a:p>
          <a:p>
            <a:r>
              <a:rPr lang="en-US" sz="3000" dirty="0">
                <a:solidFill>
                  <a:schemeClr val="tx2"/>
                </a:solidFill>
              </a:rPr>
              <a:t>SATs revision</a:t>
            </a:r>
            <a:endParaRPr lang="en-US" sz="3000" dirty="0">
              <a:solidFill>
                <a:schemeClr val="tx2"/>
              </a:solidFill>
              <a:ea typeface="Calibri"/>
              <a:cs typeface="Calibri"/>
            </a:endParaRPr>
          </a:p>
          <a:p>
            <a:r>
              <a:rPr lang="en-US" sz="3000" dirty="0">
                <a:solidFill>
                  <a:schemeClr val="tx2"/>
                </a:solidFill>
              </a:rPr>
              <a:t>Reading and books in school</a:t>
            </a:r>
          </a:p>
          <a:p>
            <a:r>
              <a:rPr lang="en-US" sz="3000" dirty="0">
                <a:solidFill>
                  <a:schemeClr val="tx2"/>
                </a:solidFill>
                <a:ea typeface="Calibri"/>
                <a:cs typeface="Calibri"/>
              </a:rPr>
              <a:t>Homework deadlines</a:t>
            </a:r>
          </a:p>
          <a:p>
            <a:r>
              <a:rPr lang="en-US" sz="3000" dirty="0">
                <a:solidFill>
                  <a:schemeClr val="tx2"/>
                </a:solidFill>
              </a:rPr>
              <a:t>Walking home and mobile phones</a:t>
            </a:r>
          </a:p>
          <a:p>
            <a:r>
              <a:rPr lang="en-US" sz="3000" dirty="0">
                <a:solidFill>
                  <a:schemeClr val="tx2"/>
                </a:solidFill>
                <a:ea typeface="Calibri"/>
                <a:cs typeface="Calibri"/>
              </a:rPr>
              <a:t>Responsibilities and transition</a:t>
            </a:r>
          </a:p>
          <a:p>
            <a:r>
              <a:rPr lang="en-US" sz="3000" dirty="0">
                <a:solidFill>
                  <a:schemeClr val="tx2"/>
                </a:solidFill>
                <a:ea typeface="Calibri"/>
                <a:cs typeface="Calibri"/>
              </a:rPr>
              <a:t>Trips </a:t>
            </a:r>
            <a:r>
              <a:rPr lang="en-US" sz="3000" dirty="0" err="1">
                <a:solidFill>
                  <a:schemeClr val="tx2"/>
                </a:solidFill>
                <a:ea typeface="Calibri"/>
                <a:cs typeface="Calibri"/>
              </a:rPr>
              <a:t>inc</a:t>
            </a:r>
            <a:r>
              <a:rPr lang="en-US" sz="3000" dirty="0">
                <a:solidFill>
                  <a:schemeClr val="tx2"/>
                </a:solidFill>
                <a:ea typeface="Calibri"/>
                <a:cs typeface="Calibri"/>
              </a:rPr>
              <a:t> PGL </a:t>
            </a:r>
          </a:p>
        </p:txBody>
      </p:sp>
      <p:grpSp>
        <p:nvGrpSpPr>
          <p:cNvPr id="14" name="Group 1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5" name="Freeform: Shape 1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p:cNvPicPr>
            <a:picLocks noChangeAspect="1"/>
          </p:cNvPicPr>
          <p:nvPr/>
        </p:nvPicPr>
        <p:blipFill>
          <a:blip r:embed="rId2"/>
          <a:stretch>
            <a:fillRect/>
          </a:stretch>
        </p:blipFill>
        <p:spPr>
          <a:xfrm>
            <a:off x="7947228" y="1712440"/>
            <a:ext cx="3528083" cy="3674277"/>
          </a:xfrm>
          <a:prstGeom prst="rect">
            <a:avLst/>
          </a:prstGeom>
        </p:spPr>
      </p:pic>
    </p:spTree>
    <p:extLst>
      <p:ext uri="{BB962C8B-B14F-4D97-AF65-F5344CB8AC3E}">
        <p14:creationId xmlns:p14="http://schemas.microsoft.com/office/powerpoint/2010/main" val="1425662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4"/>
          <p:cNvSpPr txBox="1">
            <a:spLocks/>
          </p:cNvSpPr>
          <p:nvPr/>
        </p:nvSpPr>
        <p:spPr bwMode="auto">
          <a:xfrm>
            <a:off x="1524000" y="1"/>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ea typeface="MS PGothic"/>
              </a:rPr>
              <a:t>Online Safety KS2</a:t>
            </a:r>
            <a:endParaRPr lang="en-GB" altLang="en-US" sz="5400" b="1" dirty="0">
              <a:solidFill>
                <a:schemeClr val="accent6">
                  <a:lumMod val="75000"/>
                </a:schemeClr>
              </a:solidFill>
              <a:latin typeface="+mn-lt"/>
            </a:endParaRPr>
          </a:p>
        </p:txBody>
      </p:sp>
      <p:sp>
        <p:nvSpPr>
          <p:cNvPr id="5" name="Rounded Rectangular Callout 4"/>
          <p:cNvSpPr/>
          <p:nvPr/>
        </p:nvSpPr>
        <p:spPr>
          <a:xfrm>
            <a:off x="1847528" y="5373216"/>
            <a:ext cx="4608512" cy="1296144"/>
          </a:xfrm>
          <a:prstGeom prst="wedgeRoundRectCallout">
            <a:avLst>
              <a:gd name="adj1" fmla="val 12521"/>
              <a:gd name="adj2" fmla="val -140667"/>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991544" y="5445225"/>
            <a:ext cx="4464496" cy="1200329"/>
          </a:xfrm>
          <a:prstGeom prst="rect">
            <a:avLst/>
          </a:prstGeom>
          <a:noFill/>
        </p:spPr>
        <p:txBody>
          <a:bodyPr wrap="square" rtlCol="0">
            <a:spAutoFit/>
          </a:bodyPr>
          <a:lstStyle/>
          <a:p>
            <a:r>
              <a:rPr lang="en-GB" sz="2400" b="1" dirty="0">
                <a:solidFill>
                  <a:srgbClr val="FFFF00"/>
                </a:solidFill>
              </a:rPr>
              <a:t>We will be showing these videos to the class. We will now watch this together…</a:t>
            </a:r>
          </a:p>
        </p:txBody>
      </p:sp>
      <p:pic>
        <p:nvPicPr>
          <p:cNvPr id="2" name="Picture 1"/>
          <p:cNvPicPr>
            <a:picLocks noChangeAspect="1"/>
          </p:cNvPicPr>
          <p:nvPr/>
        </p:nvPicPr>
        <p:blipFill>
          <a:blip r:embed="rId2"/>
          <a:stretch>
            <a:fillRect/>
          </a:stretch>
        </p:blipFill>
        <p:spPr>
          <a:xfrm>
            <a:off x="7464153" y="1124744"/>
            <a:ext cx="2809883" cy="4057662"/>
          </a:xfrm>
          <a:prstGeom prst="rect">
            <a:avLst/>
          </a:prstGeom>
        </p:spPr>
      </p:pic>
      <p:sp>
        <p:nvSpPr>
          <p:cNvPr id="3" name="Rectangle 2"/>
          <p:cNvSpPr/>
          <p:nvPr/>
        </p:nvSpPr>
        <p:spPr>
          <a:xfrm>
            <a:off x="6744072" y="5301209"/>
            <a:ext cx="3744416" cy="1323439"/>
          </a:xfrm>
          <a:prstGeom prst="rect">
            <a:avLst/>
          </a:prstGeom>
          <a:ln w="28575">
            <a:solidFill>
              <a:srgbClr val="00B050"/>
            </a:solidFill>
          </a:ln>
        </p:spPr>
        <p:txBody>
          <a:bodyPr wrap="square">
            <a:spAutoFit/>
          </a:bodyPr>
          <a:lstStyle/>
          <a:p>
            <a:r>
              <a:rPr lang="en-GB" sz="2000" dirty="0"/>
              <a:t>For more information on Online Safety, click here: </a:t>
            </a:r>
          </a:p>
          <a:p>
            <a:r>
              <a:rPr lang="en-GB" sz="2000" dirty="0">
                <a:hlinkClick r:id="rId3"/>
              </a:rPr>
              <a:t>https://www.fortyhill.com/page/?title=Online+Safety&amp;pid=51</a:t>
            </a:r>
            <a:endParaRPr lang="en-GB" sz="2000" dirty="0"/>
          </a:p>
        </p:txBody>
      </p:sp>
      <p:pic>
        <p:nvPicPr>
          <p:cNvPr id="7" name="Picture 6" descr="A paper with blue and white speech bubbles&#10;&#10;Description automatically generated">
            <a:extLst>
              <a:ext uri="{FF2B5EF4-FFF2-40B4-BE49-F238E27FC236}">
                <a16:creationId xmlns:a16="http://schemas.microsoft.com/office/drawing/2014/main" id="{AEB41C75-4FFC-51A2-1D5D-94A8AA5A79E3}"/>
              </a:ext>
            </a:extLst>
          </p:cNvPr>
          <p:cNvPicPr>
            <a:picLocks noChangeAspect="1"/>
          </p:cNvPicPr>
          <p:nvPr/>
        </p:nvPicPr>
        <p:blipFill>
          <a:blip r:embed="rId4"/>
          <a:stretch>
            <a:fillRect/>
          </a:stretch>
        </p:blipFill>
        <p:spPr>
          <a:xfrm>
            <a:off x="584295" y="1280117"/>
            <a:ext cx="6610634" cy="2887497"/>
          </a:xfrm>
          <a:prstGeom prst="rect">
            <a:avLst/>
          </a:prstGeom>
        </p:spPr>
      </p:pic>
      <p:sp>
        <p:nvSpPr>
          <p:cNvPr id="8" name="TextBox 7">
            <a:extLst>
              <a:ext uri="{FF2B5EF4-FFF2-40B4-BE49-F238E27FC236}">
                <a16:creationId xmlns:a16="http://schemas.microsoft.com/office/drawing/2014/main" id="{1D740E81-D3BC-5178-2216-44ADCED036E0}"/>
              </a:ext>
            </a:extLst>
          </p:cNvPr>
          <p:cNvSpPr txBox="1"/>
          <p:nvPr/>
        </p:nvSpPr>
        <p:spPr>
          <a:xfrm>
            <a:off x="618699" y="429222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https://www.youtube.com/watch?v=HAZU49hHMLE</a:t>
            </a:r>
            <a:r>
              <a:rPr lang="en-US" dirty="0"/>
              <a:t> </a:t>
            </a:r>
          </a:p>
        </p:txBody>
      </p:sp>
    </p:spTree>
    <p:extLst>
      <p:ext uri="{BB962C8B-B14F-4D97-AF65-F5344CB8AC3E}">
        <p14:creationId xmlns:p14="http://schemas.microsoft.com/office/powerpoint/2010/main" val="1509940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A918C-5E8F-63A0-8E17-5B66672BC24B}"/>
              </a:ext>
            </a:extLst>
          </p:cNvPr>
          <p:cNvSpPr>
            <a:spLocks noGrp="1"/>
          </p:cNvSpPr>
          <p:nvPr>
            <p:ph type="title"/>
          </p:nvPr>
        </p:nvSpPr>
        <p:spPr/>
        <p:txBody>
          <a:bodyPr/>
          <a:lstStyle/>
          <a:p>
            <a:r>
              <a:rPr lang="en-GB" dirty="0"/>
              <a:t>Upcoming dates</a:t>
            </a:r>
          </a:p>
        </p:txBody>
      </p:sp>
      <p:sp>
        <p:nvSpPr>
          <p:cNvPr id="3" name="Content Placeholder 2">
            <a:extLst>
              <a:ext uri="{FF2B5EF4-FFF2-40B4-BE49-F238E27FC236}">
                <a16:creationId xmlns:a16="http://schemas.microsoft.com/office/drawing/2014/main" id="{1BB10CC8-AD13-4601-8FD3-FBB2CE5B5397}"/>
              </a:ext>
            </a:extLst>
          </p:cNvPr>
          <p:cNvSpPr>
            <a:spLocks noGrp="1"/>
          </p:cNvSpPr>
          <p:nvPr>
            <p:ph idx="1"/>
          </p:nvPr>
        </p:nvSpPr>
        <p:spPr/>
        <p:txBody>
          <a:bodyPr/>
          <a:lstStyle/>
          <a:p>
            <a:r>
              <a:rPr lang="en-GB" dirty="0"/>
              <a:t>House Captain elections</a:t>
            </a:r>
          </a:p>
          <a:p>
            <a:r>
              <a:rPr lang="en-GB" dirty="0"/>
              <a:t>Trip</a:t>
            </a:r>
          </a:p>
          <a:p>
            <a:endParaRPr lang="en-GB" dirty="0"/>
          </a:p>
        </p:txBody>
      </p:sp>
    </p:spTree>
    <p:extLst>
      <p:ext uri="{BB962C8B-B14F-4D97-AF65-F5344CB8AC3E}">
        <p14:creationId xmlns:p14="http://schemas.microsoft.com/office/powerpoint/2010/main" val="32165013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4"/>
          <p:cNvSpPr txBox="1">
            <a:spLocks/>
          </p:cNvSpPr>
          <p:nvPr/>
        </p:nvSpPr>
        <p:spPr bwMode="auto">
          <a:xfrm>
            <a:off x="1736724" y="-23219"/>
            <a:ext cx="8242847"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The Maintenance Payment</a:t>
            </a:r>
          </a:p>
        </p:txBody>
      </p:sp>
      <p:sp>
        <p:nvSpPr>
          <p:cNvPr id="9" name="Content Placeholder 2"/>
          <p:cNvSpPr txBox="1">
            <a:spLocks/>
          </p:cNvSpPr>
          <p:nvPr/>
        </p:nvSpPr>
        <p:spPr>
          <a:xfrm>
            <a:off x="167779" y="665951"/>
            <a:ext cx="11774839" cy="5360564"/>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1800" dirty="0"/>
          </a:p>
          <a:p>
            <a:pPr algn="l"/>
            <a:r>
              <a:rPr lang="en-GB" sz="1800" dirty="0"/>
              <a:t>This is a contribution that we request each new school year. Currently we ask for a yearly contribution of </a:t>
            </a:r>
            <a:r>
              <a:rPr lang="en-GB" sz="1800" b="1" u="sng" dirty="0"/>
              <a:t>£36.00 for each child</a:t>
            </a:r>
            <a:r>
              <a:rPr lang="en-GB" sz="1800" dirty="0"/>
              <a:t> that attends the school (discounts are made for siblings).   We are asked by the LDBS as a school to contribute over £5000 each year towards a maintenance fund held at the diocese. Schools can then bid for a share of the money to pay for larger costly projects.  At Forty Hill we have successfully bid several times over the last few years.</a:t>
            </a:r>
            <a:endParaRPr lang="en-GB" sz="1800" b="1" dirty="0"/>
          </a:p>
          <a:p>
            <a:pPr algn="l"/>
            <a:r>
              <a:rPr lang="en-GB" sz="1800" u="sng" dirty="0"/>
              <a:t>Works have included:</a:t>
            </a:r>
          </a:p>
          <a:p>
            <a:pPr algn="l"/>
            <a:r>
              <a:rPr lang="en-GB" sz="1800" dirty="0"/>
              <a:t>Extensive hot and cold water pipework</a:t>
            </a:r>
            <a:endParaRPr lang="en-GB" sz="1800" b="1" dirty="0"/>
          </a:p>
          <a:p>
            <a:pPr algn="l"/>
            <a:r>
              <a:rPr lang="en-GB" sz="1800" dirty="0"/>
              <a:t>Refurbishment of the children’s toilets and disabled toilet</a:t>
            </a:r>
            <a:endParaRPr lang="en-GB" sz="1800" b="1" dirty="0"/>
          </a:p>
          <a:p>
            <a:pPr algn="l"/>
            <a:r>
              <a:rPr lang="en-GB" sz="1800" dirty="0"/>
              <a:t>Replacing the school roof</a:t>
            </a:r>
            <a:endParaRPr lang="en-GB" sz="1800" b="1" dirty="0"/>
          </a:p>
          <a:p>
            <a:pPr algn="l"/>
            <a:r>
              <a:rPr lang="en-GB" sz="1800" dirty="0"/>
              <a:t>Resurfacing the playground</a:t>
            </a:r>
            <a:endParaRPr lang="en-GB" sz="1800" b="1" dirty="0"/>
          </a:p>
          <a:p>
            <a:pPr algn="l"/>
            <a:r>
              <a:rPr lang="en-GB" sz="1800" dirty="0"/>
              <a:t>Improvement to site security and a new gate and fob system</a:t>
            </a:r>
            <a:endParaRPr lang="en-GB" sz="1800" b="1" dirty="0"/>
          </a:p>
          <a:p>
            <a:pPr algn="l"/>
            <a:r>
              <a:rPr lang="en-GB" sz="1800" dirty="0"/>
              <a:t>General upkeep e.g. repainting walls and windows, upgrading fire doors </a:t>
            </a:r>
            <a:endParaRPr lang="en-GB" sz="1800" b="1" dirty="0"/>
          </a:p>
          <a:p>
            <a:r>
              <a:rPr lang="en-GB" sz="2000" dirty="0">
                <a:solidFill>
                  <a:srgbClr val="FF0000"/>
                </a:solidFill>
              </a:rPr>
              <a:t>If parents do not make this contribution, then the school has to make up the shortfall. </a:t>
            </a:r>
            <a:r>
              <a:rPr lang="en-GB" sz="2000" b="1" u="sng" dirty="0">
                <a:solidFill>
                  <a:srgbClr val="FF0000"/>
                </a:solidFill>
              </a:rPr>
              <a:t> Last year we had to make up a shortfall of 40%</a:t>
            </a:r>
            <a:r>
              <a:rPr lang="en-GB" sz="2000" dirty="0">
                <a:solidFill>
                  <a:srgbClr val="FF0000"/>
                </a:solidFill>
              </a:rPr>
              <a:t> - this money therefore comes out of the budget for resources for the children. As a Church of England school, the Local Authority does not contribute at all to the upkeep or repairs of our building, so being part of this fund is a necessity. </a:t>
            </a:r>
            <a:endParaRPr lang="en-GB" sz="2000" b="1" dirty="0">
              <a:solidFill>
                <a:srgbClr val="FF0000"/>
              </a:solidFill>
            </a:endParaRPr>
          </a:p>
          <a:p>
            <a:pPr algn="l"/>
            <a:r>
              <a:rPr lang="en-GB" sz="1800" dirty="0"/>
              <a:t>For ease, it will be listed on your oldest child’s Parent Pay account as ‘School Maintenance Fund’. If you are a brand new family to our school, this will be set up once your child officially starts. </a:t>
            </a:r>
            <a:endParaRPr lang="en-GB" sz="1800" b="1" dirty="0"/>
          </a:p>
          <a:p>
            <a:pPr algn="l"/>
            <a:endParaRPr lang="en-GB" sz="1800" b="1" dirty="0"/>
          </a:p>
          <a:p>
            <a:pPr algn="l"/>
            <a:endParaRPr lang="en-GB"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p:cNvSpPr>
            <a:spLocks noGrp="1"/>
          </p:cNvSpPr>
          <p:nvPr>
            <p:ph type="ctrTitle"/>
          </p:nvPr>
        </p:nvSpPr>
        <p:spPr>
          <a:xfrm>
            <a:off x="7671594" y="5301208"/>
            <a:ext cx="4286250" cy="901700"/>
          </a:xfrm>
        </p:spPr>
        <p:txBody>
          <a:bodyPr/>
          <a:lstStyle/>
          <a:p>
            <a:pPr eaLnBrk="1" hangingPunct="1"/>
            <a:r>
              <a:rPr lang="en-GB" altLang="en-US" sz="2400" dirty="0">
                <a:latin typeface="Jokerman" panose="04090605060D06020702" pitchFamily="82" charset="0"/>
                <a:hlinkClick r:id="rId2"/>
              </a:rPr>
              <a:t>http://www.fortyhill.com</a:t>
            </a:r>
            <a:r>
              <a:rPr lang="en-GB" altLang="en-US" sz="2400" dirty="0">
                <a:latin typeface="Jokerman" panose="04090605060D06020702" pitchFamily="82" charset="0"/>
              </a:rPr>
              <a:t> </a:t>
            </a:r>
          </a:p>
        </p:txBody>
      </p:sp>
      <p:sp>
        <p:nvSpPr>
          <p:cNvPr id="20483" name="Title 4"/>
          <p:cNvSpPr txBox="1">
            <a:spLocks/>
          </p:cNvSpPr>
          <p:nvPr/>
        </p:nvSpPr>
        <p:spPr bwMode="auto">
          <a:xfrm>
            <a:off x="1736725" y="241300"/>
            <a:ext cx="7340600"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Our website…</a:t>
            </a:r>
          </a:p>
        </p:txBody>
      </p:sp>
      <p:sp>
        <p:nvSpPr>
          <p:cNvPr id="20484" name="Title 4"/>
          <p:cNvSpPr txBox="1">
            <a:spLocks/>
          </p:cNvSpPr>
          <p:nvPr/>
        </p:nvSpPr>
        <p:spPr bwMode="auto">
          <a:xfrm>
            <a:off x="1497011" y="5301208"/>
            <a:ext cx="6071281" cy="1556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2400" b="1" dirty="0">
                <a:solidFill>
                  <a:srgbClr val="00B050"/>
                </a:solidFill>
                <a:latin typeface="Jokerman" panose="04090605060D06020702" pitchFamily="82" charset="0"/>
              </a:rPr>
              <a:t>Please make sure you have given your up to date email addresses to the office as well as any changes of address and phone numbers.</a:t>
            </a:r>
          </a:p>
        </p:txBody>
      </p:sp>
      <p:pic>
        <p:nvPicPr>
          <p:cNvPr id="2" name="Picture 1" descr="A brick building with a clock tower&#10;&#10;Description automatically generated">
            <a:extLst>
              <a:ext uri="{FF2B5EF4-FFF2-40B4-BE49-F238E27FC236}">
                <a16:creationId xmlns:a16="http://schemas.microsoft.com/office/drawing/2014/main" id="{94856A31-5CC3-F5D6-7D6A-6CFE5D808846}"/>
              </a:ext>
            </a:extLst>
          </p:cNvPr>
          <p:cNvPicPr>
            <a:picLocks noChangeAspect="1"/>
          </p:cNvPicPr>
          <p:nvPr/>
        </p:nvPicPr>
        <p:blipFill>
          <a:blip r:embed="rId3"/>
          <a:stretch>
            <a:fillRect/>
          </a:stretch>
        </p:blipFill>
        <p:spPr>
          <a:xfrm>
            <a:off x="1614488" y="1147834"/>
            <a:ext cx="8963025" cy="4152900"/>
          </a:xfrm>
          <a:prstGeom prst="rect">
            <a:avLst/>
          </a:prstGeom>
        </p:spPr>
      </p:pic>
    </p:spTree>
    <p:extLst>
      <p:ext uri="{BB962C8B-B14F-4D97-AF65-F5344CB8AC3E}">
        <p14:creationId xmlns:p14="http://schemas.microsoft.com/office/powerpoint/2010/main" val="1267286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descr="February 2018 – KaydaCo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310" y="1800757"/>
            <a:ext cx="7258401" cy="3024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2" ma:contentTypeDescription="Create a new document." ma:contentTypeScope="" ma:versionID="72c370e110842f03a39e895b11f1282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bccac42149ebe10444ff548bbf2d7e9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9F42D53-2FC5-4889-8021-E556C43112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39A0FC5-A65A-4189-AB14-3E872F58F708}">
  <ds:schemaRefs>
    <ds:schemaRef ds:uri="http://schemas.microsoft.com/sharepoint/v3/contenttype/forms"/>
  </ds:schemaRefs>
</ds:datastoreItem>
</file>

<file path=customXml/itemProps3.xml><?xml version="1.0" encoding="utf-8"?>
<ds:datastoreItem xmlns:ds="http://schemas.openxmlformats.org/officeDocument/2006/customXml" ds:itemID="{B6096623-2C04-4F45-BD68-78B5464AD65E}">
  <ds:schemaRefs>
    <ds:schemaRef ds:uri="http://schemas.microsoft.com/office/2006/documentManagement/types"/>
    <ds:schemaRef ds:uri="6a6f9b4c-029b-444e-addf-4d66571c9b6f"/>
    <ds:schemaRef ds:uri="450a6b86-6e86-4b74-93c9-116031be495f"/>
    <ds:schemaRef ds:uri="http://purl.org/dc/elements/1.1/"/>
    <ds:schemaRef ds:uri="http://schemas.microsoft.com/office/2006/metadata/properties"/>
    <ds:schemaRef ds:uri="http://schemas.microsoft.com/office/infopath/2007/PartnerControls"/>
    <ds:schemaRef ds:uri="http://purl.org/dc/dcmitype/"/>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4851</TotalTime>
  <Words>1691</Words>
  <Application>Microsoft Office PowerPoint</Application>
  <PresentationFormat>Widescreen</PresentationFormat>
  <Paragraphs>151</Paragraphs>
  <Slides>27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Comic Sans MS</vt:lpstr>
      <vt:lpstr>Jokerman</vt:lpstr>
      <vt:lpstr>Office Theme</vt:lpstr>
      <vt:lpstr>Welcome to Year 6 </vt:lpstr>
      <vt:lpstr>PowerPoint Presentation</vt:lpstr>
      <vt:lpstr>PowerPoint Presentation</vt:lpstr>
      <vt:lpstr>Whole Curriculum</vt:lpstr>
      <vt:lpstr>PowerPoint Presentation</vt:lpstr>
      <vt:lpstr>PowerPoint Presentation</vt:lpstr>
      <vt:lpstr>PowerPoint Presentation</vt:lpstr>
      <vt:lpstr>PowerPoint Presentation</vt:lpstr>
      <vt:lpstr>Homework- Spellings with Emile app to support learning</vt:lpstr>
      <vt:lpstr>PowerPoint Presentation</vt:lpstr>
      <vt:lpstr>Additional spellings – Year 3 and 4, Year 5 and 6</vt:lpstr>
      <vt:lpstr>PowerPoint Presentation</vt:lpstr>
      <vt:lpstr>PowerPoint Presentation</vt:lpstr>
      <vt:lpstr>PowerPoint Presentation</vt:lpstr>
      <vt:lpstr>PowerPoint Presentation</vt:lpstr>
      <vt:lpstr>Practise SATs papers.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Upcoming dates</vt:lpstr>
      <vt:lpstr>PowerPoint Presentation</vt:lpstr>
      <vt:lpstr>http://www.fortyhill.com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Saunders</dc:creator>
  <cp:lastModifiedBy>J Izard</cp:lastModifiedBy>
  <cp:revision>113</cp:revision>
  <dcterms:created xsi:type="dcterms:W3CDTF">2021-08-18T09:08:02Z</dcterms:created>
  <dcterms:modified xsi:type="dcterms:W3CDTF">2025-09-10T09:00:27Z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