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58" r:id="rId4"/>
    <p:sldId id="259" r:id="rId5"/>
    <p:sldId id="260"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3" d="100"/>
          <a:sy n="123" d="100"/>
        </p:scale>
        <p:origin x="11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8897" y="777800"/>
            <a:ext cx="8214630" cy="2198274"/>
          </a:xfrm>
        </p:spPr>
        <p:txBody>
          <a:bodyPr/>
          <a:lstStyle/>
          <a:p>
            <a:pPr algn="ct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sz="4000" b="1" dirty="0" smtClean="0">
                <a:solidFill>
                  <a:srgbClr val="00B050"/>
                </a:solidFill>
              </a:rPr>
              <a:t>Information</a:t>
            </a:r>
            <a:r>
              <a:rPr lang="en-US" sz="4000" b="1" dirty="0" smtClean="0"/>
              <a:t> </a:t>
            </a:r>
            <a:r>
              <a:rPr lang="en-US" sz="4000" b="1" dirty="0">
                <a:solidFill>
                  <a:srgbClr val="00B050"/>
                </a:solidFill>
              </a:rPr>
              <a:t>about the Year 6 Standard Assessment Tests (SATs) </a:t>
            </a:r>
            <a:r>
              <a:rPr lang="en-US" sz="4000" b="1" dirty="0" smtClean="0">
                <a:solidFill>
                  <a:srgbClr val="00B050"/>
                </a:solidFill>
              </a:rPr>
              <a:t> </a:t>
            </a:r>
            <a:br>
              <a:rPr lang="en-US" sz="4000" b="1" dirty="0" smtClean="0">
                <a:solidFill>
                  <a:srgbClr val="00B050"/>
                </a:solidFill>
              </a:rPr>
            </a:br>
            <a:r>
              <a:rPr lang="en-US" sz="3600" b="1" i="1" dirty="0" smtClean="0">
                <a:solidFill>
                  <a:srgbClr val="00B050"/>
                </a:solidFill>
              </a:rPr>
              <a:t>Tuesday 9</a:t>
            </a:r>
            <a:r>
              <a:rPr lang="en-US" sz="3600" b="1" i="1" baseline="30000" dirty="0" smtClean="0">
                <a:solidFill>
                  <a:srgbClr val="00B050"/>
                </a:solidFill>
              </a:rPr>
              <a:t>th</a:t>
            </a:r>
            <a:r>
              <a:rPr lang="en-US" sz="3600" b="1" i="1" dirty="0" smtClean="0">
                <a:solidFill>
                  <a:srgbClr val="00B050"/>
                </a:solidFill>
              </a:rPr>
              <a:t> – Friday 12</a:t>
            </a:r>
            <a:r>
              <a:rPr lang="en-US" sz="3600" b="1" i="1" baseline="30000" dirty="0" smtClean="0">
                <a:solidFill>
                  <a:srgbClr val="00B050"/>
                </a:solidFill>
              </a:rPr>
              <a:t>th</a:t>
            </a:r>
            <a:r>
              <a:rPr lang="en-US" sz="3600" b="1" i="1" dirty="0" smtClean="0">
                <a:solidFill>
                  <a:srgbClr val="00B050"/>
                </a:solidFill>
              </a:rPr>
              <a:t> May </a:t>
            </a:r>
            <a:r>
              <a:rPr lang="en-US" sz="3600" b="1" i="1" dirty="0">
                <a:solidFill>
                  <a:srgbClr val="00B050"/>
                </a:solidFill>
              </a:rPr>
              <a:t>2023 </a:t>
            </a:r>
            <a:endParaRPr lang="en-GB" sz="3600" b="1" i="1" dirty="0">
              <a:solidFill>
                <a:srgbClr val="00B050"/>
              </a:solidFill>
            </a:endParaRPr>
          </a:p>
        </p:txBody>
      </p:sp>
      <p:sp>
        <p:nvSpPr>
          <p:cNvPr id="3" name="Subtitle 2"/>
          <p:cNvSpPr>
            <a:spLocks noGrp="1"/>
          </p:cNvSpPr>
          <p:nvPr>
            <p:ph type="subTitle"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4239490" y="3306618"/>
            <a:ext cx="2770909" cy="3217071"/>
          </a:xfrm>
          <a:prstGeom prst="rect">
            <a:avLst/>
          </a:prstGeom>
        </p:spPr>
      </p:pic>
    </p:spTree>
    <p:extLst>
      <p:ext uri="{BB962C8B-B14F-4D97-AF65-F5344CB8AC3E}">
        <p14:creationId xmlns:p14="http://schemas.microsoft.com/office/powerpoint/2010/main" val="1749137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00B050"/>
                </a:solidFill>
              </a:rPr>
              <a:t>Timetable for Year 6 SATs</a:t>
            </a:r>
          </a:p>
        </p:txBody>
      </p:sp>
      <p:sp>
        <p:nvSpPr>
          <p:cNvPr id="3" name="Content Placeholder 2"/>
          <p:cNvSpPr>
            <a:spLocks noGrp="1"/>
          </p:cNvSpPr>
          <p:nvPr>
            <p:ph idx="1"/>
          </p:nvPr>
        </p:nvSpPr>
        <p:spPr>
          <a:xfrm>
            <a:off x="677334" y="1644073"/>
            <a:ext cx="9325648" cy="4397289"/>
          </a:xfrm>
        </p:spPr>
        <p:txBody>
          <a:bodyPr>
            <a:noAutofit/>
          </a:bodyPr>
          <a:lstStyle/>
          <a:p>
            <a:pPr marL="0" indent="0">
              <a:buNone/>
            </a:pPr>
            <a:r>
              <a:rPr lang="en-US" sz="2400" b="1" dirty="0">
                <a:solidFill>
                  <a:srgbClr val="00B050"/>
                </a:solidFill>
              </a:rPr>
              <a:t>Tuesday May 9th 2023:  </a:t>
            </a:r>
            <a:r>
              <a:rPr lang="en-US" sz="2400" b="1" dirty="0" smtClean="0">
                <a:solidFill>
                  <a:srgbClr val="00B050"/>
                </a:solidFill>
              </a:rPr>
              <a:t>                                                                              </a:t>
            </a:r>
            <a:r>
              <a:rPr lang="en-US" sz="2400" dirty="0" smtClean="0">
                <a:solidFill>
                  <a:srgbClr val="92D050"/>
                </a:solidFill>
              </a:rPr>
              <a:t>Spelling</a:t>
            </a:r>
            <a:r>
              <a:rPr lang="en-US" sz="2400" dirty="0">
                <a:solidFill>
                  <a:srgbClr val="92D050"/>
                </a:solidFill>
              </a:rPr>
              <a:t>, punctuation and grammar Test – Grammar/Punctuation (45 minutes) </a:t>
            </a:r>
            <a:r>
              <a:rPr lang="en-US" sz="2400" dirty="0" smtClean="0">
                <a:solidFill>
                  <a:srgbClr val="92D050"/>
                </a:solidFill>
              </a:rPr>
              <a:t>                                                                            Spelling</a:t>
            </a:r>
            <a:r>
              <a:rPr lang="en-US" sz="2400" dirty="0">
                <a:solidFill>
                  <a:srgbClr val="92D050"/>
                </a:solidFill>
              </a:rPr>
              <a:t>, punctuation and grammar Test – Spelling (20 minutes) </a:t>
            </a:r>
            <a:endParaRPr lang="en-US" sz="2400" dirty="0" smtClean="0">
              <a:solidFill>
                <a:srgbClr val="92D050"/>
              </a:solidFill>
            </a:endParaRPr>
          </a:p>
          <a:p>
            <a:pPr marL="0" indent="0">
              <a:buNone/>
            </a:pPr>
            <a:r>
              <a:rPr lang="en-US" sz="2400" b="1" dirty="0" smtClean="0">
                <a:solidFill>
                  <a:srgbClr val="00B050"/>
                </a:solidFill>
              </a:rPr>
              <a:t>Wednesday </a:t>
            </a:r>
            <a:r>
              <a:rPr lang="en-US" sz="2400" b="1" dirty="0">
                <a:solidFill>
                  <a:srgbClr val="00B050"/>
                </a:solidFill>
              </a:rPr>
              <a:t>May 10th 2023: </a:t>
            </a:r>
            <a:r>
              <a:rPr lang="en-US" sz="2400" b="1" dirty="0" smtClean="0">
                <a:solidFill>
                  <a:srgbClr val="00B050"/>
                </a:solidFill>
              </a:rPr>
              <a:t>                                                                         </a:t>
            </a:r>
            <a:r>
              <a:rPr lang="en-US" sz="2400" dirty="0" smtClean="0">
                <a:solidFill>
                  <a:srgbClr val="92D050"/>
                </a:solidFill>
              </a:rPr>
              <a:t>Reading </a:t>
            </a:r>
            <a:r>
              <a:rPr lang="en-US" sz="2400" dirty="0">
                <a:solidFill>
                  <a:srgbClr val="92D050"/>
                </a:solidFill>
              </a:rPr>
              <a:t>Test (60 minutes) </a:t>
            </a:r>
            <a:r>
              <a:rPr lang="en-US" sz="2400" dirty="0" smtClean="0">
                <a:solidFill>
                  <a:srgbClr val="92D050"/>
                </a:solidFill>
              </a:rPr>
              <a:t>                                         </a:t>
            </a:r>
          </a:p>
          <a:p>
            <a:pPr marL="0" indent="0">
              <a:buNone/>
            </a:pPr>
            <a:r>
              <a:rPr lang="en-US" sz="2400" b="1" dirty="0" smtClean="0">
                <a:solidFill>
                  <a:srgbClr val="00B050"/>
                </a:solidFill>
              </a:rPr>
              <a:t>Thursday </a:t>
            </a:r>
            <a:r>
              <a:rPr lang="en-US" sz="2400" b="1" dirty="0">
                <a:solidFill>
                  <a:srgbClr val="00B050"/>
                </a:solidFill>
              </a:rPr>
              <a:t>May 11th 2023: </a:t>
            </a:r>
            <a:r>
              <a:rPr lang="en-US" sz="2400" b="1" dirty="0" smtClean="0">
                <a:solidFill>
                  <a:srgbClr val="00B050"/>
                </a:solidFill>
              </a:rPr>
              <a:t>                                                                             </a:t>
            </a:r>
            <a:r>
              <a:rPr lang="en-US" sz="2400" dirty="0" err="1" smtClean="0">
                <a:solidFill>
                  <a:srgbClr val="92D050"/>
                </a:solidFill>
              </a:rPr>
              <a:t>Maths</a:t>
            </a:r>
            <a:r>
              <a:rPr lang="en-US" sz="2400" dirty="0" smtClean="0">
                <a:solidFill>
                  <a:srgbClr val="92D050"/>
                </a:solidFill>
              </a:rPr>
              <a:t> </a:t>
            </a:r>
            <a:r>
              <a:rPr lang="en-US" sz="2400" dirty="0">
                <a:solidFill>
                  <a:srgbClr val="92D050"/>
                </a:solidFill>
              </a:rPr>
              <a:t>Paper 1 Arithmetic (30 minutes) </a:t>
            </a:r>
            <a:r>
              <a:rPr lang="en-US" sz="2400" dirty="0" smtClean="0">
                <a:solidFill>
                  <a:srgbClr val="92D050"/>
                </a:solidFill>
              </a:rPr>
              <a:t>                                                              </a:t>
            </a:r>
            <a:r>
              <a:rPr lang="en-US" sz="2400" dirty="0" err="1" smtClean="0">
                <a:solidFill>
                  <a:srgbClr val="92D050"/>
                </a:solidFill>
              </a:rPr>
              <a:t>Maths</a:t>
            </a:r>
            <a:r>
              <a:rPr lang="en-US" sz="2400" dirty="0" smtClean="0">
                <a:solidFill>
                  <a:srgbClr val="92D050"/>
                </a:solidFill>
              </a:rPr>
              <a:t> </a:t>
            </a:r>
            <a:r>
              <a:rPr lang="en-US" sz="2400" dirty="0">
                <a:solidFill>
                  <a:srgbClr val="92D050"/>
                </a:solidFill>
              </a:rPr>
              <a:t>Paper 2 Reasoning (40 minutes) </a:t>
            </a:r>
            <a:endParaRPr lang="en-US" sz="2400" dirty="0" smtClean="0">
              <a:solidFill>
                <a:srgbClr val="92D050"/>
              </a:solidFill>
            </a:endParaRPr>
          </a:p>
          <a:p>
            <a:pPr marL="0" indent="0">
              <a:buNone/>
            </a:pPr>
            <a:r>
              <a:rPr lang="en-US" sz="2400" b="1" dirty="0" smtClean="0">
                <a:solidFill>
                  <a:srgbClr val="00B050"/>
                </a:solidFill>
              </a:rPr>
              <a:t>Friday </a:t>
            </a:r>
            <a:r>
              <a:rPr lang="en-US" sz="2400" b="1" dirty="0">
                <a:solidFill>
                  <a:srgbClr val="00B050"/>
                </a:solidFill>
              </a:rPr>
              <a:t>May 12th 2023: </a:t>
            </a:r>
            <a:r>
              <a:rPr lang="en-US" sz="2400" b="1" dirty="0" smtClean="0">
                <a:solidFill>
                  <a:srgbClr val="00B050"/>
                </a:solidFill>
              </a:rPr>
              <a:t>                                                                                       </a:t>
            </a:r>
            <a:r>
              <a:rPr lang="en-US" sz="2400" dirty="0" err="1" smtClean="0">
                <a:solidFill>
                  <a:srgbClr val="92D050"/>
                </a:solidFill>
              </a:rPr>
              <a:t>Maths</a:t>
            </a:r>
            <a:r>
              <a:rPr lang="en-US" sz="2400" dirty="0" smtClean="0">
                <a:solidFill>
                  <a:srgbClr val="92D050"/>
                </a:solidFill>
              </a:rPr>
              <a:t> </a:t>
            </a:r>
            <a:r>
              <a:rPr lang="en-US" sz="2400" dirty="0">
                <a:solidFill>
                  <a:srgbClr val="92D050"/>
                </a:solidFill>
              </a:rPr>
              <a:t>Paper 3 Reasoning (40 minutes) </a:t>
            </a:r>
            <a:endParaRPr lang="en-GB" sz="2400" dirty="0">
              <a:solidFill>
                <a:srgbClr val="92D050"/>
              </a:solidFill>
            </a:endParaRPr>
          </a:p>
        </p:txBody>
      </p:sp>
      <p:pic>
        <p:nvPicPr>
          <p:cNvPr id="5" name="Picture 4"/>
          <p:cNvPicPr>
            <a:picLocks noChangeAspect="1"/>
          </p:cNvPicPr>
          <p:nvPr/>
        </p:nvPicPr>
        <p:blipFill>
          <a:blip r:embed="rId2"/>
          <a:stretch>
            <a:fillRect/>
          </a:stretch>
        </p:blipFill>
        <p:spPr>
          <a:xfrm>
            <a:off x="6984173" y="3417454"/>
            <a:ext cx="2058228" cy="2784247"/>
          </a:xfrm>
          <a:prstGeom prst="rect">
            <a:avLst/>
          </a:prstGeom>
        </p:spPr>
      </p:pic>
    </p:spTree>
    <p:extLst>
      <p:ext uri="{BB962C8B-B14F-4D97-AF65-F5344CB8AC3E}">
        <p14:creationId xmlns:p14="http://schemas.microsoft.com/office/powerpoint/2010/main" val="778511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3200" b="1" dirty="0" smtClean="0">
                <a:solidFill>
                  <a:srgbClr val="00B050"/>
                </a:solidFill>
              </a:rPr>
              <a:t>Marking and Reporting to Parents</a:t>
            </a:r>
            <a:r>
              <a:rPr lang="en-US" sz="2400" dirty="0" smtClean="0"/>
              <a:t/>
            </a:r>
            <a:br>
              <a:rPr lang="en-US" sz="2400" dirty="0" smtClean="0"/>
            </a:br>
            <a:r>
              <a:rPr lang="en-US" sz="2400" dirty="0"/>
              <a:t/>
            </a:r>
            <a:br>
              <a:rPr lang="en-US" sz="2400" dirty="0"/>
            </a:br>
            <a:r>
              <a:rPr lang="en-US" sz="2400" dirty="0" smtClean="0"/>
              <a:t>KS2 </a:t>
            </a:r>
            <a:r>
              <a:rPr lang="en-US" sz="2400" dirty="0"/>
              <a:t>papers are sent to external </a:t>
            </a:r>
            <a:r>
              <a:rPr lang="en-US" sz="2400" dirty="0" smtClean="0"/>
              <a:t>markers </a:t>
            </a:r>
            <a:r>
              <a:rPr lang="en-US" sz="2400" dirty="0"/>
              <a:t>during the SATs week. We receive them back, along with the results, in July. </a:t>
            </a:r>
            <a:r>
              <a:rPr lang="en-US" sz="2400" dirty="0" smtClean="0"/>
              <a:t/>
            </a:r>
            <a:br>
              <a:rPr lang="en-US" sz="2400" dirty="0" smtClean="0"/>
            </a:br>
            <a:r>
              <a:rPr lang="en-US" sz="2400" dirty="0" smtClean="0">
                <a:solidFill>
                  <a:srgbClr val="00B050"/>
                </a:solidFill>
              </a:rPr>
              <a:t>At KS2 </a:t>
            </a:r>
            <a:r>
              <a:rPr lang="en-US" sz="2400" dirty="0">
                <a:solidFill>
                  <a:srgbClr val="00B050"/>
                </a:solidFill>
              </a:rPr>
              <a:t>you will know whether your child has met the national standard in Reading, Writing, </a:t>
            </a:r>
            <a:r>
              <a:rPr lang="en-US" sz="2400" dirty="0" err="1">
                <a:solidFill>
                  <a:srgbClr val="00B050"/>
                </a:solidFill>
              </a:rPr>
              <a:t>Maths</a:t>
            </a:r>
            <a:r>
              <a:rPr lang="en-US" sz="2400" dirty="0">
                <a:solidFill>
                  <a:srgbClr val="00B050"/>
                </a:solidFill>
              </a:rPr>
              <a:t> and Grammar, Punctuation and Spelling (GPS</a:t>
            </a:r>
            <a:r>
              <a:rPr lang="en-US" sz="2400" dirty="0" smtClean="0">
                <a:solidFill>
                  <a:srgbClr val="00B050"/>
                </a:solidFill>
              </a:rPr>
              <a:t>). </a:t>
            </a:r>
            <a:r>
              <a:rPr lang="en-US" sz="2400" dirty="0" smtClean="0"/>
              <a:t/>
            </a:r>
            <a:br>
              <a:rPr lang="en-US" sz="2400" dirty="0" smtClean="0"/>
            </a:br>
            <a:r>
              <a:rPr lang="en-US" sz="2400" dirty="0" smtClean="0"/>
              <a:t>Children </a:t>
            </a:r>
            <a:r>
              <a:rPr lang="en-US" sz="2400" dirty="0"/>
              <a:t>are given a </a:t>
            </a:r>
            <a:r>
              <a:rPr lang="en-US" sz="2400" b="1" dirty="0"/>
              <a:t>mark</a:t>
            </a:r>
            <a:r>
              <a:rPr lang="en-US" sz="2400" dirty="0"/>
              <a:t> and a </a:t>
            </a:r>
            <a:r>
              <a:rPr lang="en-US" sz="2400" b="1" dirty="0"/>
              <a:t>scaled score</a:t>
            </a:r>
            <a:r>
              <a:rPr lang="en-US" sz="2400" dirty="0"/>
              <a:t>. </a:t>
            </a:r>
            <a:r>
              <a:rPr lang="en-US" sz="2400" dirty="0" smtClean="0"/>
              <a:t/>
            </a:r>
            <a:br>
              <a:rPr lang="en-US" sz="2400" dirty="0" smtClean="0"/>
            </a:br>
            <a:r>
              <a:rPr lang="en-US" sz="2400" dirty="0" smtClean="0">
                <a:solidFill>
                  <a:srgbClr val="00B050"/>
                </a:solidFill>
              </a:rPr>
              <a:t>The </a:t>
            </a:r>
            <a:r>
              <a:rPr lang="en-US" sz="2400" dirty="0">
                <a:solidFill>
                  <a:srgbClr val="00B050"/>
                </a:solidFill>
              </a:rPr>
              <a:t>scaled score ranges from </a:t>
            </a:r>
            <a:r>
              <a:rPr lang="en-US" sz="2400" b="1" dirty="0">
                <a:solidFill>
                  <a:srgbClr val="00B050"/>
                </a:solidFill>
              </a:rPr>
              <a:t>80–120</a:t>
            </a:r>
            <a:r>
              <a:rPr lang="en-US" sz="2400" dirty="0">
                <a:solidFill>
                  <a:srgbClr val="00B050"/>
                </a:solidFill>
              </a:rPr>
              <a:t>. </a:t>
            </a:r>
            <a:r>
              <a:rPr lang="en-US" sz="2400" dirty="0" smtClean="0">
                <a:solidFill>
                  <a:srgbClr val="00B050"/>
                </a:solidFill>
              </a:rPr>
              <a:t/>
            </a:r>
            <a:br>
              <a:rPr lang="en-US" sz="2400" dirty="0" smtClean="0">
                <a:solidFill>
                  <a:srgbClr val="00B050"/>
                </a:solidFill>
              </a:rPr>
            </a:br>
            <a:r>
              <a:rPr lang="en-US" sz="2400" dirty="0" smtClean="0"/>
              <a:t>The </a:t>
            </a:r>
            <a:r>
              <a:rPr lang="en-US" sz="2400" b="1" dirty="0"/>
              <a:t>Expected level </a:t>
            </a:r>
            <a:r>
              <a:rPr lang="en-US" sz="2400" dirty="0"/>
              <a:t>for Reading, Writing, </a:t>
            </a:r>
            <a:r>
              <a:rPr lang="en-US" sz="2400" dirty="0" err="1"/>
              <a:t>SPaG</a:t>
            </a:r>
            <a:r>
              <a:rPr lang="en-US" sz="2400" dirty="0"/>
              <a:t> and </a:t>
            </a:r>
            <a:r>
              <a:rPr lang="en-US" sz="2400" dirty="0" err="1"/>
              <a:t>Maths</a:t>
            </a:r>
            <a:r>
              <a:rPr lang="en-US" sz="2400" dirty="0"/>
              <a:t> is </a:t>
            </a:r>
            <a:r>
              <a:rPr lang="en-US" sz="2400" b="1" dirty="0"/>
              <a:t>100</a:t>
            </a:r>
            <a:r>
              <a:rPr lang="en-US" sz="2400" dirty="0"/>
              <a:t>. </a:t>
            </a:r>
            <a:r>
              <a:rPr lang="en-US" sz="2400" dirty="0" smtClean="0"/>
              <a:t/>
            </a:r>
            <a:br>
              <a:rPr lang="en-US" sz="2400" dirty="0" smtClean="0"/>
            </a:br>
            <a:r>
              <a:rPr lang="en-US" sz="2400" dirty="0" smtClean="0">
                <a:solidFill>
                  <a:srgbClr val="00B050"/>
                </a:solidFill>
              </a:rPr>
              <a:t>Pupils </a:t>
            </a:r>
            <a:r>
              <a:rPr lang="en-US" sz="2400" dirty="0">
                <a:solidFill>
                  <a:srgbClr val="00B050"/>
                </a:solidFill>
              </a:rPr>
              <a:t>must achieve a score of </a:t>
            </a:r>
            <a:r>
              <a:rPr lang="en-US" sz="2400" b="1" dirty="0">
                <a:solidFill>
                  <a:srgbClr val="00B050"/>
                </a:solidFill>
              </a:rPr>
              <a:t>110+</a:t>
            </a:r>
            <a:r>
              <a:rPr lang="en-US" sz="2400" dirty="0">
                <a:solidFill>
                  <a:srgbClr val="00B050"/>
                </a:solidFill>
              </a:rPr>
              <a:t> in order to reach the </a:t>
            </a:r>
            <a:r>
              <a:rPr lang="en-US" sz="2400" b="1" dirty="0">
                <a:solidFill>
                  <a:srgbClr val="00B050"/>
                </a:solidFill>
              </a:rPr>
              <a:t>higher than Expected standard (Greater </a:t>
            </a:r>
            <a:r>
              <a:rPr lang="en-US" sz="2400" b="1" dirty="0" smtClean="0">
                <a:solidFill>
                  <a:srgbClr val="00B050"/>
                </a:solidFill>
              </a:rPr>
              <a:t>Depth).</a:t>
            </a:r>
            <a:r>
              <a:rPr lang="en-US" sz="2400" dirty="0" smtClean="0">
                <a:solidFill>
                  <a:srgbClr val="00B050"/>
                </a:solidFill>
              </a:rPr>
              <a:t/>
            </a:r>
            <a:br>
              <a:rPr lang="en-US" sz="2400" dirty="0" smtClean="0">
                <a:solidFill>
                  <a:srgbClr val="00B050"/>
                </a:solidFill>
              </a:rPr>
            </a:br>
            <a:r>
              <a:rPr lang="en-US" sz="2400" dirty="0" smtClean="0"/>
              <a:t>These </a:t>
            </a:r>
            <a:r>
              <a:rPr lang="en-US" sz="2400" dirty="0"/>
              <a:t>scaled scores are also used by </a:t>
            </a:r>
            <a:r>
              <a:rPr lang="en-US" sz="2400" dirty="0" smtClean="0"/>
              <a:t>secondary </a:t>
            </a:r>
            <a:r>
              <a:rPr lang="en-US" sz="2400" dirty="0"/>
              <a:t>schools to measure progress </a:t>
            </a:r>
            <a:r>
              <a:rPr lang="en-US" sz="2400" dirty="0" err="1"/>
              <a:t>thoughout</a:t>
            </a:r>
            <a:r>
              <a:rPr lang="en-US" sz="2400" dirty="0"/>
              <a:t> Years 7-11. </a:t>
            </a:r>
            <a:endParaRPr lang="en-GB" sz="2400" dirty="0"/>
          </a:p>
        </p:txBody>
      </p:sp>
    </p:spTree>
    <p:extLst>
      <p:ext uri="{BB962C8B-B14F-4D97-AF65-F5344CB8AC3E}">
        <p14:creationId xmlns:p14="http://schemas.microsoft.com/office/powerpoint/2010/main" val="2230157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4400" b="1" dirty="0">
                <a:solidFill>
                  <a:srgbClr val="00B050"/>
                </a:solidFill>
              </a:rPr>
              <a:t>Attendance</a:t>
            </a:r>
          </a:p>
        </p:txBody>
      </p:sp>
      <p:sp>
        <p:nvSpPr>
          <p:cNvPr id="4" name="Content Placeholder 3"/>
          <p:cNvSpPr>
            <a:spLocks noGrp="1"/>
          </p:cNvSpPr>
          <p:nvPr>
            <p:ph idx="1"/>
          </p:nvPr>
        </p:nvSpPr>
        <p:spPr>
          <a:xfrm>
            <a:off x="677334" y="2160589"/>
            <a:ext cx="9187102" cy="3880773"/>
          </a:xfrm>
        </p:spPr>
        <p:txBody>
          <a:bodyPr>
            <a:noAutofit/>
          </a:bodyPr>
          <a:lstStyle/>
          <a:p>
            <a:r>
              <a:rPr lang="en-US" sz="2800" dirty="0">
                <a:solidFill>
                  <a:srgbClr val="00B050"/>
                </a:solidFill>
              </a:rPr>
              <a:t>During the next few weeks, it is vital that your child attends school every </a:t>
            </a:r>
            <a:r>
              <a:rPr lang="en-US" sz="2800" dirty="0" smtClean="0">
                <a:solidFill>
                  <a:srgbClr val="00B050"/>
                </a:solidFill>
              </a:rPr>
              <a:t>day</a:t>
            </a:r>
          </a:p>
          <a:p>
            <a:r>
              <a:rPr lang="en-US" sz="2800" dirty="0" smtClean="0">
                <a:solidFill>
                  <a:srgbClr val="00B050"/>
                </a:solidFill>
              </a:rPr>
              <a:t>This </a:t>
            </a:r>
            <a:r>
              <a:rPr lang="en-US" sz="2800" dirty="0">
                <a:solidFill>
                  <a:srgbClr val="00B050"/>
                </a:solidFill>
              </a:rPr>
              <a:t>will allow them to be as fully prepared for the SATs as possible </a:t>
            </a:r>
          </a:p>
          <a:p>
            <a:r>
              <a:rPr lang="en-US" sz="2800" dirty="0" smtClean="0">
                <a:solidFill>
                  <a:srgbClr val="00B050"/>
                </a:solidFill>
              </a:rPr>
              <a:t>We </a:t>
            </a:r>
            <a:r>
              <a:rPr lang="en-US" sz="2800" dirty="0">
                <a:solidFill>
                  <a:srgbClr val="00B050"/>
                </a:solidFill>
              </a:rPr>
              <a:t>are revising each day and all pupils need to be involved in these </a:t>
            </a:r>
            <a:r>
              <a:rPr lang="en-US" sz="2800" dirty="0" smtClean="0">
                <a:solidFill>
                  <a:srgbClr val="00B050"/>
                </a:solidFill>
              </a:rPr>
              <a:t>lessons</a:t>
            </a:r>
          </a:p>
          <a:p>
            <a:r>
              <a:rPr lang="en-US" sz="2800" dirty="0" smtClean="0">
                <a:solidFill>
                  <a:srgbClr val="00B050"/>
                </a:solidFill>
              </a:rPr>
              <a:t>Writing </a:t>
            </a:r>
            <a:r>
              <a:rPr lang="en-US" sz="2800" dirty="0">
                <a:solidFill>
                  <a:srgbClr val="00B050"/>
                </a:solidFill>
              </a:rPr>
              <a:t>assessments continue through to the end of June and attendance needs to be </a:t>
            </a:r>
            <a:r>
              <a:rPr lang="en-US" sz="2800" dirty="0" smtClean="0">
                <a:solidFill>
                  <a:srgbClr val="00B050"/>
                </a:solidFill>
              </a:rPr>
              <a:t>consistently high</a:t>
            </a:r>
            <a:endParaRPr lang="en-GB" sz="2800" dirty="0">
              <a:solidFill>
                <a:srgbClr val="00B050"/>
              </a:solidFill>
            </a:endParaRPr>
          </a:p>
        </p:txBody>
      </p:sp>
    </p:spTree>
    <p:extLst>
      <p:ext uri="{BB962C8B-B14F-4D97-AF65-F5344CB8AC3E}">
        <p14:creationId xmlns:p14="http://schemas.microsoft.com/office/powerpoint/2010/main" val="30985322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dirty="0">
                <a:solidFill>
                  <a:srgbClr val="00B050"/>
                </a:solidFill>
              </a:rPr>
              <a:t>Illness during SATs week </a:t>
            </a:r>
          </a:p>
        </p:txBody>
      </p:sp>
      <p:sp>
        <p:nvSpPr>
          <p:cNvPr id="5" name="Content Placeholder 4"/>
          <p:cNvSpPr>
            <a:spLocks noGrp="1"/>
          </p:cNvSpPr>
          <p:nvPr>
            <p:ph idx="1"/>
          </p:nvPr>
        </p:nvSpPr>
        <p:spPr>
          <a:xfrm>
            <a:off x="677334" y="1828801"/>
            <a:ext cx="8596668" cy="4212562"/>
          </a:xfrm>
        </p:spPr>
        <p:txBody>
          <a:bodyPr>
            <a:normAutofit/>
          </a:bodyPr>
          <a:lstStyle/>
          <a:p>
            <a:r>
              <a:rPr lang="en-US" sz="2400" dirty="0">
                <a:solidFill>
                  <a:srgbClr val="00B050"/>
                </a:solidFill>
              </a:rPr>
              <a:t>It is </a:t>
            </a:r>
            <a:r>
              <a:rPr lang="en-US" sz="2400" dirty="0" smtClean="0">
                <a:solidFill>
                  <a:srgbClr val="00B050"/>
                </a:solidFill>
              </a:rPr>
              <a:t>very important </a:t>
            </a:r>
            <a:r>
              <a:rPr lang="en-US" sz="2400" dirty="0">
                <a:solidFill>
                  <a:srgbClr val="00B050"/>
                </a:solidFill>
              </a:rPr>
              <a:t>for your child to attend SATs week as they have worked so hard to achieve their </a:t>
            </a:r>
            <a:r>
              <a:rPr lang="en-US" sz="2400" dirty="0" smtClean="0">
                <a:solidFill>
                  <a:srgbClr val="00B050"/>
                </a:solidFill>
              </a:rPr>
              <a:t>best</a:t>
            </a:r>
          </a:p>
          <a:p>
            <a:r>
              <a:rPr lang="en-US" sz="2400" dirty="0" smtClean="0">
                <a:solidFill>
                  <a:srgbClr val="00B050"/>
                </a:solidFill>
              </a:rPr>
              <a:t>If </a:t>
            </a:r>
            <a:r>
              <a:rPr lang="en-US" sz="2400" dirty="0">
                <a:solidFill>
                  <a:srgbClr val="00B050"/>
                </a:solidFill>
              </a:rPr>
              <a:t>your child is unwell on the day of a test, there are possible solutions: </a:t>
            </a:r>
          </a:p>
          <a:p>
            <a:r>
              <a:rPr lang="en-US" sz="2400" dirty="0" smtClean="0">
                <a:solidFill>
                  <a:srgbClr val="00B050"/>
                </a:solidFill>
              </a:rPr>
              <a:t>They </a:t>
            </a:r>
            <a:r>
              <a:rPr lang="en-US" sz="2400" dirty="0">
                <a:solidFill>
                  <a:srgbClr val="00B050"/>
                </a:solidFill>
              </a:rPr>
              <a:t>can come into school just for the test, if they are able to manage </a:t>
            </a:r>
            <a:r>
              <a:rPr lang="en-US" sz="2400" dirty="0" smtClean="0">
                <a:solidFill>
                  <a:srgbClr val="00B050"/>
                </a:solidFill>
              </a:rPr>
              <a:t>this, </a:t>
            </a:r>
            <a:r>
              <a:rPr lang="en-US" sz="2400" dirty="0">
                <a:solidFill>
                  <a:srgbClr val="00B050"/>
                </a:solidFill>
              </a:rPr>
              <a:t>and then go home </a:t>
            </a:r>
          </a:p>
          <a:p>
            <a:r>
              <a:rPr lang="en-US" sz="2400" dirty="0" smtClean="0">
                <a:solidFill>
                  <a:srgbClr val="00B050"/>
                </a:solidFill>
              </a:rPr>
              <a:t>They </a:t>
            </a:r>
            <a:r>
              <a:rPr lang="en-US" sz="2400" dirty="0">
                <a:solidFill>
                  <a:srgbClr val="00B050"/>
                </a:solidFill>
              </a:rPr>
              <a:t>can take the test later in the day and then go home </a:t>
            </a:r>
          </a:p>
          <a:p>
            <a:r>
              <a:rPr lang="en-US" sz="2400" dirty="0" smtClean="0">
                <a:solidFill>
                  <a:srgbClr val="00B050"/>
                </a:solidFill>
              </a:rPr>
              <a:t>They </a:t>
            </a:r>
            <a:r>
              <a:rPr lang="en-US" sz="2400" dirty="0">
                <a:solidFill>
                  <a:srgbClr val="00B050"/>
                </a:solidFill>
              </a:rPr>
              <a:t>can defer the test to another day, as long as they do not have contact with other pupils</a:t>
            </a:r>
            <a:endParaRPr lang="en-GB" sz="2400" dirty="0">
              <a:solidFill>
                <a:srgbClr val="00B050"/>
              </a:solidFill>
            </a:endParaRPr>
          </a:p>
        </p:txBody>
      </p:sp>
    </p:spTree>
    <p:extLst>
      <p:ext uri="{BB962C8B-B14F-4D97-AF65-F5344CB8AC3E}">
        <p14:creationId xmlns:p14="http://schemas.microsoft.com/office/powerpoint/2010/main" val="677295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003539" y="748361"/>
            <a:ext cx="1779950" cy="1243683"/>
          </a:xfrm>
          <a:prstGeom prst="rect">
            <a:avLst/>
          </a:prstGeom>
        </p:spPr>
      </p:pic>
      <p:sp>
        <p:nvSpPr>
          <p:cNvPr id="2" name="Title 1"/>
          <p:cNvSpPr>
            <a:spLocks noGrp="1"/>
          </p:cNvSpPr>
          <p:nvPr>
            <p:ph type="title"/>
          </p:nvPr>
        </p:nvSpPr>
        <p:spPr/>
        <p:txBody>
          <a:bodyPr/>
          <a:lstStyle/>
          <a:p>
            <a:pPr algn="ctr"/>
            <a:r>
              <a:rPr lang="en-GB" b="1" dirty="0" smtClean="0">
                <a:solidFill>
                  <a:srgbClr val="00B050"/>
                </a:solidFill>
              </a:rPr>
              <a:t>         SATs </a:t>
            </a:r>
            <a:r>
              <a:rPr lang="en-GB" b="1" dirty="0">
                <a:solidFill>
                  <a:srgbClr val="00B050"/>
                </a:solidFill>
              </a:rPr>
              <a:t>Breakfast!</a:t>
            </a:r>
          </a:p>
        </p:txBody>
      </p:sp>
      <p:sp>
        <p:nvSpPr>
          <p:cNvPr id="3" name="Content Placeholder 2"/>
          <p:cNvSpPr>
            <a:spLocks noGrp="1"/>
          </p:cNvSpPr>
          <p:nvPr>
            <p:ph idx="1"/>
          </p:nvPr>
        </p:nvSpPr>
        <p:spPr/>
        <p:txBody>
          <a:bodyPr>
            <a:normAutofit/>
          </a:bodyPr>
          <a:lstStyle/>
          <a:p>
            <a:pPr marL="0" indent="0">
              <a:buNone/>
            </a:pPr>
            <a:r>
              <a:rPr lang="en-US" sz="2400" dirty="0">
                <a:solidFill>
                  <a:srgbClr val="00B050"/>
                </a:solidFill>
              </a:rPr>
              <a:t>Here at </a:t>
            </a:r>
            <a:r>
              <a:rPr lang="en-US" sz="2400" dirty="0" smtClean="0">
                <a:solidFill>
                  <a:srgbClr val="00B050"/>
                </a:solidFill>
              </a:rPr>
              <a:t>Forty Hill, </a:t>
            </a:r>
            <a:r>
              <a:rPr lang="en-US" sz="2400" dirty="0">
                <a:solidFill>
                  <a:srgbClr val="00B050"/>
                </a:solidFill>
              </a:rPr>
              <a:t>we like to make sure that </a:t>
            </a:r>
            <a:r>
              <a:rPr lang="en-US" sz="2400" dirty="0" smtClean="0">
                <a:solidFill>
                  <a:srgbClr val="00B050"/>
                </a:solidFill>
              </a:rPr>
              <a:t>children </a:t>
            </a:r>
            <a:r>
              <a:rPr lang="en-US" sz="2400" dirty="0">
                <a:solidFill>
                  <a:srgbClr val="00B050"/>
                </a:solidFill>
              </a:rPr>
              <a:t>are well-prepared for each day of tests. So, we invite all Year 6 children to attend a breakfast, just for them! </a:t>
            </a:r>
            <a:endParaRPr lang="en-US" sz="2400" dirty="0" smtClean="0">
              <a:solidFill>
                <a:srgbClr val="00B050"/>
              </a:solidFill>
            </a:endParaRPr>
          </a:p>
          <a:p>
            <a:pPr marL="0" indent="0">
              <a:buNone/>
            </a:pPr>
            <a:r>
              <a:rPr lang="en-US" sz="2400" dirty="0" smtClean="0">
                <a:solidFill>
                  <a:srgbClr val="00B050"/>
                </a:solidFill>
              </a:rPr>
              <a:t>This </a:t>
            </a:r>
            <a:r>
              <a:rPr lang="en-US" sz="2400" dirty="0">
                <a:solidFill>
                  <a:srgbClr val="00B050"/>
                </a:solidFill>
              </a:rPr>
              <a:t>takes place </a:t>
            </a:r>
            <a:r>
              <a:rPr lang="en-US" sz="2400" dirty="0" smtClean="0">
                <a:solidFill>
                  <a:srgbClr val="00B050"/>
                </a:solidFill>
              </a:rPr>
              <a:t>from </a:t>
            </a:r>
            <a:r>
              <a:rPr lang="en-US" sz="2400" b="1" dirty="0" smtClean="0">
                <a:solidFill>
                  <a:srgbClr val="00B050"/>
                </a:solidFill>
              </a:rPr>
              <a:t>8.00am</a:t>
            </a:r>
            <a:r>
              <a:rPr lang="en-US" sz="2400" dirty="0" smtClean="0">
                <a:solidFill>
                  <a:srgbClr val="00B050"/>
                </a:solidFill>
              </a:rPr>
              <a:t> </a:t>
            </a:r>
            <a:r>
              <a:rPr lang="en-US" sz="2400" dirty="0">
                <a:solidFill>
                  <a:srgbClr val="00B050"/>
                </a:solidFill>
              </a:rPr>
              <a:t>every morning of the </a:t>
            </a:r>
            <a:r>
              <a:rPr lang="en-US" sz="2400" dirty="0" smtClean="0">
                <a:solidFill>
                  <a:srgbClr val="00B050"/>
                </a:solidFill>
              </a:rPr>
              <a:t>tests in the Year 6 classroom. </a:t>
            </a:r>
          </a:p>
          <a:p>
            <a:pPr marL="0" indent="0">
              <a:buNone/>
            </a:pPr>
            <a:r>
              <a:rPr lang="en-US" sz="2400" dirty="0" smtClean="0">
                <a:solidFill>
                  <a:srgbClr val="00B050"/>
                </a:solidFill>
              </a:rPr>
              <a:t>Children </a:t>
            </a:r>
            <a:r>
              <a:rPr lang="en-US" sz="2400" dirty="0">
                <a:solidFill>
                  <a:srgbClr val="00B050"/>
                </a:solidFill>
              </a:rPr>
              <a:t>can choose from </a:t>
            </a:r>
            <a:r>
              <a:rPr lang="en-US" sz="2400" dirty="0" smtClean="0">
                <a:solidFill>
                  <a:srgbClr val="00B050"/>
                </a:solidFill>
              </a:rPr>
              <a:t>fruit</a:t>
            </a:r>
            <a:r>
              <a:rPr lang="en-US" sz="2400" dirty="0">
                <a:solidFill>
                  <a:srgbClr val="00B050"/>
                </a:solidFill>
              </a:rPr>
              <a:t>, toast and jam</a:t>
            </a:r>
            <a:r>
              <a:rPr lang="en-US" sz="2400" dirty="0" smtClean="0">
                <a:solidFill>
                  <a:srgbClr val="00B050"/>
                </a:solidFill>
              </a:rPr>
              <a:t>, croissants and fruit juice. We kindly </a:t>
            </a:r>
            <a:r>
              <a:rPr lang="en-US" sz="2400" dirty="0">
                <a:solidFill>
                  <a:srgbClr val="00B050"/>
                </a:solidFill>
              </a:rPr>
              <a:t>ask for a </a:t>
            </a:r>
            <a:r>
              <a:rPr lang="en-US" sz="2400" dirty="0" smtClean="0">
                <a:solidFill>
                  <a:srgbClr val="00B050"/>
                </a:solidFill>
              </a:rPr>
              <a:t>£1 </a:t>
            </a:r>
            <a:r>
              <a:rPr lang="en-US" sz="2400" dirty="0">
                <a:solidFill>
                  <a:srgbClr val="00B050"/>
                </a:solidFill>
              </a:rPr>
              <a:t>donation toward </a:t>
            </a:r>
            <a:r>
              <a:rPr lang="en-US" sz="2400" dirty="0" smtClean="0">
                <a:solidFill>
                  <a:srgbClr val="00B050"/>
                </a:solidFill>
              </a:rPr>
              <a:t>this, which can be paid in to the office by </a:t>
            </a:r>
            <a:r>
              <a:rPr lang="en-US" sz="2400" b="1" dirty="0" smtClean="0">
                <a:solidFill>
                  <a:srgbClr val="00B050"/>
                </a:solidFill>
              </a:rPr>
              <a:t>Friday 5</a:t>
            </a:r>
            <a:r>
              <a:rPr lang="en-US" sz="2400" b="1" baseline="30000" dirty="0" smtClean="0">
                <a:solidFill>
                  <a:srgbClr val="00B050"/>
                </a:solidFill>
              </a:rPr>
              <a:t>th</a:t>
            </a:r>
            <a:r>
              <a:rPr lang="en-US" sz="2400" b="1" dirty="0" smtClean="0">
                <a:solidFill>
                  <a:srgbClr val="00B050"/>
                </a:solidFill>
              </a:rPr>
              <a:t> May</a:t>
            </a:r>
            <a:r>
              <a:rPr lang="en-US" sz="2400" dirty="0" smtClean="0">
                <a:solidFill>
                  <a:srgbClr val="00B050"/>
                </a:solidFill>
              </a:rPr>
              <a:t>.</a:t>
            </a:r>
            <a:endParaRPr lang="en-GB" sz="2400" dirty="0">
              <a:solidFill>
                <a:srgbClr val="00B050"/>
              </a:solidFill>
            </a:endParaRPr>
          </a:p>
        </p:txBody>
      </p:sp>
      <p:pic>
        <p:nvPicPr>
          <p:cNvPr id="4" name="Picture 3"/>
          <p:cNvPicPr>
            <a:picLocks noChangeAspect="1"/>
          </p:cNvPicPr>
          <p:nvPr/>
        </p:nvPicPr>
        <p:blipFill>
          <a:blip r:embed="rId3"/>
          <a:stretch>
            <a:fillRect/>
          </a:stretch>
        </p:blipFill>
        <p:spPr>
          <a:xfrm>
            <a:off x="728383" y="605393"/>
            <a:ext cx="1371719" cy="1234547"/>
          </a:xfrm>
          <a:prstGeom prst="rect">
            <a:avLst/>
          </a:prstGeom>
        </p:spPr>
      </p:pic>
      <p:pic>
        <p:nvPicPr>
          <p:cNvPr id="5" name="Picture 4"/>
          <p:cNvPicPr>
            <a:picLocks noChangeAspect="1"/>
          </p:cNvPicPr>
          <p:nvPr/>
        </p:nvPicPr>
        <p:blipFill>
          <a:blip r:embed="rId4"/>
          <a:stretch>
            <a:fillRect/>
          </a:stretch>
        </p:blipFill>
        <p:spPr>
          <a:xfrm>
            <a:off x="7249066" y="689123"/>
            <a:ext cx="1386960" cy="1409822"/>
          </a:xfrm>
          <a:prstGeom prst="rect">
            <a:avLst/>
          </a:prstGeom>
        </p:spPr>
      </p:pic>
    </p:spTree>
    <p:extLst>
      <p:ext uri="{BB962C8B-B14F-4D97-AF65-F5344CB8AC3E}">
        <p14:creationId xmlns:p14="http://schemas.microsoft.com/office/powerpoint/2010/main" val="24828951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B050"/>
                </a:solidFill>
              </a:rPr>
              <a:t>How to help your child</a:t>
            </a:r>
            <a:endParaRPr lang="en-GB" b="1" dirty="0">
              <a:solidFill>
                <a:srgbClr val="00B050"/>
              </a:solidFill>
            </a:endParaRPr>
          </a:p>
        </p:txBody>
      </p:sp>
      <p:sp>
        <p:nvSpPr>
          <p:cNvPr id="3" name="Content Placeholder 2"/>
          <p:cNvSpPr>
            <a:spLocks noGrp="1"/>
          </p:cNvSpPr>
          <p:nvPr>
            <p:ph idx="1"/>
          </p:nvPr>
        </p:nvSpPr>
        <p:spPr>
          <a:xfrm>
            <a:off x="566498" y="1744953"/>
            <a:ext cx="8596668" cy="3880773"/>
          </a:xfrm>
        </p:spPr>
        <p:txBody>
          <a:bodyPr>
            <a:noAutofit/>
          </a:bodyPr>
          <a:lstStyle/>
          <a:p>
            <a:r>
              <a:rPr lang="en-US" sz="2000" b="1" dirty="0" smtClean="0">
                <a:solidFill>
                  <a:srgbClr val="00B050"/>
                </a:solidFill>
              </a:rPr>
              <a:t>Continue to support your child to complete their CGP revision booklets</a:t>
            </a:r>
          </a:p>
          <a:p>
            <a:r>
              <a:rPr lang="en-US" sz="2000" b="1" dirty="0" smtClean="0">
                <a:solidFill>
                  <a:srgbClr val="00B050"/>
                </a:solidFill>
              </a:rPr>
              <a:t>Complete the SATs booster activities set on mymaths.com (week beginning 24</a:t>
            </a:r>
            <a:r>
              <a:rPr lang="en-US" sz="2000" b="1" baseline="30000" dirty="0" smtClean="0">
                <a:solidFill>
                  <a:srgbClr val="00B050"/>
                </a:solidFill>
              </a:rPr>
              <a:t>th</a:t>
            </a:r>
            <a:r>
              <a:rPr lang="en-US" sz="2000" b="1" dirty="0" smtClean="0">
                <a:solidFill>
                  <a:srgbClr val="00B050"/>
                </a:solidFill>
              </a:rPr>
              <a:t> April)</a:t>
            </a:r>
          </a:p>
          <a:p>
            <a:r>
              <a:rPr lang="en-US" sz="2000" b="1" dirty="0" err="1" smtClean="0">
                <a:solidFill>
                  <a:srgbClr val="00B050"/>
                </a:solidFill>
              </a:rPr>
              <a:t>Practise</a:t>
            </a:r>
            <a:r>
              <a:rPr lang="en-US" sz="2000" b="1" dirty="0" smtClean="0">
                <a:solidFill>
                  <a:srgbClr val="00B050"/>
                </a:solidFill>
              </a:rPr>
              <a:t> spellings from both the Year 3/4 and the Year 5/6 spelling lists</a:t>
            </a:r>
          </a:p>
          <a:p>
            <a:r>
              <a:rPr lang="en-US" sz="2000" b="1" dirty="0" smtClean="0">
                <a:solidFill>
                  <a:srgbClr val="00B050"/>
                </a:solidFill>
              </a:rPr>
              <a:t>Ensure your child is getting adequate amounts of sleep each night, especially the week before and the week of the assessments. This is essential for their focus and concentration during the day.</a:t>
            </a:r>
          </a:p>
          <a:p>
            <a:r>
              <a:rPr lang="en-US" sz="2000" b="1" dirty="0" smtClean="0">
                <a:solidFill>
                  <a:srgbClr val="00B050"/>
                </a:solidFill>
              </a:rPr>
              <a:t>Provide time for rest, relaxation and fun alongside revision</a:t>
            </a:r>
          </a:p>
          <a:p>
            <a:r>
              <a:rPr lang="en-US" sz="2000" b="1" dirty="0" smtClean="0">
                <a:solidFill>
                  <a:srgbClr val="00B050"/>
                </a:solidFill>
              </a:rPr>
              <a:t>Reassure your child that their best is always enough and as long as they try their best, they will be a success!</a:t>
            </a:r>
            <a:endParaRPr lang="en-GB" sz="2000" b="1" dirty="0">
              <a:solidFill>
                <a:srgbClr val="00B050"/>
              </a:solidFill>
            </a:endParaRPr>
          </a:p>
        </p:txBody>
      </p:sp>
    </p:spTree>
    <p:extLst>
      <p:ext uri="{BB962C8B-B14F-4D97-AF65-F5344CB8AC3E}">
        <p14:creationId xmlns:p14="http://schemas.microsoft.com/office/powerpoint/2010/main" val="33327525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B050"/>
                </a:solidFill>
              </a:rPr>
              <a:t>Homework</a:t>
            </a:r>
            <a:endParaRPr lang="en-GB" b="1" dirty="0">
              <a:solidFill>
                <a:srgbClr val="00B050"/>
              </a:solidFill>
            </a:endParaRPr>
          </a:p>
        </p:txBody>
      </p:sp>
      <p:sp>
        <p:nvSpPr>
          <p:cNvPr id="3" name="Content Placeholder 2"/>
          <p:cNvSpPr>
            <a:spLocks noGrp="1"/>
          </p:cNvSpPr>
          <p:nvPr>
            <p:ph idx="1"/>
          </p:nvPr>
        </p:nvSpPr>
        <p:spPr/>
        <p:txBody>
          <a:bodyPr>
            <a:normAutofit/>
          </a:bodyPr>
          <a:lstStyle/>
          <a:p>
            <a:pPr marL="0" indent="0">
              <a:buNone/>
            </a:pPr>
            <a:r>
              <a:rPr lang="en-US" sz="2400" dirty="0" smtClean="0">
                <a:solidFill>
                  <a:srgbClr val="00B050"/>
                </a:solidFill>
              </a:rPr>
              <a:t>There will be no homework grid this half term. Instead, continue to support your child with revision, </a:t>
            </a:r>
            <a:r>
              <a:rPr lang="en-US" sz="2400" dirty="0" err="1" smtClean="0">
                <a:solidFill>
                  <a:srgbClr val="00B050"/>
                </a:solidFill>
              </a:rPr>
              <a:t>practise</a:t>
            </a:r>
            <a:r>
              <a:rPr lang="en-US" sz="2400" dirty="0" smtClean="0">
                <a:solidFill>
                  <a:srgbClr val="00B050"/>
                </a:solidFill>
              </a:rPr>
              <a:t> the weekly spelling words and complete the my </a:t>
            </a:r>
            <a:r>
              <a:rPr lang="en-US" sz="2400" dirty="0" err="1" smtClean="0">
                <a:solidFill>
                  <a:srgbClr val="00B050"/>
                </a:solidFill>
              </a:rPr>
              <a:t>maths</a:t>
            </a:r>
            <a:r>
              <a:rPr lang="en-US" sz="2400" dirty="0" smtClean="0">
                <a:solidFill>
                  <a:srgbClr val="00B050"/>
                </a:solidFill>
              </a:rPr>
              <a:t> homework (which will be revision based) each week.</a:t>
            </a:r>
          </a:p>
          <a:p>
            <a:pPr marL="0" indent="0">
              <a:buNone/>
            </a:pPr>
            <a:endParaRPr lang="en-US" sz="2400" dirty="0">
              <a:solidFill>
                <a:srgbClr val="00B050"/>
              </a:solidFill>
            </a:endParaRPr>
          </a:p>
          <a:p>
            <a:pPr marL="0" indent="0">
              <a:buNone/>
            </a:pPr>
            <a:r>
              <a:rPr lang="en-US" sz="2400" dirty="0" smtClean="0">
                <a:solidFill>
                  <a:srgbClr val="00B050"/>
                </a:solidFill>
              </a:rPr>
              <a:t>Thank you for your continued support!</a:t>
            </a:r>
          </a:p>
          <a:p>
            <a:pPr marL="0" indent="0">
              <a:buNone/>
            </a:pPr>
            <a:r>
              <a:rPr lang="en-US" sz="2400" dirty="0" smtClean="0">
                <a:solidFill>
                  <a:srgbClr val="00B050"/>
                </a:solidFill>
              </a:rPr>
              <a:t>The Year 6 Team </a:t>
            </a:r>
            <a:endParaRPr lang="en-GB" sz="2400" dirty="0">
              <a:solidFill>
                <a:srgbClr val="00B050"/>
              </a:solidFill>
            </a:endParaRPr>
          </a:p>
        </p:txBody>
      </p:sp>
    </p:spTree>
    <p:extLst>
      <p:ext uri="{BB962C8B-B14F-4D97-AF65-F5344CB8AC3E}">
        <p14:creationId xmlns:p14="http://schemas.microsoft.com/office/powerpoint/2010/main" val="16559353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73</TotalTime>
  <Words>504</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        Information about the Year 6 Standard Assessment Tests (SATs)   Tuesday 9th – Friday 12th May 2023 </vt:lpstr>
      <vt:lpstr>Timetable for Year 6 SATs</vt:lpstr>
      <vt:lpstr>Marking and Reporting to Parents  KS2 papers are sent to external markers during the SATs week. We receive them back, along with the results, in July.  At KS2 you will know whether your child has met the national standard in Reading, Writing, Maths and Grammar, Punctuation and Spelling (GPS).  Children are given a mark and a scaled score.  The scaled score ranges from 80–120.  The Expected level for Reading, Writing, SPaG and Maths is 100.  Pupils must achieve a score of 110+ in order to reach the higher than Expected standard (Greater Depth). These scaled scores are also used by secondary schools to measure progress thoughout Years 7-11. </vt:lpstr>
      <vt:lpstr>Attendance</vt:lpstr>
      <vt:lpstr>Illness during SATs week </vt:lpstr>
      <vt:lpstr>         SATs Breakfast!</vt:lpstr>
      <vt:lpstr>How to help your child</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about the Year 6 Standard Assessment Tests (SATs)   May 2023</dc:title>
  <dc:creator>User</dc:creator>
  <cp:lastModifiedBy>Jonquil</cp:lastModifiedBy>
  <cp:revision>10</cp:revision>
  <dcterms:created xsi:type="dcterms:W3CDTF">2023-04-19T19:44:01Z</dcterms:created>
  <dcterms:modified xsi:type="dcterms:W3CDTF">2023-04-21T15:35:53Z</dcterms:modified>
</cp:coreProperties>
</file>