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801" r:id="rId4"/>
  </p:sldMasterIdLst>
  <p:notesMasterIdLst>
    <p:notesMasterId r:id="rId16"/>
  </p:notesMasterIdLst>
  <p:handoutMasterIdLst>
    <p:handoutMasterId r:id="rId17"/>
  </p:handoutMasterIdLst>
  <p:sldIdLst>
    <p:sldId id="268" r:id="rId5"/>
    <p:sldId id="261" r:id="rId6"/>
    <p:sldId id="270" r:id="rId7"/>
    <p:sldId id="275" r:id="rId8"/>
    <p:sldId id="271" r:id="rId9"/>
    <p:sldId id="277" r:id="rId10"/>
    <p:sldId id="273" r:id="rId11"/>
    <p:sldId id="274" r:id="rId12"/>
    <p:sldId id="278" r:id="rId13"/>
    <p:sldId id="276" r:id="rId14"/>
    <p:sldId id="27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35" autoAdjust="0"/>
  </p:normalViewPr>
  <p:slideViewPr>
    <p:cSldViewPr snapToGrid="0" snapToObjects="1">
      <p:cViewPr varScale="1">
        <p:scale>
          <a:sx n="123" d="100"/>
          <a:sy n="123" d="100"/>
        </p:scale>
        <p:origin x="114" y="192"/>
      </p:cViewPr>
      <p:guideLst/>
    </p:cSldViewPr>
  </p:slideViewPr>
  <p:notesTextViewPr>
    <p:cViewPr>
      <p:scale>
        <a:sx n="1" d="1"/>
        <a:sy n="1" d="1"/>
      </p:scale>
      <p:origin x="0" y="0"/>
    </p:cViewPr>
  </p:notesTextViewPr>
  <p:notesViewPr>
    <p:cSldViewPr snapToGrid="0" snapToObjects="1">
      <p:cViewPr>
        <p:scale>
          <a:sx n="100" d="100"/>
          <a:sy n="100" d="100"/>
        </p:scale>
        <p:origin x="2592" y="-84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C73E014-A6AA-472C-8E12-1D9B2DEC57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FAA60B8-51CB-4CEB-8F1F-B3D7B7F00CB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6C2B26F-7429-404A-9C5E-0E429E02A42E}" type="datetimeFigureOut">
              <a:rPr lang="en-US" smtClean="0"/>
              <a:t>12/1/2022</a:t>
            </a:fld>
            <a:endParaRPr lang="en-US" dirty="0"/>
          </a:p>
        </p:txBody>
      </p:sp>
      <p:sp>
        <p:nvSpPr>
          <p:cNvPr id="4" name="Footer Placeholder 3">
            <a:extLst>
              <a:ext uri="{FF2B5EF4-FFF2-40B4-BE49-F238E27FC236}">
                <a16:creationId xmlns:a16="http://schemas.microsoft.com/office/drawing/2014/main" id="{4E884C44-A5E4-4BDA-B29B-03462F0688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80CB09A-41E4-4E88-82E6-007D8262516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7AED79-B44F-46F7-9A9D-EC94587FA365}" type="slidenum">
              <a:rPr lang="en-US" smtClean="0"/>
              <a:t>‹#›</a:t>
            </a:fld>
            <a:endParaRPr lang="en-US" dirty="0"/>
          </a:p>
        </p:txBody>
      </p:sp>
    </p:spTree>
    <p:extLst>
      <p:ext uri="{BB962C8B-B14F-4D97-AF65-F5344CB8AC3E}">
        <p14:creationId xmlns:p14="http://schemas.microsoft.com/office/powerpoint/2010/main" val="34642312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A0E3A-0C98-4EA0-AAC9-F2996360A904}" type="datetimeFigureOut">
              <a:rPr lang="en-US" smtClean="0"/>
              <a:t>12/1/2022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AAE1FE-786B-4B83-86A4-F53D629261B4}" type="slidenum">
              <a:rPr lang="en-US" smtClean="0"/>
              <a:t>‹#›</a:t>
            </a:fld>
            <a:endParaRPr lang="en-US" dirty="0"/>
          </a:p>
        </p:txBody>
      </p:sp>
    </p:spTree>
    <p:extLst>
      <p:ext uri="{BB962C8B-B14F-4D97-AF65-F5344CB8AC3E}">
        <p14:creationId xmlns:p14="http://schemas.microsoft.com/office/powerpoint/2010/main" val="1015498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AAE1FE-786B-4B83-86A4-F53D629261B4}" type="slidenum">
              <a:rPr lang="en-US" smtClean="0"/>
              <a:t>1</a:t>
            </a:fld>
            <a:endParaRPr lang="en-US" dirty="0"/>
          </a:p>
        </p:txBody>
      </p:sp>
    </p:spTree>
    <p:extLst>
      <p:ext uri="{BB962C8B-B14F-4D97-AF65-F5344CB8AC3E}">
        <p14:creationId xmlns:p14="http://schemas.microsoft.com/office/powerpoint/2010/main" val="1976850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AAE1FE-786B-4B83-86A4-F53D629261B4}" type="slidenum">
              <a:rPr lang="en-US" smtClean="0"/>
              <a:t>2</a:t>
            </a:fld>
            <a:endParaRPr lang="en-US" dirty="0"/>
          </a:p>
        </p:txBody>
      </p:sp>
    </p:spTree>
    <p:extLst>
      <p:ext uri="{BB962C8B-B14F-4D97-AF65-F5344CB8AC3E}">
        <p14:creationId xmlns:p14="http://schemas.microsoft.com/office/powerpoint/2010/main" val="2397328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5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9817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66458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5034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15596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4859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47067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0832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42372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8855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83804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21611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68714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378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45246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190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12/1/2022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1435493"/>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71000">
              <a:schemeClr val="accent3"/>
            </a:gs>
          </a:gsLst>
          <a:lin ang="2700000" scaled="1"/>
        </a:gradFill>
        <a:effectLst/>
      </p:bgPr>
    </p:bg>
    <p:spTree>
      <p:nvGrpSpPr>
        <p:cNvPr id="1" name=""/>
        <p:cNvGrpSpPr/>
        <p:nvPr/>
      </p:nvGrpSpPr>
      <p:grpSpPr>
        <a:xfrm>
          <a:off x="0" y="0"/>
          <a:ext cx="0" cy="0"/>
          <a:chOff x="0" y="0"/>
          <a:chExt cx="0" cy="0"/>
        </a:xfrm>
      </p:grpSpPr>
      <p:pic>
        <p:nvPicPr>
          <p:cNvPr id="5" name="Picture 4" descr="light spots">
            <a:extLst>
              <a:ext uri="{FF2B5EF4-FFF2-40B4-BE49-F238E27FC236}">
                <a16:creationId xmlns:a16="http://schemas.microsoft.com/office/drawing/2014/main" id="{1A23FE0C-9A67-334E-9B7F-83AA9CF636A8}"/>
              </a:ext>
            </a:extLst>
          </p:cNvPr>
          <p:cNvPicPr>
            <a:picLocks noChangeAspect="1"/>
          </p:cNvPicPr>
          <p:nvPr/>
        </p:nvPicPr>
        <p:blipFill rotWithShape="1">
          <a:blip r:embed="rId3" cstate="print">
            <a:duotone>
              <a:schemeClr val="bg2">
                <a:shade val="45000"/>
                <a:satMod val="135000"/>
              </a:schemeClr>
              <a:prstClr val="white"/>
            </a:duotone>
            <a:alphaModFix amt="40000"/>
            <a:extLst>
              <a:ext uri="{28A0092B-C50C-407E-A947-70E740481C1C}">
                <a14:useLocalDpi xmlns:a14="http://schemas.microsoft.com/office/drawing/2010/main"/>
              </a:ext>
            </a:extLst>
          </a:blip>
          <a:srcRect/>
          <a:stretch/>
        </p:blipFill>
        <p:spPr>
          <a:xfrm>
            <a:off x="-1" y="10"/>
            <a:ext cx="12192000" cy="6857990"/>
          </a:xfrm>
          <a:prstGeom prst="rect">
            <a:avLst/>
          </a:prstGeom>
        </p:spPr>
      </p:pic>
      <p:sp>
        <p:nvSpPr>
          <p:cNvPr id="2" name="Title 1">
            <a:extLst>
              <a:ext uri="{FF2B5EF4-FFF2-40B4-BE49-F238E27FC236}">
                <a16:creationId xmlns:a16="http://schemas.microsoft.com/office/drawing/2014/main" id="{F266081D-517B-5D43-A7B4-E67DDEDC0B31}"/>
              </a:ext>
            </a:extLst>
          </p:cNvPr>
          <p:cNvSpPr>
            <a:spLocks noGrp="1"/>
          </p:cNvSpPr>
          <p:nvPr>
            <p:ph type="ctrTitle"/>
          </p:nvPr>
        </p:nvSpPr>
        <p:spPr/>
        <p:txBody>
          <a:bodyPr>
            <a:normAutofit/>
          </a:bodyPr>
          <a:lstStyle/>
          <a:p>
            <a:r>
              <a:rPr lang="en-US" dirty="0" smtClean="0">
                <a:solidFill>
                  <a:schemeClr val="tx1">
                    <a:lumMod val="85000"/>
                    <a:lumOff val="15000"/>
                  </a:schemeClr>
                </a:solidFill>
              </a:rPr>
              <a:t>Fine Motor Skills Workshop</a:t>
            </a:r>
            <a:endParaRPr lang="en-US" dirty="0">
              <a:solidFill>
                <a:schemeClr val="tx1">
                  <a:lumMod val="85000"/>
                  <a:lumOff val="15000"/>
                </a:schemeClr>
              </a:solidFill>
            </a:endParaRPr>
          </a:p>
        </p:txBody>
      </p:sp>
      <p:sp>
        <p:nvSpPr>
          <p:cNvPr id="13" name="Subtitle 12">
            <a:extLst>
              <a:ext uri="{FF2B5EF4-FFF2-40B4-BE49-F238E27FC236}">
                <a16:creationId xmlns:a16="http://schemas.microsoft.com/office/drawing/2014/main" id="{F05262DB-6398-4AF9-96A3-041CFB112303}"/>
              </a:ext>
            </a:extLst>
          </p:cNvPr>
          <p:cNvSpPr>
            <a:spLocks noGrp="1"/>
          </p:cNvSpPr>
          <p:nvPr>
            <p:ph type="subTitle" idx="1"/>
          </p:nvPr>
        </p:nvSpPr>
        <p:spPr/>
        <p:txBody>
          <a:bodyPr>
            <a:normAutofit/>
          </a:bodyPr>
          <a:lstStyle/>
          <a:p>
            <a:r>
              <a:rPr lang="en-US" dirty="0" smtClean="0"/>
              <a:t>Wednesday 16</a:t>
            </a:r>
            <a:r>
              <a:rPr lang="en-US" baseline="30000" dirty="0" smtClean="0"/>
              <a:t>th</a:t>
            </a:r>
            <a:r>
              <a:rPr lang="en-US" dirty="0" smtClean="0"/>
              <a:t> November 2022</a:t>
            </a:r>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8948" y="1508413"/>
            <a:ext cx="1692795" cy="2012373"/>
          </a:xfrm>
          <a:prstGeom prst="rect">
            <a:avLst/>
          </a:prstGeom>
        </p:spPr>
      </p:pic>
    </p:spTree>
    <p:extLst>
      <p:ext uri="{BB962C8B-B14F-4D97-AF65-F5344CB8AC3E}">
        <p14:creationId xmlns:p14="http://schemas.microsoft.com/office/powerpoint/2010/main" val="3129412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3" name="Picture 12" descr="light spots">
            <a:extLst>
              <a:ext uri="{FF2B5EF4-FFF2-40B4-BE49-F238E27FC236}">
                <a16:creationId xmlns:a16="http://schemas.microsoft.com/office/drawing/2014/main" id="{91359E98-53EA-154C-9838-95AAA23C9E68}"/>
              </a:ext>
            </a:extLst>
          </p:cNvPr>
          <p:cNvPicPr>
            <a:picLocks noChangeAspect="1"/>
          </p:cNvPicPr>
          <p:nvPr/>
        </p:nvPicPr>
        <p:blipFill rotWithShape="1">
          <a:blip r:embed="rId3" cstate="print">
            <a:duotone>
              <a:prstClr val="black"/>
              <a:schemeClr val="tx2">
                <a:tint val="45000"/>
                <a:satMod val="400000"/>
              </a:schemeClr>
            </a:duotone>
            <a:alphaModFix amt="25000"/>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p:txBody>
          <a:bodyPr>
            <a:normAutofit/>
          </a:bodyPr>
          <a:lstStyle/>
          <a:p>
            <a:r>
              <a:rPr lang="en-US" dirty="0" smtClean="0"/>
              <a:t>Our focus for today</a:t>
            </a:r>
            <a:endParaRPr lang="en-US" dirty="0"/>
          </a:p>
        </p:txBody>
      </p:sp>
      <p:sp>
        <p:nvSpPr>
          <p:cNvPr id="64" name="Teardrop 63"/>
          <p:cNvSpPr/>
          <p:nvPr/>
        </p:nvSpPr>
        <p:spPr>
          <a:xfrm rot="8100000">
            <a:off x="2338573" y="2238999"/>
            <a:ext cx="1612687" cy="1612687"/>
          </a:xfrm>
          <a:prstGeom prst="teardrop">
            <a:avLst/>
          </a:prstGeom>
          <a:solidFill>
            <a:schemeClr val="accent1">
              <a:lumMod val="75000"/>
            </a:schemeClr>
          </a:solidFill>
        </p:spPr>
        <p:style>
          <a:lnRef idx="0">
            <a:schemeClr val="lt1">
              <a:alpha val="0"/>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p:style>
      </p:sp>
      <p:sp>
        <p:nvSpPr>
          <p:cNvPr id="66" name="Teardrop 65"/>
          <p:cNvSpPr/>
          <p:nvPr/>
        </p:nvSpPr>
        <p:spPr>
          <a:xfrm rot="8100000">
            <a:off x="5102082" y="2238998"/>
            <a:ext cx="1612687" cy="1612687"/>
          </a:xfrm>
          <a:prstGeom prst="teardrop">
            <a:avLst/>
          </a:prstGeom>
          <a:solidFill>
            <a:schemeClr val="accent1">
              <a:lumMod val="60000"/>
              <a:lumOff val="40000"/>
            </a:schemeClr>
          </a:solidFill>
        </p:spPr>
        <p:style>
          <a:lnRef idx="0">
            <a:schemeClr val="lt1">
              <a:alpha val="0"/>
              <a:hueOff val="0"/>
              <a:satOff val="0"/>
              <a:lumOff val="0"/>
              <a:alphaOff val="0"/>
            </a:schemeClr>
          </a:lnRef>
          <a:fillRef idx="1">
            <a:schemeClr val="accent5">
              <a:hueOff val="2019641"/>
              <a:satOff val="6027"/>
              <a:lumOff val="784"/>
              <a:alphaOff val="0"/>
            </a:schemeClr>
          </a:fillRef>
          <a:effectRef idx="2">
            <a:schemeClr val="accent5">
              <a:hueOff val="2019641"/>
              <a:satOff val="6027"/>
              <a:lumOff val="784"/>
              <a:alphaOff val="0"/>
            </a:schemeClr>
          </a:effectRef>
          <a:fontRef idx="minor"/>
        </p:style>
      </p:sp>
      <p:sp>
        <p:nvSpPr>
          <p:cNvPr id="67" name="Teardrop 66"/>
          <p:cNvSpPr/>
          <p:nvPr/>
        </p:nvSpPr>
        <p:spPr>
          <a:xfrm rot="8100000">
            <a:off x="7865590" y="2239000"/>
            <a:ext cx="1612687" cy="1612687"/>
          </a:xfrm>
          <a:prstGeom prst="teardrop">
            <a:avLst/>
          </a:prstGeom>
          <a:solidFill>
            <a:schemeClr val="accent1">
              <a:lumMod val="20000"/>
              <a:lumOff val="80000"/>
            </a:schemeClr>
          </a:solidFill>
        </p:spPr>
        <p:style>
          <a:lnRef idx="0">
            <a:schemeClr val="lt1">
              <a:alpha val="0"/>
              <a:hueOff val="0"/>
              <a:satOff val="0"/>
              <a:lumOff val="0"/>
              <a:alphaOff val="0"/>
            </a:schemeClr>
          </a:lnRef>
          <a:fillRef idx="1">
            <a:schemeClr val="accent5">
              <a:hueOff val="4039281"/>
              <a:satOff val="12053"/>
              <a:lumOff val="1568"/>
              <a:alphaOff val="0"/>
            </a:schemeClr>
          </a:fillRef>
          <a:effectRef idx="2">
            <a:schemeClr val="accent5">
              <a:hueOff val="4039281"/>
              <a:satOff val="12053"/>
              <a:lumOff val="1568"/>
              <a:alphaOff val="0"/>
            </a:schemeClr>
          </a:effectRef>
          <a:fontRef idx="minor"/>
        </p:style>
      </p:sp>
      <p:grpSp>
        <p:nvGrpSpPr>
          <p:cNvPr id="68" name="Group 67"/>
          <p:cNvGrpSpPr/>
          <p:nvPr/>
        </p:nvGrpSpPr>
        <p:grpSpPr>
          <a:xfrm>
            <a:off x="1703754" y="4064598"/>
            <a:ext cx="2643750" cy="1939442"/>
            <a:chOff x="29418" y="2586625"/>
            <a:chExt cx="2643750" cy="720000"/>
          </a:xfrm>
        </p:grpSpPr>
        <p:sp>
          <p:nvSpPr>
            <p:cNvPr id="69" name="Rectangle 68"/>
            <p:cNvSpPr/>
            <p:nvPr/>
          </p:nvSpPr>
          <p:spPr>
            <a:xfrm>
              <a:off x="29418" y="2586625"/>
              <a:ext cx="2643750" cy="72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0" name="TextBox 69"/>
            <p:cNvSpPr txBox="1"/>
            <p:nvPr/>
          </p:nvSpPr>
          <p:spPr>
            <a:xfrm>
              <a:off x="29418" y="2586625"/>
              <a:ext cx="2643750" cy="720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lvl="0" algn="ctr" defTabSz="1778000">
                <a:lnSpc>
                  <a:spcPct val="100000"/>
                </a:lnSpc>
                <a:spcBef>
                  <a:spcPct val="0"/>
                </a:spcBef>
                <a:spcAft>
                  <a:spcPct val="35000"/>
                </a:spcAft>
                <a:defRPr cap="all"/>
              </a:pPr>
              <a:r>
                <a:rPr lang="en-US" kern="1200" dirty="0" smtClean="0"/>
                <a:t>What are fine motor skills and why they are important. </a:t>
              </a:r>
              <a:endParaRPr lang="en-US" kern="1200" dirty="0"/>
            </a:p>
          </p:txBody>
        </p:sp>
      </p:grpSp>
      <p:sp>
        <p:nvSpPr>
          <p:cNvPr id="71" name="TextBox 70"/>
          <p:cNvSpPr txBox="1"/>
          <p:nvPr/>
        </p:nvSpPr>
        <p:spPr>
          <a:xfrm>
            <a:off x="4492324" y="4059724"/>
            <a:ext cx="2643750" cy="193944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lvl="0" algn="ctr" defTabSz="1778000">
              <a:lnSpc>
                <a:spcPct val="100000"/>
              </a:lnSpc>
              <a:spcBef>
                <a:spcPct val="0"/>
              </a:spcBef>
              <a:spcAft>
                <a:spcPct val="35000"/>
              </a:spcAft>
              <a:defRPr cap="all"/>
            </a:pPr>
            <a:r>
              <a:rPr lang="en-US" kern="1200" dirty="0" smtClean="0"/>
              <a:t>How can you support your child at home</a:t>
            </a:r>
            <a:endParaRPr lang="en-US" kern="1200" dirty="0"/>
          </a:p>
        </p:txBody>
      </p:sp>
      <p:sp>
        <p:nvSpPr>
          <p:cNvPr id="72" name="TextBox 71"/>
          <p:cNvSpPr txBox="1"/>
          <p:nvPr/>
        </p:nvSpPr>
        <p:spPr>
          <a:xfrm>
            <a:off x="7394092" y="4051827"/>
            <a:ext cx="2643750" cy="193944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lvl="0" algn="ctr" defTabSz="1778000">
              <a:lnSpc>
                <a:spcPct val="100000"/>
              </a:lnSpc>
              <a:spcBef>
                <a:spcPct val="0"/>
              </a:spcBef>
              <a:spcAft>
                <a:spcPct val="35000"/>
              </a:spcAft>
              <a:defRPr cap="all"/>
            </a:pPr>
            <a:r>
              <a:rPr lang="en-US" kern="1200" dirty="0" smtClean="0"/>
              <a:t>Activities to try </a:t>
            </a:r>
            <a:endParaRPr lang="en-US" kern="1200" dirty="0"/>
          </a:p>
        </p:txBody>
      </p:sp>
    </p:spTree>
    <p:extLst>
      <p:ext uri="{BB962C8B-B14F-4D97-AF65-F5344CB8AC3E}">
        <p14:creationId xmlns:p14="http://schemas.microsoft.com/office/powerpoint/2010/main" val="14365574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47490"/>
          </a:xfrm>
        </p:spPr>
        <p:txBody>
          <a:bodyPr/>
          <a:lstStyle/>
          <a:p>
            <a:pPr algn="ctr"/>
            <a:r>
              <a:rPr lang="en-GB" dirty="0" smtClean="0"/>
              <a:t>The Early Years</a:t>
            </a:r>
            <a:endParaRPr lang="en-GB" dirty="0"/>
          </a:p>
        </p:txBody>
      </p:sp>
      <p:sp>
        <p:nvSpPr>
          <p:cNvPr id="3" name="Content Placeholder 2"/>
          <p:cNvSpPr>
            <a:spLocks noGrp="1"/>
          </p:cNvSpPr>
          <p:nvPr>
            <p:ph idx="1"/>
          </p:nvPr>
        </p:nvSpPr>
        <p:spPr>
          <a:xfrm>
            <a:off x="6701246" y="1802675"/>
            <a:ext cx="4803365" cy="4519748"/>
          </a:xfrm>
        </p:spPr>
        <p:txBody>
          <a:bodyPr>
            <a:normAutofit/>
          </a:bodyPr>
          <a:lstStyle/>
          <a:p>
            <a:r>
              <a:rPr lang="en-US" dirty="0" smtClean="0"/>
              <a:t>“No </a:t>
            </a:r>
            <a:r>
              <a:rPr lang="en-US" dirty="0"/>
              <a:t>job is more important than working with children in the early years</a:t>
            </a:r>
            <a:r>
              <a:rPr lang="en-US" dirty="0" smtClean="0"/>
              <a:t>.”</a:t>
            </a:r>
            <a:r>
              <a:rPr lang="en-GB" dirty="0" smtClean="0"/>
              <a:t>(2021, Development Matters)</a:t>
            </a:r>
          </a:p>
          <a:p>
            <a:r>
              <a:rPr lang="en-US" dirty="0" smtClean="0"/>
              <a:t>Children develop the most between birth to five. This is where all the foundations are laid for their future development. </a:t>
            </a:r>
          </a:p>
          <a:p>
            <a:r>
              <a:rPr lang="en-US" dirty="0" smtClean="0"/>
              <a:t>When children are given the best start in their early years, we not only give them what they need today but set them up to succeed in future. </a:t>
            </a:r>
          </a:p>
        </p:txBody>
      </p:sp>
      <p:pic>
        <p:nvPicPr>
          <p:cNvPr id="1026" name="Picture 2" descr="Why Early Childhood Matters - Thr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521" y="2312126"/>
            <a:ext cx="3926490" cy="2508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62295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Early Years Foundation Frame</a:t>
            </a:r>
            <a:endParaRPr lang="en-GB" dirty="0"/>
          </a:p>
        </p:txBody>
      </p:sp>
      <p:sp>
        <p:nvSpPr>
          <p:cNvPr id="3" name="Content Placeholder 2"/>
          <p:cNvSpPr>
            <a:spLocks noGrp="1"/>
          </p:cNvSpPr>
          <p:nvPr>
            <p:ph idx="1"/>
          </p:nvPr>
        </p:nvSpPr>
        <p:spPr>
          <a:xfrm>
            <a:off x="1939782" y="4014652"/>
            <a:ext cx="9564830" cy="1406434"/>
          </a:xfrm>
        </p:spPr>
        <p:txBody>
          <a:bodyPr/>
          <a:lstStyle/>
          <a:p>
            <a:r>
              <a:rPr lang="en-GB" dirty="0" smtClean="0"/>
              <a:t>The Prime Areas are considered fundamental to a broad and balanced base for children’s learning. </a:t>
            </a:r>
          </a:p>
          <a:p>
            <a:r>
              <a:rPr lang="en-GB" dirty="0" smtClean="0"/>
              <a:t>They are crucial in igniting children’s curiosity and enthusiasm for learning, their capacity to learn, form relationships and thrive. </a:t>
            </a:r>
          </a:p>
        </p:txBody>
      </p:sp>
      <p:graphicFrame>
        <p:nvGraphicFramePr>
          <p:cNvPr id="4" name="Table 3"/>
          <p:cNvGraphicFramePr>
            <a:graphicFrameLocks noGrp="1"/>
          </p:cNvGraphicFramePr>
          <p:nvPr>
            <p:extLst>
              <p:ext uri="{D42A27DB-BD31-4B8C-83A1-F6EECF244321}">
                <p14:modId xmlns:p14="http://schemas.microsoft.com/office/powerpoint/2010/main" val="3310073820"/>
              </p:ext>
            </p:extLst>
          </p:nvPr>
        </p:nvGraphicFramePr>
        <p:xfrm>
          <a:off x="2984768" y="1624512"/>
          <a:ext cx="8128000" cy="18542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583923940"/>
                    </a:ext>
                  </a:extLst>
                </a:gridCol>
                <a:gridCol w="4064000">
                  <a:extLst>
                    <a:ext uri="{9D8B030D-6E8A-4147-A177-3AD203B41FA5}">
                      <a16:colId xmlns:a16="http://schemas.microsoft.com/office/drawing/2014/main" val="1181645262"/>
                    </a:ext>
                  </a:extLst>
                </a:gridCol>
              </a:tblGrid>
              <a:tr h="370840">
                <a:tc>
                  <a:txBody>
                    <a:bodyPr/>
                    <a:lstStyle/>
                    <a:p>
                      <a:r>
                        <a:rPr lang="en-GB" dirty="0" smtClean="0"/>
                        <a:t>Prime Areas</a:t>
                      </a:r>
                      <a:endParaRPr lang="en-GB" dirty="0"/>
                    </a:p>
                  </a:txBody>
                  <a:tcPr/>
                </a:tc>
                <a:tc>
                  <a:txBody>
                    <a:bodyPr/>
                    <a:lstStyle/>
                    <a:p>
                      <a:r>
                        <a:rPr lang="en-GB" dirty="0" smtClean="0"/>
                        <a:t>Specific</a:t>
                      </a:r>
                      <a:r>
                        <a:rPr lang="en-GB" baseline="0" dirty="0" smtClean="0"/>
                        <a:t> Areas</a:t>
                      </a:r>
                      <a:endParaRPr lang="en-GB" dirty="0"/>
                    </a:p>
                  </a:txBody>
                  <a:tcPr/>
                </a:tc>
                <a:extLst>
                  <a:ext uri="{0D108BD9-81ED-4DB2-BD59-A6C34878D82A}">
                    <a16:rowId xmlns:a16="http://schemas.microsoft.com/office/drawing/2014/main" val="4198350822"/>
                  </a:ext>
                </a:extLst>
              </a:tr>
              <a:tr h="370840">
                <a:tc>
                  <a:txBody>
                    <a:bodyPr/>
                    <a:lstStyle/>
                    <a:p>
                      <a:r>
                        <a:rPr lang="en-GB" dirty="0" smtClean="0"/>
                        <a:t>Communication and Language </a:t>
                      </a:r>
                      <a:endParaRPr lang="en-GB" dirty="0"/>
                    </a:p>
                  </a:txBody>
                  <a:tcPr/>
                </a:tc>
                <a:tc>
                  <a:txBody>
                    <a:bodyPr/>
                    <a:lstStyle/>
                    <a:p>
                      <a:r>
                        <a:rPr lang="en-GB" dirty="0" smtClean="0"/>
                        <a:t>Literacy</a:t>
                      </a:r>
                      <a:r>
                        <a:rPr lang="en-GB" baseline="0" dirty="0" smtClean="0"/>
                        <a:t> </a:t>
                      </a:r>
                      <a:endParaRPr lang="en-GB" dirty="0"/>
                    </a:p>
                  </a:txBody>
                  <a:tcPr/>
                </a:tc>
                <a:extLst>
                  <a:ext uri="{0D108BD9-81ED-4DB2-BD59-A6C34878D82A}">
                    <a16:rowId xmlns:a16="http://schemas.microsoft.com/office/drawing/2014/main" val="988864622"/>
                  </a:ext>
                </a:extLst>
              </a:tr>
              <a:tr h="370840">
                <a:tc>
                  <a:txBody>
                    <a:bodyPr/>
                    <a:lstStyle/>
                    <a:p>
                      <a:r>
                        <a:rPr lang="en-GB" dirty="0" smtClean="0"/>
                        <a:t>Personal, Social</a:t>
                      </a:r>
                      <a:r>
                        <a:rPr lang="en-GB" baseline="0" dirty="0" smtClean="0"/>
                        <a:t> and Emotional</a:t>
                      </a:r>
                      <a:endParaRPr lang="en-GB" dirty="0"/>
                    </a:p>
                  </a:txBody>
                  <a:tcPr/>
                </a:tc>
                <a:tc>
                  <a:txBody>
                    <a:bodyPr/>
                    <a:lstStyle/>
                    <a:p>
                      <a:r>
                        <a:rPr lang="en-GB" dirty="0" smtClean="0"/>
                        <a:t>Mathematics</a:t>
                      </a:r>
                      <a:r>
                        <a:rPr lang="en-GB" baseline="0" dirty="0" smtClean="0"/>
                        <a:t> </a:t>
                      </a:r>
                      <a:endParaRPr lang="en-GB" dirty="0"/>
                    </a:p>
                  </a:txBody>
                  <a:tcPr/>
                </a:tc>
                <a:extLst>
                  <a:ext uri="{0D108BD9-81ED-4DB2-BD59-A6C34878D82A}">
                    <a16:rowId xmlns:a16="http://schemas.microsoft.com/office/drawing/2014/main" val="2725059580"/>
                  </a:ext>
                </a:extLst>
              </a:tr>
              <a:tr h="370840">
                <a:tc>
                  <a:txBody>
                    <a:bodyPr/>
                    <a:lstStyle/>
                    <a:p>
                      <a:r>
                        <a:rPr lang="en-GB" dirty="0" smtClean="0"/>
                        <a:t>Physical </a:t>
                      </a:r>
                      <a:endParaRPr lang="en-GB" dirty="0"/>
                    </a:p>
                  </a:txBody>
                  <a:tcPr/>
                </a:tc>
                <a:tc>
                  <a:txBody>
                    <a:bodyPr/>
                    <a:lstStyle/>
                    <a:p>
                      <a:r>
                        <a:rPr lang="en-GB" dirty="0" smtClean="0"/>
                        <a:t>Understanding the World</a:t>
                      </a:r>
                      <a:r>
                        <a:rPr lang="en-GB" baseline="0" dirty="0" smtClean="0"/>
                        <a:t> </a:t>
                      </a:r>
                      <a:endParaRPr lang="en-GB" dirty="0"/>
                    </a:p>
                  </a:txBody>
                  <a:tcPr/>
                </a:tc>
                <a:extLst>
                  <a:ext uri="{0D108BD9-81ED-4DB2-BD59-A6C34878D82A}">
                    <a16:rowId xmlns:a16="http://schemas.microsoft.com/office/drawing/2014/main" val="3936576992"/>
                  </a:ext>
                </a:extLst>
              </a:tr>
              <a:tr h="370840">
                <a:tc>
                  <a:txBody>
                    <a:bodyPr/>
                    <a:lstStyle/>
                    <a:p>
                      <a:endParaRPr lang="en-GB" dirty="0"/>
                    </a:p>
                  </a:txBody>
                  <a:tcPr/>
                </a:tc>
                <a:tc>
                  <a:txBody>
                    <a:bodyPr/>
                    <a:lstStyle/>
                    <a:p>
                      <a:r>
                        <a:rPr lang="en-GB" dirty="0" smtClean="0"/>
                        <a:t>Expressive</a:t>
                      </a:r>
                      <a:r>
                        <a:rPr lang="en-GB" baseline="0" dirty="0" smtClean="0"/>
                        <a:t> Arts and Design </a:t>
                      </a:r>
                      <a:endParaRPr lang="en-GB" dirty="0"/>
                    </a:p>
                  </a:txBody>
                  <a:tcPr/>
                </a:tc>
                <a:extLst>
                  <a:ext uri="{0D108BD9-81ED-4DB2-BD59-A6C34878D82A}">
                    <a16:rowId xmlns:a16="http://schemas.microsoft.com/office/drawing/2014/main" val="2496675942"/>
                  </a:ext>
                </a:extLst>
              </a:tr>
            </a:tbl>
          </a:graphicData>
        </a:graphic>
      </p:graphicFrame>
      <p:pic>
        <p:nvPicPr>
          <p:cNvPr id="5" name="Picture 4"/>
          <p:cNvPicPr>
            <a:picLocks noChangeAspect="1"/>
          </p:cNvPicPr>
          <p:nvPr/>
        </p:nvPicPr>
        <p:blipFill rotWithShape="1">
          <a:blip r:embed="rId2"/>
          <a:srcRect t="15141" b="18784"/>
          <a:stretch/>
        </p:blipFill>
        <p:spPr>
          <a:xfrm>
            <a:off x="5637438" y="5421086"/>
            <a:ext cx="2169517" cy="1332411"/>
          </a:xfrm>
          <a:prstGeom prst="rect">
            <a:avLst/>
          </a:prstGeom>
        </p:spPr>
      </p:pic>
    </p:spTree>
    <p:extLst>
      <p:ext uri="{BB962C8B-B14F-4D97-AF65-F5344CB8AC3E}">
        <p14:creationId xmlns:p14="http://schemas.microsoft.com/office/powerpoint/2010/main" val="38547926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34427"/>
          </a:xfrm>
        </p:spPr>
        <p:txBody>
          <a:bodyPr/>
          <a:lstStyle/>
          <a:p>
            <a:pPr algn="ctr"/>
            <a:r>
              <a:rPr lang="en-GB" dirty="0" smtClean="0"/>
              <a:t>Physical Development - Fine Motor Skills </a:t>
            </a:r>
            <a:endParaRPr lang="en-GB" dirty="0"/>
          </a:p>
        </p:txBody>
      </p:sp>
      <p:sp>
        <p:nvSpPr>
          <p:cNvPr id="3" name="Content Placeholder 2"/>
          <p:cNvSpPr>
            <a:spLocks noGrp="1"/>
          </p:cNvSpPr>
          <p:nvPr>
            <p:ph idx="1"/>
          </p:nvPr>
        </p:nvSpPr>
        <p:spPr>
          <a:xfrm>
            <a:off x="2589212" y="1528354"/>
            <a:ext cx="8915400" cy="3017520"/>
          </a:xfrm>
        </p:spPr>
        <p:txBody>
          <a:bodyPr>
            <a:normAutofit lnSpcReduction="10000"/>
          </a:bodyPr>
          <a:lstStyle/>
          <a:p>
            <a:r>
              <a:rPr lang="en-GB" dirty="0" smtClean="0"/>
              <a:t>Physical Development is vital to children’s all round development. </a:t>
            </a:r>
          </a:p>
          <a:p>
            <a:r>
              <a:rPr lang="en-GB" dirty="0" smtClean="0"/>
              <a:t>Fine Motor Skills help support control and precision found in hand-eye coordination which is later linked to early writing. </a:t>
            </a:r>
          </a:p>
          <a:p>
            <a:r>
              <a:rPr lang="en-GB" dirty="0" smtClean="0"/>
              <a:t>These skills are important for having the ability to do up buttons, zips and use various utensils such as scissors and cutlery. They are also crucial for early writing. </a:t>
            </a:r>
          </a:p>
          <a:p>
            <a:r>
              <a:rPr lang="en-GB" dirty="0" smtClean="0"/>
              <a:t>Fine motor skills involve the small muscles in the body, specifically those that control the wrist, hands and fingers. It is important that we give children the best start when acquiring this skill and have the skills they need before they start. </a:t>
            </a:r>
          </a:p>
        </p:txBody>
      </p:sp>
      <p:pic>
        <p:nvPicPr>
          <p:cNvPr id="4" name="Picture 3" descr="Writing in the Early Years | TheSchoolRun"/>
          <p:cNvPicPr/>
          <p:nvPr/>
        </p:nvPicPr>
        <p:blipFill rotWithShape="1">
          <a:blip r:embed="rId2">
            <a:extLst>
              <a:ext uri="{28A0092B-C50C-407E-A947-70E740481C1C}">
                <a14:useLocalDpi xmlns:a14="http://schemas.microsoft.com/office/drawing/2010/main" val="0"/>
              </a:ext>
            </a:extLst>
          </a:blip>
          <a:srcRect l="13796" r="22711" b="3226"/>
          <a:stretch/>
        </p:blipFill>
        <p:spPr bwMode="auto">
          <a:xfrm>
            <a:off x="2079761" y="4715691"/>
            <a:ext cx="1776957" cy="1895384"/>
          </a:xfrm>
          <a:prstGeom prst="rect">
            <a:avLst/>
          </a:prstGeom>
          <a:noFill/>
          <a:ln>
            <a:noFill/>
          </a:ln>
          <a:extLst>
            <a:ext uri="{53640926-AAD7-44D8-BBD7-CCE9431645EC}">
              <a14:shadowObscured xmlns:a14="http://schemas.microsoft.com/office/drawing/2010/main"/>
            </a:ext>
          </a:extLst>
        </p:spPr>
      </p:pic>
      <p:pic>
        <p:nvPicPr>
          <p:cNvPr id="6" name="Picture 5" descr="Fun Pre Writing Activities – Early Literacy &amp; Fine Motor Skills Development  | Our Little House in the Country"/>
          <p:cNvPicPr/>
          <p:nvPr/>
        </p:nvPicPr>
        <p:blipFill>
          <a:blip r:embed="rId3">
            <a:extLst>
              <a:ext uri="{28A0092B-C50C-407E-A947-70E740481C1C}">
                <a14:useLocalDpi xmlns:a14="http://schemas.microsoft.com/office/drawing/2010/main" val="0"/>
              </a:ext>
            </a:extLst>
          </a:blip>
          <a:srcRect/>
          <a:stretch>
            <a:fillRect/>
          </a:stretch>
        </p:blipFill>
        <p:spPr bwMode="auto">
          <a:xfrm>
            <a:off x="4144463" y="4479652"/>
            <a:ext cx="2152650" cy="2152650"/>
          </a:xfrm>
          <a:prstGeom prst="rect">
            <a:avLst/>
          </a:prstGeom>
          <a:noFill/>
          <a:ln>
            <a:noFill/>
          </a:ln>
        </p:spPr>
      </p:pic>
      <p:pic>
        <p:nvPicPr>
          <p:cNvPr id="7" name="Picture 6" descr="Gross Motor Mark Making Activities"/>
          <p:cNvPicPr/>
          <p:nvPr/>
        </p:nvPicPr>
        <p:blipFill>
          <a:blip r:embed="rId4">
            <a:extLst>
              <a:ext uri="{28A0092B-C50C-407E-A947-70E740481C1C}">
                <a14:useLocalDpi xmlns:a14="http://schemas.microsoft.com/office/drawing/2010/main" val="0"/>
              </a:ext>
            </a:extLst>
          </a:blip>
          <a:srcRect/>
          <a:stretch>
            <a:fillRect/>
          </a:stretch>
        </p:blipFill>
        <p:spPr bwMode="auto">
          <a:xfrm>
            <a:off x="6563789" y="4908912"/>
            <a:ext cx="2552700" cy="1294130"/>
          </a:xfrm>
          <a:prstGeom prst="rect">
            <a:avLst/>
          </a:prstGeom>
          <a:noFill/>
          <a:ln>
            <a:noFill/>
          </a:ln>
        </p:spPr>
      </p:pic>
      <p:pic>
        <p:nvPicPr>
          <p:cNvPr id="8" name="Picture 7" descr="Beginner Cutting Skills for Toddlers and Young Kids - The Inspired Treehouse"/>
          <p:cNvPicPr/>
          <p:nvPr/>
        </p:nvPicPr>
        <p:blipFill>
          <a:blip r:embed="rId5">
            <a:extLst>
              <a:ext uri="{28A0092B-C50C-407E-A947-70E740481C1C}">
                <a14:useLocalDpi xmlns:a14="http://schemas.microsoft.com/office/drawing/2010/main" val="0"/>
              </a:ext>
            </a:extLst>
          </a:blip>
          <a:srcRect/>
          <a:stretch>
            <a:fillRect/>
          </a:stretch>
        </p:blipFill>
        <p:spPr bwMode="auto">
          <a:xfrm>
            <a:off x="9383165" y="4479651"/>
            <a:ext cx="1785578" cy="1908085"/>
          </a:xfrm>
          <a:prstGeom prst="rect">
            <a:avLst/>
          </a:prstGeom>
          <a:noFill/>
          <a:ln>
            <a:noFill/>
          </a:ln>
        </p:spPr>
      </p:pic>
    </p:spTree>
    <p:extLst>
      <p:ext uri="{BB962C8B-B14F-4D97-AF65-F5344CB8AC3E}">
        <p14:creationId xmlns:p14="http://schemas.microsoft.com/office/powerpoint/2010/main" val="3746627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skills will your child develop during early years? </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02543399"/>
              </p:ext>
            </p:extLst>
          </p:nvPr>
        </p:nvGraphicFramePr>
        <p:xfrm>
          <a:off x="1820318" y="1917518"/>
          <a:ext cx="9270047" cy="4799289"/>
        </p:xfrm>
        <a:graphic>
          <a:graphicData uri="http://schemas.openxmlformats.org/drawingml/2006/table">
            <a:tbl>
              <a:tblPr firstRow="1" bandRow="1">
                <a:tableStyleId>{5C22544A-7EE6-4342-B048-85BDC9FD1C3A}</a:tableStyleId>
              </a:tblPr>
              <a:tblGrid>
                <a:gridCol w="3089533">
                  <a:extLst>
                    <a:ext uri="{9D8B030D-6E8A-4147-A177-3AD203B41FA5}">
                      <a16:colId xmlns:a16="http://schemas.microsoft.com/office/drawing/2014/main" val="1078177276"/>
                    </a:ext>
                  </a:extLst>
                </a:gridCol>
                <a:gridCol w="3090257">
                  <a:extLst>
                    <a:ext uri="{9D8B030D-6E8A-4147-A177-3AD203B41FA5}">
                      <a16:colId xmlns:a16="http://schemas.microsoft.com/office/drawing/2014/main" val="1301603468"/>
                    </a:ext>
                  </a:extLst>
                </a:gridCol>
                <a:gridCol w="3090257">
                  <a:extLst>
                    <a:ext uri="{9D8B030D-6E8A-4147-A177-3AD203B41FA5}">
                      <a16:colId xmlns:a16="http://schemas.microsoft.com/office/drawing/2014/main" val="3973906311"/>
                    </a:ext>
                  </a:extLst>
                </a:gridCol>
              </a:tblGrid>
              <a:tr h="594849">
                <a:tc>
                  <a:txBody>
                    <a:bodyPr/>
                    <a:lstStyle/>
                    <a:p>
                      <a:pPr algn="ctr">
                        <a:lnSpc>
                          <a:spcPct val="107000"/>
                        </a:lnSpc>
                        <a:spcAft>
                          <a:spcPts val="800"/>
                        </a:spcAft>
                      </a:pPr>
                      <a:r>
                        <a:rPr lang="en-GB" sz="1800" dirty="0">
                          <a:effectLst/>
                        </a:rPr>
                        <a:t>Birth to three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en-GB" sz="1800" dirty="0">
                          <a:effectLst/>
                        </a:rPr>
                        <a:t>3&amp;4 year olds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800"/>
                        </a:spcAft>
                      </a:pPr>
                      <a:r>
                        <a:rPr lang="en-GB" sz="1800" dirty="0">
                          <a:effectLst/>
                        </a:rPr>
                        <a:t>Reception Children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57672877"/>
                  </a:ext>
                </a:extLst>
              </a:tr>
              <a:tr h="707403">
                <a:tc>
                  <a:txBody>
                    <a:bodyPr/>
                    <a:lstStyle/>
                    <a:p>
                      <a:pPr>
                        <a:lnSpc>
                          <a:spcPct val="107000"/>
                        </a:lnSpc>
                        <a:spcAft>
                          <a:spcPts val="800"/>
                        </a:spcAft>
                      </a:pPr>
                      <a:r>
                        <a:rPr lang="en-GB" sz="1800" dirty="0">
                          <a:effectLst/>
                        </a:rPr>
                        <a:t>Beginning to manage zips and buttons independently.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Making snips in paper with scissors.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Using a range of tools safely and confidently.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486821169"/>
                  </a:ext>
                </a:extLst>
              </a:tr>
              <a:tr h="995150">
                <a:tc>
                  <a:txBody>
                    <a:bodyPr/>
                    <a:lstStyle/>
                    <a:p>
                      <a:pPr>
                        <a:lnSpc>
                          <a:spcPct val="107000"/>
                        </a:lnSpc>
                        <a:spcAft>
                          <a:spcPts val="800"/>
                        </a:spcAft>
                      </a:pPr>
                      <a:r>
                        <a:rPr lang="en-GB" sz="1800" dirty="0">
                          <a:effectLst/>
                        </a:rPr>
                        <a:t>Dressing themselves with increasing control.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Use a comfortable grip when mark-making.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Develop the foundations of handwriting style which is fast, accurate and efficient.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98365419"/>
                  </a:ext>
                </a:extLst>
              </a:tr>
              <a:tr h="995150">
                <a:tc>
                  <a:txBody>
                    <a:bodyPr/>
                    <a:lstStyle/>
                    <a:p>
                      <a:pPr>
                        <a:lnSpc>
                          <a:spcPct val="107000"/>
                        </a:lnSpc>
                        <a:spcAft>
                          <a:spcPts val="800"/>
                        </a:spcAft>
                      </a:pPr>
                      <a:r>
                        <a:rPr lang="en-GB" sz="1800" dirty="0">
                          <a:effectLst/>
                        </a:rPr>
                        <a:t>Feeding themselves with cutlery.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Show a preference for a dominant hand.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Forming recognisable letters that can be read by themselves and others.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91293197"/>
                  </a:ext>
                </a:extLst>
              </a:tr>
              <a:tr h="707403">
                <a:tc>
                  <a:txBody>
                    <a:bodyPr/>
                    <a:lstStyle/>
                    <a:p>
                      <a:pPr>
                        <a:lnSpc>
                          <a:spcPct val="107000"/>
                        </a:lnSpc>
                        <a:spcAft>
                          <a:spcPts val="800"/>
                        </a:spcAft>
                      </a:pPr>
                      <a:r>
                        <a:rPr lang="en-GB" sz="1800" dirty="0">
                          <a:effectLst/>
                        </a:rPr>
                        <a:t>Mark-making using a range of media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GB" sz="1800" dirty="0">
                          <a:effectLst/>
                        </a:rPr>
                        <a:t>Increasing independence when dressing and using zips.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pPr>
                      <a:endParaRPr lang="en-GB" sz="1800" dirty="0">
                        <a:effectLst/>
                        <a:latin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33429402"/>
                  </a:ext>
                </a:extLst>
              </a:tr>
            </a:tbl>
          </a:graphicData>
        </a:graphic>
      </p:graphicFrame>
    </p:spTree>
    <p:extLst>
      <p:ext uri="{BB962C8B-B14F-4D97-AF65-F5344CB8AC3E}">
        <p14:creationId xmlns:p14="http://schemas.microsoft.com/office/powerpoint/2010/main" val="1357605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Types of pencil grip</a:t>
            </a:r>
            <a:endParaRPr lang="en-GB" dirty="0"/>
          </a:p>
        </p:txBody>
      </p:sp>
      <p:sp>
        <p:nvSpPr>
          <p:cNvPr id="3" name="Content Placeholder 2"/>
          <p:cNvSpPr>
            <a:spLocks noGrp="1"/>
          </p:cNvSpPr>
          <p:nvPr>
            <p:ph idx="1"/>
          </p:nvPr>
        </p:nvSpPr>
        <p:spPr>
          <a:xfrm>
            <a:off x="6962502" y="2133600"/>
            <a:ext cx="4542109" cy="3777622"/>
          </a:xfrm>
        </p:spPr>
        <p:txBody>
          <a:bodyPr>
            <a:normAutofit/>
          </a:bodyPr>
          <a:lstStyle/>
          <a:p>
            <a:r>
              <a:rPr lang="en-GB" dirty="0" smtClean="0"/>
              <a:t>These show the different stages of pencil grip you would expect to see in the early years. </a:t>
            </a:r>
          </a:p>
          <a:p>
            <a:r>
              <a:rPr lang="en-GB" dirty="0" smtClean="0"/>
              <a:t>It is important that we are aware what is expected so that we can ensure we are giving children support where needed. </a:t>
            </a:r>
          </a:p>
          <a:p>
            <a:r>
              <a:rPr lang="en-GB" dirty="0" smtClean="0"/>
              <a:t>Pencil grips that can be purchased can sometimes help, however it is crucial that we address why a child is not holding their pencil correctly. </a:t>
            </a:r>
          </a:p>
          <a:p>
            <a:endParaRPr lang="en-GB" dirty="0"/>
          </a:p>
        </p:txBody>
      </p:sp>
      <p:pic>
        <p:nvPicPr>
          <p:cNvPr id="5" name="Picture 4"/>
          <p:cNvPicPr>
            <a:picLocks noChangeAspect="1"/>
          </p:cNvPicPr>
          <p:nvPr/>
        </p:nvPicPr>
        <p:blipFill>
          <a:blip r:embed="rId2"/>
          <a:stretch>
            <a:fillRect/>
          </a:stretch>
        </p:blipFill>
        <p:spPr>
          <a:xfrm>
            <a:off x="2705822" y="1382121"/>
            <a:ext cx="3305636" cy="4982270"/>
          </a:xfrm>
          <a:prstGeom prst="rect">
            <a:avLst/>
          </a:prstGeom>
        </p:spPr>
      </p:pic>
    </p:spTree>
    <p:extLst>
      <p:ext uri="{BB962C8B-B14F-4D97-AF65-F5344CB8AC3E}">
        <p14:creationId xmlns:p14="http://schemas.microsoft.com/office/powerpoint/2010/main" val="13775608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16861"/>
          </a:xfrm>
        </p:spPr>
        <p:txBody>
          <a:bodyPr>
            <a:normAutofit fontScale="90000"/>
          </a:bodyPr>
          <a:lstStyle/>
          <a:p>
            <a:pPr algn="ctr"/>
            <a:r>
              <a:rPr lang="en-GB" dirty="0" smtClean="0"/>
              <a:t>How to support your child at home </a:t>
            </a:r>
            <a:endParaRPr lang="en-GB" dirty="0"/>
          </a:p>
        </p:txBody>
      </p:sp>
      <p:sp>
        <p:nvSpPr>
          <p:cNvPr id="3" name="TextBox 2"/>
          <p:cNvSpPr txBox="1"/>
          <p:nvPr/>
        </p:nvSpPr>
        <p:spPr>
          <a:xfrm>
            <a:off x="5995851" y="1476103"/>
            <a:ext cx="5199018" cy="535531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dirty="0" smtClean="0"/>
              <a:t>Provide your child with mark-making opportunities. This does not always have to be in the traditional pencil and paper format. It is actually good to provide different surfaces such as chalk on the ground and chunky crayons. The resistance supports the strengthening of muscles. </a:t>
            </a:r>
          </a:p>
          <a:p>
            <a:pPr marL="285750" indent="-285750">
              <a:buFont typeface="Arial" panose="020B0604020202020204" pitchFamily="34" charset="0"/>
              <a:buChar char="•"/>
            </a:pPr>
            <a:r>
              <a:rPr lang="en-GB" dirty="0" smtClean="0"/>
              <a:t>Large scale mark-making – this can be on large roll of paper, or opened boxes. </a:t>
            </a:r>
          </a:p>
          <a:p>
            <a:pPr marL="285750" indent="-285750">
              <a:buFont typeface="Arial" panose="020B0604020202020204" pitchFamily="34" charset="0"/>
              <a:buChar char="•"/>
            </a:pPr>
            <a:r>
              <a:rPr lang="en-GB" dirty="0" smtClean="0"/>
              <a:t>Using paintbrushes, rollers and other home utensils such as forks, whisks etc. </a:t>
            </a:r>
          </a:p>
          <a:p>
            <a:pPr marL="285750" indent="-285750">
              <a:buFont typeface="Arial" panose="020B0604020202020204" pitchFamily="34" charset="0"/>
              <a:buChar char="•"/>
            </a:pPr>
            <a:r>
              <a:rPr lang="en-GB" dirty="0" smtClean="0"/>
              <a:t>Mark-making can be in sand, flour, or gloop. This is especially good for reluctant writers as there is less pressure. This is also great for nursery children.</a:t>
            </a:r>
          </a:p>
          <a:p>
            <a:pPr marL="285750" indent="-285750">
              <a:buFont typeface="Arial" panose="020B0604020202020204" pitchFamily="34" charset="0"/>
              <a:buChar char="•"/>
            </a:pPr>
            <a:r>
              <a:rPr lang="en-GB" dirty="0" smtClean="0"/>
              <a:t>Give children opportunities to be independent when dressing themselves (buttons </a:t>
            </a:r>
            <a:r>
              <a:rPr lang="en-GB" smtClean="0"/>
              <a:t>and zips).  </a:t>
            </a:r>
            <a:endParaRPr lang="en-GB" dirty="0"/>
          </a:p>
        </p:txBody>
      </p:sp>
      <p:pic>
        <p:nvPicPr>
          <p:cNvPr id="4" name="Picture 3"/>
          <p:cNvPicPr>
            <a:picLocks noChangeAspect="1"/>
          </p:cNvPicPr>
          <p:nvPr/>
        </p:nvPicPr>
        <p:blipFill>
          <a:blip r:embed="rId2"/>
          <a:stretch>
            <a:fillRect/>
          </a:stretch>
        </p:blipFill>
        <p:spPr>
          <a:xfrm>
            <a:off x="3265715" y="1476104"/>
            <a:ext cx="2527887" cy="1593668"/>
          </a:xfrm>
          <a:prstGeom prst="rect">
            <a:avLst/>
          </a:prstGeom>
        </p:spPr>
      </p:pic>
      <p:pic>
        <p:nvPicPr>
          <p:cNvPr id="5" name="Picture 4"/>
          <p:cNvPicPr>
            <a:picLocks noChangeAspect="1"/>
          </p:cNvPicPr>
          <p:nvPr/>
        </p:nvPicPr>
        <p:blipFill>
          <a:blip r:embed="rId3"/>
          <a:stretch>
            <a:fillRect/>
          </a:stretch>
        </p:blipFill>
        <p:spPr>
          <a:xfrm>
            <a:off x="529462" y="1240971"/>
            <a:ext cx="2534004" cy="3172268"/>
          </a:xfrm>
          <a:prstGeom prst="rect">
            <a:avLst/>
          </a:prstGeom>
        </p:spPr>
      </p:pic>
      <p:pic>
        <p:nvPicPr>
          <p:cNvPr id="6" name="Picture 5"/>
          <p:cNvPicPr>
            <a:picLocks noChangeAspect="1"/>
          </p:cNvPicPr>
          <p:nvPr/>
        </p:nvPicPr>
        <p:blipFill>
          <a:blip r:embed="rId4"/>
          <a:stretch>
            <a:fillRect/>
          </a:stretch>
        </p:blipFill>
        <p:spPr>
          <a:xfrm>
            <a:off x="3419841" y="3148150"/>
            <a:ext cx="2219635" cy="3258005"/>
          </a:xfrm>
          <a:prstGeom prst="rect">
            <a:avLst/>
          </a:prstGeom>
        </p:spPr>
      </p:pic>
      <p:pic>
        <p:nvPicPr>
          <p:cNvPr id="7" name="Picture 6"/>
          <p:cNvPicPr>
            <a:picLocks noChangeAspect="1"/>
          </p:cNvPicPr>
          <p:nvPr/>
        </p:nvPicPr>
        <p:blipFill>
          <a:blip r:embed="rId5"/>
          <a:stretch>
            <a:fillRect/>
          </a:stretch>
        </p:blipFill>
        <p:spPr>
          <a:xfrm>
            <a:off x="1344949" y="4623245"/>
            <a:ext cx="1718517" cy="2115099"/>
          </a:xfrm>
          <a:prstGeom prst="rect">
            <a:avLst/>
          </a:prstGeom>
        </p:spPr>
      </p:pic>
    </p:spTree>
    <p:extLst>
      <p:ext uri="{BB962C8B-B14F-4D97-AF65-F5344CB8AC3E}">
        <p14:creationId xmlns:p14="http://schemas.microsoft.com/office/powerpoint/2010/main" val="37554233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16861"/>
          </a:xfrm>
        </p:spPr>
        <p:txBody>
          <a:bodyPr>
            <a:normAutofit fontScale="90000"/>
          </a:bodyPr>
          <a:lstStyle/>
          <a:p>
            <a:pPr algn="ctr"/>
            <a:r>
              <a:rPr lang="en-GB" dirty="0" smtClean="0"/>
              <a:t>How to support your child at home </a:t>
            </a:r>
            <a:endParaRPr lang="en-GB" dirty="0"/>
          </a:p>
        </p:txBody>
      </p:sp>
      <p:sp>
        <p:nvSpPr>
          <p:cNvPr id="3" name="TextBox 2"/>
          <p:cNvSpPr txBox="1"/>
          <p:nvPr/>
        </p:nvSpPr>
        <p:spPr>
          <a:xfrm>
            <a:off x="5995851" y="1476103"/>
            <a:ext cx="5199018" cy="535531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dirty="0" smtClean="0"/>
              <a:t>Provide your child with activities that support the strengthening of wrists, hands and fingers. </a:t>
            </a:r>
          </a:p>
          <a:p>
            <a:pPr marL="285750" indent="-285750">
              <a:buFont typeface="Arial" panose="020B0604020202020204" pitchFamily="34" charset="0"/>
              <a:buChar char="•"/>
            </a:pPr>
            <a:r>
              <a:rPr lang="en-GB" dirty="0" smtClean="0"/>
              <a:t>Lego is really good for this, as it helps to develop dexterity and strengthen fingers. </a:t>
            </a:r>
          </a:p>
          <a:p>
            <a:pPr marL="285750" indent="-285750">
              <a:buFont typeface="Arial" panose="020B0604020202020204" pitchFamily="34" charset="0"/>
              <a:buChar char="•"/>
            </a:pPr>
            <a:r>
              <a:rPr lang="en-GB" dirty="0" smtClean="0"/>
              <a:t>Large tweezers help to develop hand-eye coordination and strengthen fingers. </a:t>
            </a:r>
          </a:p>
          <a:p>
            <a:pPr marL="285750" indent="-285750">
              <a:buFont typeface="Arial" panose="020B0604020202020204" pitchFamily="34" charset="0"/>
              <a:buChar char="•"/>
            </a:pPr>
            <a:r>
              <a:rPr lang="en-GB" dirty="0" smtClean="0"/>
              <a:t>Playdough is a great way to support children with developing fine motor skills. It is something that you can cheaply make at home and can last for months. </a:t>
            </a:r>
          </a:p>
          <a:p>
            <a:pPr marL="285750" indent="-285750">
              <a:buFont typeface="Arial" panose="020B0604020202020204" pitchFamily="34" charset="0"/>
              <a:buChar char="•"/>
            </a:pPr>
            <a:r>
              <a:rPr lang="en-GB" dirty="0" smtClean="0"/>
              <a:t>Threading – you can use spaghetti and </a:t>
            </a:r>
            <a:r>
              <a:rPr lang="en-GB" dirty="0"/>
              <a:t>C</a:t>
            </a:r>
            <a:r>
              <a:rPr lang="en-GB" dirty="0" smtClean="0"/>
              <a:t>heerios if you don’t have a threading set at home. </a:t>
            </a:r>
          </a:p>
          <a:p>
            <a:pPr marL="285750" indent="-285750">
              <a:buFont typeface="Arial" panose="020B0604020202020204" pitchFamily="34" charset="0"/>
              <a:buChar char="•"/>
            </a:pPr>
            <a:r>
              <a:rPr lang="en-GB" dirty="0" smtClean="0"/>
              <a:t>Using scissors to snip paper, cut through wavy lines and cut around shapes. </a:t>
            </a:r>
          </a:p>
          <a:p>
            <a:pPr marL="285750" indent="-285750">
              <a:buFont typeface="Arial" panose="020B0604020202020204" pitchFamily="34" charset="0"/>
              <a:buChar char="•"/>
            </a:pPr>
            <a:r>
              <a:rPr lang="en-GB" dirty="0" smtClean="0"/>
              <a:t>Placing buttons or beads on patterns.</a:t>
            </a:r>
          </a:p>
          <a:p>
            <a:pPr marL="285750" indent="-285750">
              <a:buFont typeface="Arial" panose="020B0604020202020204" pitchFamily="34" charset="0"/>
              <a:buChar char="•"/>
            </a:pPr>
            <a:r>
              <a:rPr lang="en-GB" dirty="0" smtClean="0"/>
              <a:t>Using pegs to pick things up, these can ones that you use at home. </a:t>
            </a:r>
            <a:endParaRPr lang="en-GB" dirty="0"/>
          </a:p>
        </p:txBody>
      </p:sp>
      <p:pic>
        <p:nvPicPr>
          <p:cNvPr id="4" name="Picture 3"/>
          <p:cNvPicPr>
            <a:picLocks noChangeAspect="1"/>
          </p:cNvPicPr>
          <p:nvPr/>
        </p:nvPicPr>
        <p:blipFill>
          <a:blip r:embed="rId2"/>
          <a:stretch>
            <a:fillRect/>
          </a:stretch>
        </p:blipFill>
        <p:spPr>
          <a:xfrm>
            <a:off x="719604" y="1607819"/>
            <a:ext cx="1976678" cy="1933303"/>
          </a:xfrm>
          <a:prstGeom prst="rect">
            <a:avLst/>
          </a:prstGeom>
        </p:spPr>
      </p:pic>
      <p:pic>
        <p:nvPicPr>
          <p:cNvPr id="5" name="Picture 4"/>
          <p:cNvPicPr>
            <a:picLocks noChangeAspect="1"/>
          </p:cNvPicPr>
          <p:nvPr/>
        </p:nvPicPr>
        <p:blipFill>
          <a:blip r:embed="rId3"/>
          <a:stretch>
            <a:fillRect/>
          </a:stretch>
        </p:blipFill>
        <p:spPr>
          <a:xfrm>
            <a:off x="907076" y="3907970"/>
            <a:ext cx="1789206" cy="2113382"/>
          </a:xfrm>
          <a:prstGeom prst="rect">
            <a:avLst/>
          </a:prstGeom>
        </p:spPr>
      </p:pic>
      <p:pic>
        <p:nvPicPr>
          <p:cNvPr id="6" name="Picture 5"/>
          <p:cNvPicPr>
            <a:picLocks noChangeAspect="1"/>
          </p:cNvPicPr>
          <p:nvPr/>
        </p:nvPicPr>
        <p:blipFill>
          <a:blip r:embed="rId4"/>
          <a:stretch>
            <a:fillRect/>
          </a:stretch>
        </p:blipFill>
        <p:spPr>
          <a:xfrm>
            <a:off x="2910127" y="1777027"/>
            <a:ext cx="2050635" cy="1916481"/>
          </a:xfrm>
          <a:prstGeom prst="rect">
            <a:avLst/>
          </a:prstGeom>
        </p:spPr>
      </p:pic>
      <p:pic>
        <p:nvPicPr>
          <p:cNvPr id="7" name="Picture 6"/>
          <p:cNvPicPr>
            <a:picLocks noChangeAspect="1"/>
          </p:cNvPicPr>
          <p:nvPr/>
        </p:nvPicPr>
        <p:blipFill>
          <a:blip r:embed="rId5"/>
          <a:stretch>
            <a:fillRect/>
          </a:stretch>
        </p:blipFill>
        <p:spPr>
          <a:xfrm>
            <a:off x="2910127" y="4229565"/>
            <a:ext cx="2500003" cy="1791787"/>
          </a:xfrm>
          <a:prstGeom prst="rect">
            <a:avLst/>
          </a:prstGeom>
        </p:spPr>
      </p:pic>
    </p:spTree>
    <p:extLst>
      <p:ext uri="{BB962C8B-B14F-4D97-AF65-F5344CB8AC3E}">
        <p14:creationId xmlns:p14="http://schemas.microsoft.com/office/powerpoint/2010/main" val="3716854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691010" y="2037806"/>
            <a:ext cx="7983968" cy="2847702"/>
          </a:xfrm>
          <a:prstGeom prst="rect">
            <a:avLst/>
          </a:prstGeom>
        </p:spPr>
      </p:pic>
    </p:spTree>
    <p:extLst>
      <p:ext uri="{BB962C8B-B14F-4D97-AF65-F5344CB8AC3E}">
        <p14:creationId xmlns:p14="http://schemas.microsoft.com/office/powerpoint/2010/main" val="32903657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Activities </a:t>
            </a:r>
            <a:endParaRPr lang="en-GB" dirty="0"/>
          </a:p>
        </p:txBody>
      </p:sp>
      <p:sp>
        <p:nvSpPr>
          <p:cNvPr id="4" name="Content Placeholder 2"/>
          <p:cNvSpPr>
            <a:spLocks noGrp="1"/>
          </p:cNvSpPr>
          <p:nvPr>
            <p:ph idx="1"/>
          </p:nvPr>
        </p:nvSpPr>
        <p:spPr>
          <a:xfrm>
            <a:off x="2458583" y="1702526"/>
            <a:ext cx="8915400" cy="1863634"/>
          </a:xfrm>
        </p:spPr>
        <p:txBody>
          <a:bodyPr/>
          <a:lstStyle/>
          <a:p>
            <a:r>
              <a:rPr lang="en-GB" dirty="0" smtClean="0"/>
              <a:t>We are now going to have a chance to experience the activities. </a:t>
            </a:r>
            <a:endParaRPr lang="en-GB" dirty="0"/>
          </a:p>
          <a:p>
            <a:r>
              <a:rPr lang="en-GB" dirty="0" smtClean="0"/>
              <a:t>Next to each activity is a card which explains how the activity supports your child and some ideas on how you can play with it. </a:t>
            </a:r>
          </a:p>
          <a:p>
            <a:r>
              <a:rPr lang="en-GB" dirty="0" smtClean="0"/>
              <a:t>There are also some recipes next to the activities that you can take with you to try at home. </a:t>
            </a:r>
          </a:p>
          <a:p>
            <a:pPr marL="0" indent="0">
              <a:buNone/>
            </a:pPr>
            <a:endParaRPr lang="en-GB" dirty="0"/>
          </a:p>
        </p:txBody>
      </p:sp>
      <p:pic>
        <p:nvPicPr>
          <p:cNvPr id="5" name="Picture 4"/>
          <p:cNvPicPr>
            <a:picLocks noChangeAspect="1"/>
          </p:cNvPicPr>
          <p:nvPr/>
        </p:nvPicPr>
        <p:blipFill>
          <a:blip r:embed="rId2"/>
          <a:stretch>
            <a:fillRect/>
          </a:stretch>
        </p:blipFill>
        <p:spPr>
          <a:xfrm>
            <a:off x="4260577" y="3566160"/>
            <a:ext cx="4622336" cy="2563953"/>
          </a:xfrm>
          <a:prstGeom prst="rect">
            <a:avLst/>
          </a:prstGeom>
        </p:spPr>
      </p:pic>
    </p:spTree>
    <p:extLst>
      <p:ext uri="{BB962C8B-B14F-4D97-AF65-F5344CB8AC3E}">
        <p14:creationId xmlns:p14="http://schemas.microsoft.com/office/powerpoint/2010/main" val="3153903740"/>
      </p:ext>
    </p:extLst>
  </p:cSld>
  <p:clrMapOvr>
    <a:masterClrMapping/>
  </p:clrMapOvr>
</p:sld>
</file>

<file path=ppt/theme/theme1.xml><?xml version="1.0" encoding="utf-8"?>
<a:theme xmlns:a="http://schemas.openxmlformats.org/drawingml/2006/main" name="Wisp">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Status xmlns="71af3243-3dd4-4a8d-8c0d-dd76da1f02a5">Not started</Statu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b385d60f68dd989dca1fdc827799d85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911b479caf7b199da365455750e4572"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791FE0-E525-44F5-B24B-E8E5757CF5F2}">
  <ds:schemaRefs>
    <ds:schemaRef ds:uri="http://schemas.openxmlformats.org/package/2006/metadata/core-properties"/>
    <ds:schemaRef ds:uri="http://purl.org/dc/terms/"/>
    <ds:schemaRef ds:uri="http://schemas.microsoft.com/office/2006/documentManagement/types"/>
    <ds:schemaRef ds:uri="http://www.w3.org/XML/1998/namespace"/>
    <ds:schemaRef ds:uri="71af3243-3dd4-4a8d-8c0d-dd76da1f02a5"/>
    <ds:schemaRef ds:uri="http://schemas.microsoft.com/office/2006/metadata/properties"/>
    <ds:schemaRef ds:uri="http://purl.org/dc/elements/1.1/"/>
    <ds:schemaRef ds:uri="16c05727-aa75-4e4a-9b5f-8a80a1165891"/>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FE7010E9-D0D4-4763-90A3-DBAE37445A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6428C60-BADF-461E-ACB1-6AC412BA55B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802</Words>
  <Application>Microsoft Office PowerPoint</Application>
  <PresentationFormat>Widescreen</PresentationFormat>
  <Paragraphs>67</Paragraphs>
  <Slides>11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Times New Roman</vt:lpstr>
      <vt:lpstr>Wingdings 3</vt:lpstr>
      <vt:lpstr>Wisp</vt:lpstr>
      <vt:lpstr>Fine Motor Skills Workshop</vt:lpstr>
      <vt:lpstr>Our focus for today</vt:lpstr>
      <vt:lpstr>The Early Years</vt:lpstr>
      <vt:lpstr>The Early Years Foundation Frame</vt:lpstr>
      <vt:lpstr>Physical Development - Fine Motor Skills </vt:lpstr>
      <vt:lpstr>What skills will your child develop during early years? </vt:lpstr>
      <vt:lpstr>Types of pencil grip</vt:lpstr>
      <vt:lpstr>How to support your child at home </vt:lpstr>
      <vt:lpstr>How to support your child at home </vt:lpstr>
      <vt:lpstr>PowerPoint Presentation</vt:lpstr>
      <vt:lpstr>Activities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2022-11-06T12:44:14Z</dcterms:created>
  <dcterms:modified xsi:type="dcterms:W3CDTF">2022-12-01T16:34:30Z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