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4.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3.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5.xml" ContentType="application/vnd.openxmlformats-officedocument.presentationml.slide+xml"/>
  <Override PartName="/ppt/slides/slide17.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1.xml" ContentType="application/vnd.openxmlformats-officedocument.presentationml.slide+xml"/>
  <Override PartName="/ppt/slides/slide1.xml" ContentType="application/vnd.openxmlformats-officedocument.presentationml.slide+xml"/>
  <Override PartName="/ppt/slides/slide22.xml" ContentType="application/vnd.openxmlformats-officedocument.presentationml.slide+xml"/>
  <Override PartName="/ppt/slides/slide20.xml" ContentType="application/vnd.openxmlformats-officedocument.presentationml.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slideMasters/slideMaster1.xml" ContentType="application/vnd.openxmlformats-officedocument.presentationml.slideMaster+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handoutMasters/handoutMaster1.xml" ContentType="application/vnd.openxmlformats-officedocument.presentationml.handoutMaster+xml"/>
  <Override PartName="/ppt/theme/theme3.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44" r:id="rId1"/>
  </p:sldMasterIdLst>
  <p:notesMasterIdLst>
    <p:notesMasterId r:id="rId30"/>
  </p:notesMasterIdLst>
  <p:handoutMasterIdLst>
    <p:handoutMasterId r:id="rId31"/>
  </p:handoutMasterIdLst>
  <p:sldIdLst>
    <p:sldId id="256" r:id="rId2"/>
    <p:sldId id="260" r:id="rId3"/>
    <p:sldId id="257" r:id="rId4"/>
    <p:sldId id="258" r:id="rId5"/>
    <p:sldId id="276" r:id="rId6"/>
    <p:sldId id="262" r:id="rId7"/>
    <p:sldId id="263" r:id="rId8"/>
    <p:sldId id="264" r:id="rId9"/>
    <p:sldId id="290" r:id="rId10"/>
    <p:sldId id="289" r:id="rId11"/>
    <p:sldId id="267" r:id="rId12"/>
    <p:sldId id="268" r:id="rId13"/>
    <p:sldId id="292" r:id="rId14"/>
    <p:sldId id="291" r:id="rId15"/>
    <p:sldId id="284" r:id="rId16"/>
    <p:sldId id="303" r:id="rId17"/>
    <p:sldId id="269" r:id="rId18"/>
    <p:sldId id="285" r:id="rId19"/>
    <p:sldId id="296" r:id="rId20"/>
    <p:sldId id="299" r:id="rId21"/>
    <p:sldId id="300" r:id="rId22"/>
    <p:sldId id="302" r:id="rId23"/>
    <p:sldId id="294" r:id="rId24"/>
    <p:sldId id="293" r:id="rId25"/>
    <p:sldId id="295" r:id="rId26"/>
    <p:sldId id="297" r:id="rId27"/>
    <p:sldId id="288" r:id="rId28"/>
    <p:sldId id="25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F8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613" autoAdjust="0"/>
    <p:restoredTop sz="89136" autoAdjust="0"/>
  </p:normalViewPr>
  <p:slideViewPr>
    <p:cSldViewPr snapToGrid="0">
      <p:cViewPr varScale="1">
        <p:scale>
          <a:sx n="61" d="100"/>
          <a:sy n="61" d="100"/>
        </p:scale>
        <p:origin x="108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38"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37"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BF54B99-4DAD-4A25-9D87-D78FF07B6ACB}" type="datetimeFigureOut">
              <a:rPr lang="en-GB" smtClean="0"/>
              <a:t>14/11/2023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799B9FA-7B7A-40AD-AA64-62D2467E02FF}" type="slidenum">
              <a:rPr lang="en-GB" smtClean="0"/>
              <a:t>‹#›</a:t>
            </a:fld>
            <a:endParaRPr lang="en-GB"/>
          </a:p>
        </p:txBody>
      </p:sp>
    </p:spTree>
    <p:extLst>
      <p:ext uri="{BB962C8B-B14F-4D97-AF65-F5344CB8AC3E}">
        <p14:creationId xmlns:p14="http://schemas.microsoft.com/office/powerpoint/2010/main" val="36826056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A3DC95-B582-40B5-B9A7-7C382B705B20}" type="datetimeFigureOut">
              <a:rPr lang="en-GB" smtClean="0"/>
              <a:t>14/11/2023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1A05F2-05AF-457F-BE93-6ED07BC0C031}" type="slidenum">
              <a:rPr lang="en-GB" smtClean="0"/>
              <a:t>‹#›</a:t>
            </a:fld>
            <a:endParaRPr lang="en-GB"/>
          </a:p>
        </p:txBody>
      </p:sp>
    </p:spTree>
    <p:extLst>
      <p:ext uri="{BB962C8B-B14F-4D97-AF65-F5344CB8AC3E}">
        <p14:creationId xmlns:p14="http://schemas.microsoft.com/office/powerpoint/2010/main" val="25298139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Thank you for coming.</a:t>
            </a:r>
            <a:r>
              <a:rPr lang="en-GB" baseline="0" dirty="0" smtClean="0"/>
              <a:t> </a:t>
            </a:r>
            <a:r>
              <a:rPr lang="en-GB" dirty="0" smtClean="0"/>
              <a:t>We are not going to be able</a:t>
            </a:r>
            <a:r>
              <a:rPr lang="en-GB" baseline="0" dirty="0" smtClean="0"/>
              <a:t> to cover everything we need to – just a brief summary. There should be time for questions at the end. </a:t>
            </a:r>
          </a:p>
          <a:p>
            <a:endParaRPr lang="en-GB" dirty="0"/>
          </a:p>
        </p:txBody>
      </p:sp>
      <p:sp>
        <p:nvSpPr>
          <p:cNvPr id="4" name="Slide Number Placeholder 3"/>
          <p:cNvSpPr>
            <a:spLocks noGrp="1"/>
          </p:cNvSpPr>
          <p:nvPr>
            <p:ph type="sldNum" sz="quarter" idx="10"/>
          </p:nvPr>
        </p:nvSpPr>
        <p:spPr/>
        <p:txBody>
          <a:bodyPr/>
          <a:lstStyle/>
          <a:p>
            <a:fld id="{4F1A05F2-05AF-457F-BE93-6ED07BC0C031}" type="slidenum">
              <a:rPr lang="en-GB" smtClean="0"/>
              <a:t>1</a:t>
            </a:fld>
            <a:endParaRPr lang="en-GB"/>
          </a:p>
        </p:txBody>
      </p:sp>
    </p:spTree>
    <p:extLst>
      <p:ext uri="{BB962C8B-B14F-4D97-AF65-F5344CB8AC3E}">
        <p14:creationId xmlns:p14="http://schemas.microsoft.com/office/powerpoint/2010/main" val="2311891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Please have</a:t>
            </a:r>
            <a:r>
              <a:rPr lang="en-GB" baseline="0" dirty="0" smtClean="0"/>
              <a:t> a read of this quote. </a:t>
            </a:r>
          </a:p>
          <a:p>
            <a:r>
              <a:rPr lang="en-GB" baseline="0" dirty="0" smtClean="0"/>
              <a:t>By attending today’s workshop you have made a fantastic step and hopefully you will come away with some practical ideas for how to support your child at home!</a:t>
            </a:r>
            <a:endParaRPr lang="en-GB" dirty="0"/>
          </a:p>
        </p:txBody>
      </p:sp>
      <p:sp>
        <p:nvSpPr>
          <p:cNvPr id="4" name="Slide Number Placeholder 3"/>
          <p:cNvSpPr>
            <a:spLocks noGrp="1"/>
          </p:cNvSpPr>
          <p:nvPr>
            <p:ph type="sldNum" sz="quarter" idx="10"/>
          </p:nvPr>
        </p:nvSpPr>
        <p:spPr/>
        <p:txBody>
          <a:bodyPr/>
          <a:lstStyle/>
          <a:p>
            <a:fld id="{4F1A05F2-05AF-457F-BE93-6ED07BC0C031}" type="slidenum">
              <a:rPr lang="en-GB" smtClean="0"/>
              <a:t>2</a:t>
            </a:fld>
            <a:endParaRPr lang="en-GB"/>
          </a:p>
        </p:txBody>
      </p:sp>
    </p:spTree>
    <p:extLst>
      <p:ext uri="{BB962C8B-B14F-4D97-AF65-F5344CB8AC3E}">
        <p14:creationId xmlns:p14="http://schemas.microsoft.com/office/powerpoint/2010/main" val="37112898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1A05F2-05AF-457F-BE93-6ED07BC0C031}" type="slidenum">
              <a:rPr lang="en-GB" smtClean="0"/>
              <a:t>3</a:t>
            </a:fld>
            <a:endParaRPr lang="en-GB"/>
          </a:p>
        </p:txBody>
      </p:sp>
    </p:spTree>
    <p:extLst>
      <p:ext uri="{BB962C8B-B14F-4D97-AF65-F5344CB8AC3E}">
        <p14:creationId xmlns:p14="http://schemas.microsoft.com/office/powerpoint/2010/main" val="23728742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Studies</a:t>
            </a:r>
            <a:r>
              <a:rPr lang="en-GB" baseline="0" dirty="0" smtClean="0"/>
              <a:t> have shown that children’s </a:t>
            </a:r>
            <a:r>
              <a:rPr lang="en-GB" baseline="0" dirty="0" err="1" smtClean="0"/>
              <a:t>mindset</a:t>
            </a:r>
            <a:r>
              <a:rPr lang="en-GB" baseline="0" dirty="0" smtClean="0"/>
              <a:t> particularly for maths is greatly influenced by their parents. Lots of adults say they do not like/ are not comfortable with maths – even if this is the case, just show them a growth </a:t>
            </a:r>
            <a:r>
              <a:rPr lang="en-GB" baseline="0" dirty="0" err="1" smtClean="0"/>
              <a:t>mindset</a:t>
            </a:r>
            <a:r>
              <a:rPr lang="en-GB" baseline="0" dirty="0" smtClean="0"/>
              <a:t> and work together!</a:t>
            </a:r>
            <a:endParaRPr lang="en-GB" dirty="0"/>
          </a:p>
        </p:txBody>
      </p:sp>
      <p:sp>
        <p:nvSpPr>
          <p:cNvPr id="4" name="Slide Number Placeholder 3"/>
          <p:cNvSpPr>
            <a:spLocks noGrp="1"/>
          </p:cNvSpPr>
          <p:nvPr>
            <p:ph type="sldNum" sz="quarter" idx="10"/>
          </p:nvPr>
        </p:nvSpPr>
        <p:spPr/>
        <p:txBody>
          <a:bodyPr/>
          <a:lstStyle/>
          <a:p>
            <a:fld id="{4F1A05F2-05AF-457F-BE93-6ED07BC0C031}" type="slidenum">
              <a:rPr lang="en-GB" smtClean="0"/>
              <a:t>4</a:t>
            </a:fld>
            <a:endParaRPr lang="en-GB"/>
          </a:p>
        </p:txBody>
      </p:sp>
    </p:spTree>
    <p:extLst>
      <p:ext uri="{BB962C8B-B14F-4D97-AF65-F5344CB8AC3E}">
        <p14:creationId xmlns:p14="http://schemas.microsoft.com/office/powerpoint/2010/main" val="28146511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Follow a White Rose scheme – this</a:t>
            </a:r>
            <a:r>
              <a:rPr lang="en-GB" baseline="0" dirty="0" smtClean="0"/>
              <a:t> allows for clear progression and coverage of all units. Units build sequentially and ideas are revisited each year to build on children’s knowledge. Opportunities for mastery are throughout – if children are secure, they are not moved on to a new concept but instead go deeper and develop both their conceptual and procedural fluency as well as reasoning and problem solving. Children will also be given opportunities to explore non-routine problems. </a:t>
            </a:r>
          </a:p>
          <a:p>
            <a:r>
              <a:rPr lang="en-GB" baseline="0" dirty="0" smtClean="0"/>
              <a:t>Non –routine problems = </a:t>
            </a:r>
            <a:r>
              <a:rPr lang="en-US" sz="1200" b="0" i="0" kern="1200" dirty="0" smtClean="0">
                <a:solidFill>
                  <a:schemeClr val="tx1"/>
                </a:solidFill>
                <a:effectLst/>
                <a:latin typeface="+mn-lt"/>
                <a:ea typeface="+mn-ea"/>
                <a:cs typeface="+mn-cs"/>
              </a:rPr>
              <a:t>problems that replicate real-life situations and do not provide keywords to solve using known procedures or standard methods –</a:t>
            </a:r>
            <a:r>
              <a:rPr lang="en-US" sz="1200" b="0" i="0" kern="1200" baseline="0" dirty="0" smtClean="0">
                <a:solidFill>
                  <a:schemeClr val="tx1"/>
                </a:solidFill>
                <a:effectLst/>
                <a:latin typeface="+mn-lt"/>
                <a:ea typeface="+mn-ea"/>
                <a:cs typeface="+mn-cs"/>
              </a:rPr>
              <a:t> trial and error approach/ systematic working </a:t>
            </a:r>
            <a:endParaRPr lang="en-GB" dirty="0"/>
          </a:p>
        </p:txBody>
      </p:sp>
      <p:sp>
        <p:nvSpPr>
          <p:cNvPr id="4" name="Slide Number Placeholder 3"/>
          <p:cNvSpPr>
            <a:spLocks noGrp="1"/>
          </p:cNvSpPr>
          <p:nvPr>
            <p:ph type="sldNum" sz="quarter" idx="10"/>
          </p:nvPr>
        </p:nvSpPr>
        <p:spPr/>
        <p:txBody>
          <a:bodyPr/>
          <a:lstStyle/>
          <a:p>
            <a:fld id="{4F1A05F2-05AF-457F-BE93-6ED07BC0C031}" type="slidenum">
              <a:rPr lang="en-GB" smtClean="0"/>
              <a:t>5</a:t>
            </a:fld>
            <a:endParaRPr lang="en-GB"/>
          </a:p>
        </p:txBody>
      </p:sp>
    </p:spTree>
    <p:extLst>
      <p:ext uri="{BB962C8B-B14F-4D97-AF65-F5344CB8AC3E}">
        <p14:creationId xmlns:p14="http://schemas.microsoft.com/office/powerpoint/2010/main" val="33298807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1A05F2-05AF-457F-BE93-6ED07BC0C031}" type="slidenum">
              <a:rPr lang="en-GB" smtClean="0"/>
              <a:t>6</a:t>
            </a:fld>
            <a:endParaRPr lang="en-GB"/>
          </a:p>
        </p:txBody>
      </p:sp>
    </p:spTree>
    <p:extLst>
      <p:ext uri="{BB962C8B-B14F-4D97-AF65-F5344CB8AC3E}">
        <p14:creationId xmlns:p14="http://schemas.microsoft.com/office/powerpoint/2010/main" val="1880572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1A05F2-05AF-457F-BE93-6ED07BC0C031}" type="slidenum">
              <a:rPr lang="en-GB" smtClean="0"/>
              <a:t>7</a:t>
            </a:fld>
            <a:endParaRPr lang="en-GB"/>
          </a:p>
        </p:txBody>
      </p:sp>
    </p:spTree>
    <p:extLst>
      <p:ext uri="{BB962C8B-B14F-4D97-AF65-F5344CB8AC3E}">
        <p14:creationId xmlns:p14="http://schemas.microsoft.com/office/powerpoint/2010/main" val="10680979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1A05F2-05AF-457F-BE93-6ED07BC0C031}" type="slidenum">
              <a:rPr lang="en-GB" smtClean="0"/>
              <a:t>8</a:t>
            </a:fld>
            <a:endParaRPr lang="en-GB"/>
          </a:p>
        </p:txBody>
      </p:sp>
    </p:spTree>
    <p:extLst>
      <p:ext uri="{BB962C8B-B14F-4D97-AF65-F5344CB8AC3E}">
        <p14:creationId xmlns:p14="http://schemas.microsoft.com/office/powerpoint/2010/main" val="22643415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1A05F2-05AF-457F-BE93-6ED07BC0C031}" type="slidenum">
              <a:rPr lang="en-GB" smtClean="0"/>
              <a:t>9</a:t>
            </a:fld>
            <a:endParaRPr lang="en-GB"/>
          </a:p>
        </p:txBody>
      </p:sp>
    </p:spTree>
    <p:extLst>
      <p:ext uri="{BB962C8B-B14F-4D97-AF65-F5344CB8AC3E}">
        <p14:creationId xmlns:p14="http://schemas.microsoft.com/office/powerpoint/2010/main" val="30851515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1A05F2-05AF-457F-BE93-6ED07BC0C031}" type="slidenum">
              <a:rPr lang="en-GB" smtClean="0"/>
              <a:t>10</a:t>
            </a:fld>
            <a:endParaRPr lang="en-GB"/>
          </a:p>
        </p:txBody>
      </p:sp>
    </p:spTree>
    <p:extLst>
      <p:ext uri="{BB962C8B-B14F-4D97-AF65-F5344CB8AC3E}">
        <p14:creationId xmlns:p14="http://schemas.microsoft.com/office/powerpoint/2010/main" val="3468858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1A05F2-05AF-457F-BE93-6ED07BC0C031}" type="slidenum">
              <a:rPr lang="en-GB" smtClean="0"/>
              <a:t>11</a:t>
            </a:fld>
            <a:endParaRPr lang="en-GB"/>
          </a:p>
        </p:txBody>
      </p:sp>
    </p:spTree>
    <p:extLst>
      <p:ext uri="{BB962C8B-B14F-4D97-AF65-F5344CB8AC3E}">
        <p14:creationId xmlns:p14="http://schemas.microsoft.com/office/powerpoint/2010/main" val="9793207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1A05F2-05AF-457F-BE93-6ED07BC0C031}" type="slidenum">
              <a:rPr lang="en-GB" smtClean="0"/>
              <a:t>12</a:t>
            </a:fld>
            <a:endParaRPr lang="en-GB"/>
          </a:p>
        </p:txBody>
      </p:sp>
    </p:spTree>
    <p:extLst>
      <p:ext uri="{BB962C8B-B14F-4D97-AF65-F5344CB8AC3E}">
        <p14:creationId xmlns:p14="http://schemas.microsoft.com/office/powerpoint/2010/main" val="24507191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1A05F2-05AF-457F-BE93-6ED07BC0C031}" type="slidenum">
              <a:rPr lang="en-GB" smtClean="0"/>
              <a:t>13</a:t>
            </a:fld>
            <a:endParaRPr lang="en-GB"/>
          </a:p>
        </p:txBody>
      </p:sp>
    </p:spTree>
    <p:extLst>
      <p:ext uri="{BB962C8B-B14F-4D97-AF65-F5344CB8AC3E}">
        <p14:creationId xmlns:p14="http://schemas.microsoft.com/office/powerpoint/2010/main" val="3683779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1A05F2-05AF-457F-BE93-6ED07BC0C031}" type="slidenum">
              <a:rPr lang="en-GB" smtClean="0"/>
              <a:t>14</a:t>
            </a:fld>
            <a:endParaRPr lang="en-GB"/>
          </a:p>
        </p:txBody>
      </p:sp>
    </p:spTree>
    <p:extLst>
      <p:ext uri="{BB962C8B-B14F-4D97-AF65-F5344CB8AC3E}">
        <p14:creationId xmlns:p14="http://schemas.microsoft.com/office/powerpoint/2010/main" val="33628259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1A05F2-05AF-457F-BE93-6ED07BC0C031}" type="slidenum">
              <a:rPr lang="en-GB" smtClean="0"/>
              <a:t>15</a:t>
            </a:fld>
            <a:endParaRPr lang="en-GB"/>
          </a:p>
        </p:txBody>
      </p:sp>
    </p:spTree>
    <p:extLst>
      <p:ext uri="{BB962C8B-B14F-4D97-AF65-F5344CB8AC3E}">
        <p14:creationId xmlns:p14="http://schemas.microsoft.com/office/powerpoint/2010/main" val="38385385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1A05F2-05AF-457F-BE93-6ED07BC0C031}" type="slidenum">
              <a:rPr lang="en-GB" smtClean="0"/>
              <a:t>17</a:t>
            </a:fld>
            <a:endParaRPr lang="en-GB"/>
          </a:p>
        </p:txBody>
      </p:sp>
    </p:spTree>
    <p:extLst>
      <p:ext uri="{BB962C8B-B14F-4D97-AF65-F5344CB8AC3E}">
        <p14:creationId xmlns:p14="http://schemas.microsoft.com/office/powerpoint/2010/main" val="25185464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1A05F2-05AF-457F-BE93-6ED07BC0C031}" type="slidenum">
              <a:rPr lang="en-GB" smtClean="0"/>
              <a:t>18</a:t>
            </a:fld>
            <a:endParaRPr lang="en-GB"/>
          </a:p>
        </p:txBody>
      </p:sp>
    </p:spTree>
    <p:extLst>
      <p:ext uri="{BB962C8B-B14F-4D97-AF65-F5344CB8AC3E}">
        <p14:creationId xmlns:p14="http://schemas.microsoft.com/office/powerpoint/2010/main" val="40490959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Arithmetic</a:t>
            </a:r>
            <a:r>
              <a:rPr lang="en-GB" baseline="0" dirty="0" smtClean="0"/>
              <a:t> SATS paper = 30 minutes, 40 marks – less than a minute/ question</a:t>
            </a:r>
          </a:p>
          <a:p>
            <a:r>
              <a:rPr lang="en-GB" baseline="0" dirty="0" smtClean="0"/>
              <a:t>Tests speed and accuracy – if children can calculate mentally, this saves time!</a:t>
            </a:r>
            <a:endParaRPr lang="en-GB" dirty="0"/>
          </a:p>
        </p:txBody>
      </p:sp>
      <p:sp>
        <p:nvSpPr>
          <p:cNvPr id="4" name="Slide Number Placeholder 3"/>
          <p:cNvSpPr>
            <a:spLocks noGrp="1"/>
          </p:cNvSpPr>
          <p:nvPr>
            <p:ph type="sldNum" sz="quarter" idx="10"/>
          </p:nvPr>
        </p:nvSpPr>
        <p:spPr/>
        <p:txBody>
          <a:bodyPr/>
          <a:lstStyle/>
          <a:p>
            <a:fld id="{4F1A05F2-05AF-457F-BE93-6ED07BC0C031}" type="slidenum">
              <a:rPr lang="en-GB" smtClean="0"/>
              <a:t>19</a:t>
            </a:fld>
            <a:endParaRPr lang="en-GB"/>
          </a:p>
        </p:txBody>
      </p:sp>
    </p:spTree>
    <p:extLst>
      <p:ext uri="{BB962C8B-B14F-4D97-AF65-F5344CB8AC3E}">
        <p14:creationId xmlns:p14="http://schemas.microsoft.com/office/powerpoint/2010/main" val="12916647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Methods</a:t>
            </a:r>
            <a:r>
              <a:rPr lang="en-GB" baseline="0" dirty="0" smtClean="0"/>
              <a:t> that can be done mentally - </a:t>
            </a:r>
            <a:endParaRPr lang="en-GB" dirty="0"/>
          </a:p>
        </p:txBody>
      </p:sp>
      <p:sp>
        <p:nvSpPr>
          <p:cNvPr id="4" name="Slide Number Placeholder 3"/>
          <p:cNvSpPr>
            <a:spLocks noGrp="1"/>
          </p:cNvSpPr>
          <p:nvPr>
            <p:ph type="sldNum" sz="quarter" idx="10"/>
          </p:nvPr>
        </p:nvSpPr>
        <p:spPr/>
        <p:txBody>
          <a:bodyPr/>
          <a:lstStyle/>
          <a:p>
            <a:fld id="{4F1A05F2-05AF-457F-BE93-6ED07BC0C031}" type="slidenum">
              <a:rPr lang="en-GB" smtClean="0"/>
              <a:t>21</a:t>
            </a:fld>
            <a:endParaRPr lang="en-GB"/>
          </a:p>
        </p:txBody>
      </p:sp>
    </p:spTree>
    <p:extLst>
      <p:ext uri="{BB962C8B-B14F-4D97-AF65-F5344CB8AC3E}">
        <p14:creationId xmlns:p14="http://schemas.microsoft.com/office/powerpoint/2010/main" val="27776635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Dice games and card games. Use</a:t>
            </a:r>
            <a:r>
              <a:rPr lang="en-GB" baseline="0" dirty="0" smtClean="0"/>
              <a:t> the images on the cards to help </a:t>
            </a:r>
            <a:r>
              <a:rPr lang="en-GB" baseline="0" dirty="0" err="1" smtClean="0"/>
              <a:t>subitise</a:t>
            </a:r>
            <a:r>
              <a:rPr lang="en-GB" baseline="0" dirty="0" smtClean="0"/>
              <a:t>. Ask children to add the numbers on the cards. If they are a near double, get children to cover over one shape, add the double and then add on the remaining shape. Snakes and Ladders can help with mental addition and subtractions and going across tens boundaries. </a:t>
            </a:r>
            <a:endParaRPr lang="en-GB" dirty="0"/>
          </a:p>
        </p:txBody>
      </p:sp>
      <p:sp>
        <p:nvSpPr>
          <p:cNvPr id="4" name="Slide Number Placeholder 3"/>
          <p:cNvSpPr>
            <a:spLocks noGrp="1"/>
          </p:cNvSpPr>
          <p:nvPr>
            <p:ph type="sldNum" sz="quarter" idx="10"/>
          </p:nvPr>
        </p:nvSpPr>
        <p:spPr/>
        <p:txBody>
          <a:bodyPr/>
          <a:lstStyle/>
          <a:p>
            <a:fld id="{4F1A05F2-05AF-457F-BE93-6ED07BC0C031}" type="slidenum">
              <a:rPr lang="en-GB" smtClean="0"/>
              <a:t>23</a:t>
            </a:fld>
            <a:endParaRPr lang="en-GB"/>
          </a:p>
        </p:txBody>
      </p:sp>
    </p:spTree>
    <p:extLst>
      <p:ext uri="{BB962C8B-B14F-4D97-AF65-F5344CB8AC3E}">
        <p14:creationId xmlns:p14="http://schemas.microsoft.com/office/powerpoint/2010/main" val="37628808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Maths is all around</a:t>
            </a:r>
            <a:r>
              <a:rPr lang="en-GB" baseline="0" dirty="0" smtClean="0"/>
              <a:t> – we must help children to understand the value of what they learn in the classroom with real word applications! Give purpose </a:t>
            </a:r>
            <a:endParaRPr lang="en-GB" dirty="0"/>
          </a:p>
        </p:txBody>
      </p:sp>
      <p:sp>
        <p:nvSpPr>
          <p:cNvPr id="4" name="Slide Number Placeholder 3"/>
          <p:cNvSpPr>
            <a:spLocks noGrp="1"/>
          </p:cNvSpPr>
          <p:nvPr>
            <p:ph type="sldNum" sz="quarter" idx="10"/>
          </p:nvPr>
        </p:nvSpPr>
        <p:spPr/>
        <p:txBody>
          <a:bodyPr/>
          <a:lstStyle/>
          <a:p>
            <a:fld id="{4F1A05F2-05AF-457F-BE93-6ED07BC0C031}" type="slidenum">
              <a:rPr lang="en-GB" smtClean="0"/>
              <a:t>24</a:t>
            </a:fld>
            <a:endParaRPr lang="en-GB"/>
          </a:p>
        </p:txBody>
      </p:sp>
    </p:spTree>
    <p:extLst>
      <p:ext uri="{BB962C8B-B14F-4D97-AF65-F5344CB8AC3E}">
        <p14:creationId xmlns:p14="http://schemas.microsoft.com/office/powerpoint/2010/main" val="29613316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Lots of information available on</a:t>
            </a:r>
            <a:r>
              <a:rPr lang="en-GB" baseline="0" dirty="0" smtClean="0"/>
              <a:t> the Government website – you will be given info nearer the time, however please speak to Miss Campion or myself with concerns.</a:t>
            </a:r>
            <a:endParaRPr lang="en-GB" dirty="0"/>
          </a:p>
        </p:txBody>
      </p:sp>
      <p:sp>
        <p:nvSpPr>
          <p:cNvPr id="4" name="Slide Number Placeholder 3"/>
          <p:cNvSpPr>
            <a:spLocks noGrp="1"/>
          </p:cNvSpPr>
          <p:nvPr>
            <p:ph type="sldNum" sz="quarter" idx="10"/>
          </p:nvPr>
        </p:nvSpPr>
        <p:spPr/>
        <p:txBody>
          <a:bodyPr/>
          <a:lstStyle/>
          <a:p>
            <a:fld id="{4F1A05F2-05AF-457F-BE93-6ED07BC0C031}" type="slidenum">
              <a:rPr lang="en-GB" smtClean="0"/>
              <a:t>26</a:t>
            </a:fld>
            <a:endParaRPr lang="en-GB"/>
          </a:p>
        </p:txBody>
      </p:sp>
    </p:spTree>
    <p:extLst>
      <p:ext uri="{BB962C8B-B14F-4D97-AF65-F5344CB8AC3E}">
        <p14:creationId xmlns:p14="http://schemas.microsoft.com/office/powerpoint/2010/main" val="324838248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F1A05F2-05AF-457F-BE93-6ED07BC0C031}" type="slidenum">
              <a:rPr lang="en-GB" smtClean="0"/>
              <a:t>27</a:t>
            </a:fld>
            <a:endParaRPr lang="en-GB"/>
          </a:p>
        </p:txBody>
      </p:sp>
    </p:spTree>
    <p:extLst>
      <p:ext uri="{BB962C8B-B14F-4D97-AF65-F5344CB8AC3E}">
        <p14:creationId xmlns:p14="http://schemas.microsoft.com/office/powerpoint/2010/main" val="3912498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F1A05F2-05AF-457F-BE93-6ED07BC0C031}" type="slidenum">
              <a:rPr lang="en-GB" smtClean="0"/>
              <a:t>28</a:t>
            </a:fld>
            <a:endParaRPr lang="en-GB"/>
          </a:p>
        </p:txBody>
      </p:sp>
    </p:spTree>
    <p:extLst>
      <p:ext uri="{BB962C8B-B14F-4D97-AF65-F5344CB8AC3E}">
        <p14:creationId xmlns:p14="http://schemas.microsoft.com/office/powerpoint/2010/main" val="348556101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7A46BBDC-849C-482C-9943-430AB9CFA2FF}" type="datetimeFigureOut">
              <a:rPr lang="en-GB" smtClean="0"/>
              <a:t>14/11/2023</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4B40E259-1228-42E5-8500-A8220379FE39}" type="slidenum">
              <a:rPr lang="en-GB" smtClean="0"/>
              <a:t>‹#›</a:t>
            </a:fld>
            <a:endParaRPr lang="en-GB"/>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369966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46BBDC-849C-482C-9943-430AB9CFA2FF}" type="datetimeFigureOut">
              <a:rPr lang="en-GB" smtClean="0"/>
              <a:t>14/11/2023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40E259-1228-42E5-8500-A8220379FE39}" type="slidenum">
              <a:rPr lang="en-GB" smtClean="0"/>
              <a:t>‹#›</a:t>
            </a:fld>
            <a:endParaRPr lang="en-GB"/>
          </a:p>
        </p:txBody>
      </p:sp>
    </p:spTree>
    <p:extLst>
      <p:ext uri="{BB962C8B-B14F-4D97-AF65-F5344CB8AC3E}">
        <p14:creationId xmlns:p14="http://schemas.microsoft.com/office/powerpoint/2010/main" val="143813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46BBDC-849C-482C-9943-430AB9CFA2FF}" type="datetimeFigureOut">
              <a:rPr lang="en-GB" smtClean="0"/>
              <a:t>14/11/2023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40E259-1228-42E5-8500-A8220379FE39}" type="slidenum">
              <a:rPr lang="en-GB" smtClean="0"/>
              <a:t>‹#›</a:t>
            </a:fld>
            <a:endParaRPr lang="en-GB"/>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44075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A46BBDC-849C-482C-9943-430AB9CFA2FF}" type="datetimeFigureOut">
              <a:rPr lang="en-GB" smtClean="0"/>
              <a:t>14/11/2023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40E259-1228-42E5-8500-A8220379FE39}" type="slidenum">
              <a:rPr lang="en-GB" smtClean="0"/>
              <a:t>‹#›</a:t>
            </a:fld>
            <a:endParaRPr lang="en-GB"/>
          </a:p>
        </p:txBody>
      </p:sp>
    </p:spTree>
    <p:extLst>
      <p:ext uri="{BB962C8B-B14F-4D97-AF65-F5344CB8AC3E}">
        <p14:creationId xmlns:p14="http://schemas.microsoft.com/office/powerpoint/2010/main" val="1392650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A46BBDC-849C-482C-9943-430AB9CFA2FF}" type="datetimeFigureOut">
              <a:rPr lang="en-GB" smtClean="0"/>
              <a:t>14/11/2023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B40E259-1228-42E5-8500-A8220379FE39}" type="slidenum">
              <a:rPr lang="en-GB" smtClean="0"/>
              <a:t>‹#›</a:t>
            </a:fld>
            <a:endParaRPr lang="en-GB"/>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7293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A46BBDC-849C-482C-9943-430AB9CFA2FF}" type="datetimeFigureOut">
              <a:rPr lang="en-GB" smtClean="0"/>
              <a:t>14/11/2023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B40E259-1228-42E5-8500-A8220379FE39}" type="slidenum">
              <a:rPr lang="en-GB" smtClean="0"/>
              <a:t>‹#›</a:t>
            </a:fld>
            <a:endParaRPr lang="en-GB"/>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93437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6BBDC-849C-482C-9943-430AB9CFA2FF}" type="datetimeFigureOut">
              <a:rPr lang="en-GB" smtClean="0"/>
              <a:t>14/11/2023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B40E259-1228-42E5-8500-A8220379FE39}" type="slidenum">
              <a:rPr lang="en-GB" smtClean="0"/>
              <a:t>‹#›</a:t>
            </a:fld>
            <a:endParaRPr lang="en-GB"/>
          </a:p>
        </p:txBody>
      </p:sp>
    </p:spTree>
    <p:extLst>
      <p:ext uri="{BB962C8B-B14F-4D97-AF65-F5344CB8AC3E}">
        <p14:creationId xmlns:p14="http://schemas.microsoft.com/office/powerpoint/2010/main" val="2416415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A46BBDC-849C-482C-9943-430AB9CFA2FF}" type="datetimeFigureOut">
              <a:rPr lang="en-GB" smtClean="0"/>
              <a:t>14/11/2023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40E259-1228-42E5-8500-A8220379FE39}" type="slidenum">
              <a:rPr lang="en-GB" smtClean="0"/>
              <a:t>‹#›</a:t>
            </a:fld>
            <a:endParaRPr lang="en-GB"/>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325788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A46BBDC-849C-482C-9943-430AB9CFA2FF}" type="datetimeFigureOut">
              <a:rPr lang="en-GB" smtClean="0"/>
              <a:t>14/11/2023</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B40E259-1228-42E5-8500-A8220379FE39}" type="slidenum">
              <a:rPr lang="en-GB" smtClean="0"/>
              <a:t>‹#›</a:t>
            </a:fld>
            <a:endParaRPr lang="en-GB"/>
          </a:p>
        </p:txBody>
      </p:sp>
    </p:spTree>
    <p:extLst>
      <p:ext uri="{BB962C8B-B14F-4D97-AF65-F5344CB8AC3E}">
        <p14:creationId xmlns:p14="http://schemas.microsoft.com/office/powerpoint/2010/main" val="378921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A46BBDC-849C-482C-9943-430AB9CFA2FF}" type="datetimeFigureOut">
              <a:rPr lang="en-GB" smtClean="0"/>
              <a:t>14/11/2023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40E259-1228-42E5-8500-A8220379FE39}" type="slidenum">
              <a:rPr lang="en-GB" smtClean="0"/>
              <a:t>‹#›</a:t>
            </a:fld>
            <a:endParaRPr lang="en-GB"/>
          </a:p>
        </p:txBody>
      </p:sp>
    </p:spTree>
    <p:extLst>
      <p:ext uri="{BB962C8B-B14F-4D97-AF65-F5344CB8AC3E}">
        <p14:creationId xmlns:p14="http://schemas.microsoft.com/office/powerpoint/2010/main" val="2942380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46BBDC-849C-482C-9943-430AB9CFA2FF}" type="datetimeFigureOut">
              <a:rPr lang="en-GB" smtClean="0"/>
              <a:t>14/11/2023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40E259-1228-42E5-8500-A8220379FE39}" type="slidenum">
              <a:rPr lang="en-GB" smtClean="0"/>
              <a:t>‹#›</a:t>
            </a:fld>
            <a:endParaRPr lang="en-GB"/>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159865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46BBDC-849C-482C-9943-430AB9CFA2FF}" type="datetimeFigureOut">
              <a:rPr lang="en-GB" smtClean="0"/>
              <a:t>14/11/2023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40E259-1228-42E5-8500-A8220379FE39}"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691199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46BBDC-849C-482C-9943-430AB9CFA2FF}" type="datetimeFigureOut">
              <a:rPr lang="en-GB" smtClean="0"/>
              <a:t>14/11/2023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40E259-1228-42E5-8500-A8220379FE39}" type="slidenum">
              <a:rPr lang="en-GB" smtClean="0"/>
              <a:t>‹#›</a:t>
            </a:fld>
            <a:endParaRPr lang="en-GB"/>
          </a:p>
        </p:txBody>
      </p:sp>
    </p:spTree>
    <p:extLst>
      <p:ext uri="{BB962C8B-B14F-4D97-AF65-F5344CB8AC3E}">
        <p14:creationId xmlns:p14="http://schemas.microsoft.com/office/powerpoint/2010/main" val="2890207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46BBDC-849C-482C-9943-430AB9CFA2FF}" type="datetimeFigureOut">
              <a:rPr lang="en-GB" smtClean="0"/>
              <a:t>14/11/2023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40E259-1228-42E5-8500-A8220379FE39}"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65869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A46BBDC-849C-482C-9943-430AB9CFA2FF}" type="datetimeFigureOut">
              <a:rPr lang="en-GB" smtClean="0"/>
              <a:t>14/11/2023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40E259-1228-42E5-8500-A8220379FE39}" type="slidenum">
              <a:rPr lang="en-GB" smtClean="0"/>
              <a:t>‹#›</a:t>
            </a:fld>
            <a:endParaRPr lang="en-GB"/>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926430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46BBDC-849C-482C-9943-430AB9CFA2FF}" type="datetimeFigureOut">
              <a:rPr lang="en-GB" smtClean="0"/>
              <a:t>14/11/2023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40E259-1228-42E5-8500-A8220379FE39}" type="slidenum">
              <a:rPr lang="en-GB" smtClean="0"/>
              <a:t>‹#›</a:t>
            </a:fld>
            <a:endParaRPr lang="en-GB"/>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336231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A46BBDC-849C-482C-9943-430AB9CFA2FF}" type="datetimeFigureOut">
              <a:rPr lang="en-GB" smtClean="0"/>
              <a:t>14/11/2023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40E259-1228-42E5-8500-A8220379FE39}" type="slidenum">
              <a:rPr lang="en-GB" smtClean="0"/>
              <a:t>‹#›</a:t>
            </a:fld>
            <a:endParaRPr lang="en-GB"/>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72988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A46BBDC-849C-482C-9943-430AB9CFA2FF}" type="datetimeFigureOut">
              <a:rPr lang="en-GB" smtClean="0"/>
              <a:t>14/11/2023</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B40E259-1228-42E5-8500-A8220379FE39}" type="slidenum">
              <a:rPr lang="en-GB" smtClean="0"/>
              <a:t>‹#›</a:t>
            </a:fld>
            <a:endParaRPr lang="en-GB"/>
          </a:p>
        </p:txBody>
      </p:sp>
    </p:spTree>
    <p:extLst>
      <p:ext uri="{BB962C8B-B14F-4D97-AF65-F5344CB8AC3E}">
        <p14:creationId xmlns:p14="http://schemas.microsoft.com/office/powerpoint/2010/main" val="3778728082"/>
      </p:ext>
    </p:extLst>
  </p:cSld>
  <p:clrMap bg1="lt1" tx1="dk1" bg2="lt2" tx2="dk2" accent1="accent1" accent2="accent2" accent3="accent3" accent4="accent4" accent5="accent5" accent6="accent6" hlink="hlink" folHlink="folHlink"/>
  <p:sldLayoutIdLst>
    <p:sldLayoutId id="2147484045" r:id="rId1"/>
    <p:sldLayoutId id="2147484046" r:id="rId2"/>
    <p:sldLayoutId id="2147484047" r:id="rId3"/>
    <p:sldLayoutId id="2147484048" r:id="rId4"/>
    <p:sldLayoutId id="2147484049" r:id="rId5"/>
    <p:sldLayoutId id="2147484050" r:id="rId6"/>
    <p:sldLayoutId id="2147484051" r:id="rId7"/>
    <p:sldLayoutId id="2147484052" r:id="rId8"/>
    <p:sldLayoutId id="2147484053" r:id="rId9"/>
    <p:sldLayoutId id="2147484054" r:id="rId10"/>
    <p:sldLayoutId id="2147484055" r:id="rId11"/>
    <p:sldLayoutId id="2147484056" r:id="rId12"/>
    <p:sldLayoutId id="2147484057" r:id="rId13"/>
    <p:sldLayoutId id="2147484058" r:id="rId14"/>
    <p:sldLayoutId id="2147484059" r:id="rId15"/>
    <p:sldLayoutId id="2147484060" r:id="rId16"/>
    <p:sldLayoutId id="2147484061"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11.jpe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27.png"/></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jpeg"/></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microsoft.com/office/2007/relationships/hdphoto" Target="../media/hdphoto2.wdp"/><Relationship Id="rId5" Type="http://schemas.openxmlformats.org/officeDocument/2006/relationships/image" Target="../media/image37.png"/><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4.xml"/><Relationship Id="rId4" Type="http://schemas.openxmlformats.org/officeDocument/2006/relationships/image" Target="../media/image41.png"/></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44.png"/><Relationship Id="rId4" Type="http://schemas.openxmlformats.org/officeDocument/2006/relationships/image" Target="../media/image43.png"/></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0.xml"/><Relationship Id="rId1" Type="http://schemas.openxmlformats.org/officeDocument/2006/relationships/slideLayout" Target="../slideLayouts/slideLayout4.xml"/><Relationship Id="rId5" Type="http://schemas.openxmlformats.org/officeDocument/2006/relationships/image" Target="../media/image49.png"/><Relationship Id="rId4" Type="http://schemas.openxmlformats.org/officeDocument/2006/relationships/image" Target="../media/image48.jpeg"/></Relationships>
</file>

<file path=ppt/slides/_rels/slide2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1.xml"/><Relationship Id="rId1" Type="http://schemas.openxmlformats.org/officeDocument/2006/relationships/slideLayout" Target="../slideLayouts/slideLayout4.xml"/><Relationship Id="rId6" Type="http://schemas.openxmlformats.org/officeDocument/2006/relationships/image" Target="../media/image53.jpeg"/><Relationship Id="rId5" Type="http://schemas.openxmlformats.org/officeDocument/2006/relationships/image" Target="../media/image52.png"/><Relationship Id="rId4" Type="http://schemas.openxmlformats.org/officeDocument/2006/relationships/image" Target="../media/image51.png"/></Relationships>
</file>

<file path=ppt/slides/_rels/slide2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png"/><Relationship Id="rId1" Type="http://schemas.openxmlformats.org/officeDocument/2006/relationships/slideLayout" Target="../slideLayouts/slideLayout4.xml"/><Relationship Id="rId4" Type="http://schemas.openxmlformats.org/officeDocument/2006/relationships/image" Target="../media/image56.png"/></Relationships>
</file>

<file path=ppt/slides/_rels/slide2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8" Type="http://schemas.openxmlformats.org/officeDocument/2006/relationships/image" Target="../media/image63.png"/><Relationship Id="rId3" Type="http://schemas.openxmlformats.org/officeDocument/2006/relationships/image" Target="../media/image58.png"/><Relationship Id="rId7" Type="http://schemas.openxmlformats.org/officeDocument/2006/relationships/image" Target="../media/image62.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9.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692398" y="1653309"/>
            <a:ext cx="6815669" cy="1733355"/>
          </a:xfrm>
        </p:spPr>
        <p:txBody>
          <a:bodyPr/>
          <a:lstStyle/>
          <a:p>
            <a:r>
              <a:rPr lang="en-US" sz="4800" dirty="0" smtClean="0">
                <a:latin typeface="+mn-lt"/>
                <a:cs typeface="Arial" panose="020B0604020202020204" pitchFamily="34" charset="0"/>
              </a:rPr>
              <a:t>Helping </a:t>
            </a:r>
            <a:r>
              <a:rPr lang="en-US" sz="4800" dirty="0">
                <a:latin typeface="+mn-lt"/>
                <a:cs typeface="Arial" panose="020B0604020202020204" pitchFamily="34" charset="0"/>
              </a:rPr>
              <a:t>your child with </a:t>
            </a:r>
            <a:r>
              <a:rPr lang="en-US" sz="4800" dirty="0" smtClean="0">
                <a:latin typeface="+mn-lt"/>
                <a:cs typeface="Arial" panose="020B0604020202020204" pitchFamily="34" charset="0"/>
              </a:rPr>
              <a:t>Maths</a:t>
            </a:r>
            <a:endParaRPr lang="en-GB" sz="4800" dirty="0">
              <a:latin typeface="+mn-lt"/>
              <a:cs typeface="Arial" panose="020B0604020202020204" pitchFamily="34" charset="0"/>
            </a:endParaRPr>
          </a:p>
        </p:txBody>
      </p:sp>
      <p:sp>
        <p:nvSpPr>
          <p:cNvPr id="3" name="Subtitle 2"/>
          <p:cNvSpPr>
            <a:spLocks noGrp="1"/>
          </p:cNvSpPr>
          <p:nvPr>
            <p:ph type="subTitle" idx="1"/>
          </p:nvPr>
        </p:nvSpPr>
        <p:spPr>
          <a:xfrm>
            <a:off x="4332190" y="3888504"/>
            <a:ext cx="3536084" cy="822039"/>
          </a:xfrm>
        </p:spPr>
        <p:txBody>
          <a:bodyPr>
            <a:normAutofit/>
          </a:bodyPr>
          <a:lstStyle/>
          <a:p>
            <a:r>
              <a:rPr lang="en-GB" sz="3600" dirty="0" smtClean="0"/>
              <a:t>Years 3 - 6</a:t>
            </a:r>
            <a:endParaRPr lang="en-GB" sz="3600" dirty="0"/>
          </a:p>
        </p:txBody>
      </p:sp>
      <p:pic>
        <p:nvPicPr>
          <p:cNvPr id="2050" name="Picture 2" descr="Using Math Tools Isolated Cartoon Vector Illustration Learn To Count,  Count, Storytelling, Block PNG and Vector with Transparent Background for  Free Download"/>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l="13281" t="12116" r="10737" b="11312"/>
          <a:stretch/>
        </p:blipFill>
        <p:spPr bwMode="auto">
          <a:xfrm>
            <a:off x="989729" y="2349500"/>
            <a:ext cx="3405338" cy="3434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31792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55128" y="2686241"/>
            <a:ext cx="6668656" cy="3318936"/>
          </a:xfrm>
        </p:spPr>
        <p:txBody>
          <a:bodyPr>
            <a:normAutofit fontScale="92500" lnSpcReduction="10000"/>
          </a:bodyPr>
          <a:lstStyle/>
          <a:p>
            <a:pPr marL="0" indent="0" algn="ctr">
              <a:buNone/>
            </a:pPr>
            <a:r>
              <a:rPr lang="en-GB" sz="2800" b="1" dirty="0" smtClean="0"/>
              <a:t>“Parental </a:t>
            </a:r>
            <a:r>
              <a:rPr lang="en-GB" sz="2800" b="1" dirty="0"/>
              <a:t>engagement is a powerful lever for raising achievement in schools. </a:t>
            </a:r>
            <a:br>
              <a:rPr lang="en-GB" sz="2800" b="1" dirty="0"/>
            </a:br>
            <a:r>
              <a:rPr lang="en-GB" sz="2800" b="1" dirty="0"/>
              <a:t>Where parents and teachers work together to improve learning, the gains in achievement are significant</a:t>
            </a:r>
            <a:r>
              <a:rPr lang="en-GB" sz="2800" b="1" dirty="0" smtClean="0"/>
              <a:t>.”</a:t>
            </a:r>
            <a:r>
              <a:rPr lang="en-GB" b="1" dirty="0"/>
              <a:t/>
            </a:r>
            <a:br>
              <a:rPr lang="en-GB" b="1" dirty="0"/>
            </a:br>
            <a:endParaRPr lang="en-GB" b="1" i="1" dirty="0" smtClean="0"/>
          </a:p>
          <a:p>
            <a:pPr marL="0" indent="0" algn="ctr">
              <a:buNone/>
            </a:pPr>
            <a:r>
              <a:rPr lang="en-GB" sz="2000" b="1" i="1" dirty="0"/>
              <a:t/>
            </a:r>
            <a:br>
              <a:rPr lang="en-GB" sz="2000" b="1" i="1" dirty="0"/>
            </a:br>
            <a:r>
              <a:rPr lang="en-GB" sz="2000" b="1" i="1" dirty="0"/>
              <a:t>“ ENGAGING PARENTS IN RAISING ACHIEVEMENT. DFE HARRIS &amp; GOODALL 2007</a:t>
            </a:r>
            <a:endParaRPr lang="en-GB" sz="2000" i="1" dirty="0"/>
          </a:p>
        </p:txBody>
      </p:sp>
      <p:sp>
        <p:nvSpPr>
          <p:cNvPr id="4" name="TextBox 3"/>
          <p:cNvSpPr txBox="1"/>
          <p:nvPr/>
        </p:nvSpPr>
        <p:spPr>
          <a:xfrm>
            <a:off x="1588653" y="1219200"/>
            <a:ext cx="9014691" cy="830997"/>
          </a:xfrm>
          <a:prstGeom prst="rect">
            <a:avLst/>
          </a:prstGeom>
          <a:noFill/>
        </p:spPr>
        <p:txBody>
          <a:bodyPr wrap="square" rtlCol="0">
            <a:spAutoFit/>
          </a:bodyPr>
          <a:lstStyle/>
          <a:p>
            <a:pPr algn="ctr"/>
            <a:r>
              <a:rPr lang="en-GB" sz="4800" dirty="0" smtClean="0"/>
              <a:t>Why are we here? </a:t>
            </a:r>
            <a:endParaRPr lang="en-GB" sz="4800" dirty="0"/>
          </a:p>
        </p:txBody>
      </p:sp>
      <p:pic>
        <p:nvPicPr>
          <p:cNvPr id="1026" name="Picture 2" descr="Parent Diaries: Math in the early years – Raising A Mathematician Found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993" y="1957971"/>
            <a:ext cx="4211919" cy="4211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58750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0048" y="838515"/>
            <a:ext cx="5134551" cy="1303867"/>
          </a:xfrm>
        </p:spPr>
        <p:txBody>
          <a:bodyPr>
            <a:normAutofit/>
          </a:bodyPr>
          <a:lstStyle/>
          <a:p>
            <a:pPr algn="ctr"/>
            <a:r>
              <a:rPr lang="en-GB" dirty="0" smtClean="0">
                <a:latin typeface="+mn-lt"/>
              </a:rPr>
              <a:t>Our agenda:</a:t>
            </a:r>
            <a:endParaRPr lang="en-GB" dirty="0">
              <a:latin typeface="+mn-lt"/>
            </a:endParaRPr>
          </a:p>
        </p:txBody>
      </p:sp>
      <p:sp>
        <p:nvSpPr>
          <p:cNvPr id="3" name="Content Placeholder 2"/>
          <p:cNvSpPr>
            <a:spLocks noGrp="1"/>
          </p:cNvSpPr>
          <p:nvPr>
            <p:ph sz="half" idx="1"/>
          </p:nvPr>
        </p:nvSpPr>
        <p:spPr>
          <a:xfrm>
            <a:off x="1298447" y="2560320"/>
            <a:ext cx="5530977" cy="3573780"/>
          </a:xfrm>
        </p:spPr>
        <p:txBody>
          <a:bodyPr>
            <a:normAutofit/>
          </a:bodyPr>
          <a:lstStyle/>
          <a:p>
            <a:endParaRPr lang="en-GB" sz="2800" dirty="0"/>
          </a:p>
          <a:p>
            <a:endParaRPr lang="en-GB" sz="3100" dirty="0" smtClean="0">
              <a:latin typeface="+mj-lt"/>
            </a:endParaRPr>
          </a:p>
          <a:p>
            <a:endParaRPr lang="en-GB" dirty="0" smtClean="0">
              <a:latin typeface="+mj-lt"/>
            </a:endParaRPr>
          </a:p>
          <a:p>
            <a:endParaRPr lang="en-GB" dirty="0">
              <a:latin typeface="+mj-lt"/>
            </a:endParaRPr>
          </a:p>
        </p:txBody>
      </p:sp>
      <p:pic>
        <p:nvPicPr>
          <p:cNvPr id="3080" name="Picture 8" descr="Numicon: A teacher's guid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3411" y="2999997"/>
            <a:ext cx="5886240" cy="212471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921715" y="2454384"/>
            <a:ext cx="4771696" cy="3785652"/>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t>Growth </a:t>
            </a:r>
            <a:r>
              <a:rPr lang="en-GB" sz="2400" dirty="0" err="1" smtClean="0"/>
              <a:t>Mindset</a:t>
            </a:r>
            <a:endParaRPr lang="en-GB" sz="2400" dirty="0" smtClean="0"/>
          </a:p>
          <a:p>
            <a:pPr marL="285750" indent="-285750">
              <a:buFont typeface="Arial" panose="020B0604020202020204" pitchFamily="34" charset="0"/>
              <a:buChar char="•"/>
            </a:pPr>
            <a:r>
              <a:rPr lang="en-GB" sz="2400" dirty="0" smtClean="0"/>
              <a:t>Maths at Forty Hill </a:t>
            </a:r>
          </a:p>
          <a:p>
            <a:pPr marL="285750" indent="-285750">
              <a:buFont typeface="Arial" panose="020B0604020202020204" pitchFamily="34" charset="0"/>
              <a:buChar char="•"/>
            </a:pPr>
            <a:r>
              <a:rPr lang="en-GB" sz="2400" dirty="0" smtClean="0"/>
              <a:t>Curriculum Overviews</a:t>
            </a:r>
          </a:p>
          <a:p>
            <a:pPr marL="285750" indent="-285750">
              <a:buFont typeface="Arial" panose="020B0604020202020204" pitchFamily="34" charset="0"/>
              <a:buChar char="•"/>
            </a:pPr>
            <a:r>
              <a:rPr lang="en-GB" sz="2400" dirty="0" smtClean="0"/>
              <a:t>Calculation Policy   </a:t>
            </a:r>
          </a:p>
          <a:p>
            <a:pPr marL="285750" indent="-285750">
              <a:buFont typeface="Arial" panose="020B0604020202020204" pitchFamily="34" charset="0"/>
              <a:buChar char="•"/>
            </a:pPr>
            <a:r>
              <a:rPr lang="en-GB" sz="2400" dirty="0" smtClean="0"/>
              <a:t>Arithmetic lessons </a:t>
            </a:r>
          </a:p>
          <a:p>
            <a:pPr marL="285750" indent="-285750">
              <a:buFont typeface="Arial" panose="020B0604020202020204" pitchFamily="34" charset="0"/>
              <a:buChar char="•"/>
            </a:pPr>
            <a:r>
              <a:rPr lang="en-GB" sz="2400" dirty="0" smtClean="0"/>
              <a:t>Manipulatives</a:t>
            </a:r>
          </a:p>
          <a:p>
            <a:pPr marL="285750" indent="-285750">
              <a:buFont typeface="Arial" panose="020B0604020202020204" pitchFamily="34" charset="0"/>
              <a:buChar char="•"/>
            </a:pPr>
            <a:r>
              <a:rPr lang="en-GB" sz="2400" dirty="0" smtClean="0"/>
              <a:t>Choosing the most efficient method</a:t>
            </a:r>
          </a:p>
          <a:p>
            <a:pPr marL="285750" indent="-285750">
              <a:buFont typeface="Arial" panose="020B0604020202020204" pitchFamily="34" charset="0"/>
              <a:buChar char="•"/>
            </a:pPr>
            <a:r>
              <a:rPr lang="en-GB" sz="2400" dirty="0" smtClean="0"/>
              <a:t>Maths at Home </a:t>
            </a:r>
          </a:p>
          <a:p>
            <a:pPr marL="285750" indent="-285750">
              <a:buFont typeface="Arial" panose="020B0604020202020204" pitchFamily="34" charset="0"/>
              <a:buChar char="•"/>
            </a:pPr>
            <a:r>
              <a:rPr lang="en-GB" sz="2400" dirty="0" smtClean="0"/>
              <a:t>Multiplication Tables Check </a:t>
            </a:r>
          </a:p>
          <a:p>
            <a:pPr marL="285750" indent="-285750">
              <a:buFont typeface="Arial" panose="020B0604020202020204" pitchFamily="34" charset="0"/>
              <a:buChar char="•"/>
            </a:pPr>
            <a:r>
              <a:rPr lang="en-GB" sz="2400" dirty="0" smtClean="0"/>
              <a:t>Helpful websites</a:t>
            </a:r>
            <a:endParaRPr lang="en-GB" sz="2400" dirty="0"/>
          </a:p>
        </p:txBody>
      </p:sp>
    </p:spTree>
    <p:extLst>
      <p:ext uri="{BB962C8B-B14F-4D97-AF65-F5344CB8AC3E}">
        <p14:creationId xmlns:p14="http://schemas.microsoft.com/office/powerpoint/2010/main" val="39321313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Growth </a:t>
            </a:r>
            <a:r>
              <a:rPr lang="en-GB" dirty="0" err="1" smtClean="0"/>
              <a:t>Mindset</a:t>
            </a:r>
            <a:r>
              <a:rPr lang="en-GB" dirty="0" smtClean="0"/>
              <a:t> </a:t>
            </a:r>
            <a:endParaRPr lang="en-GB" dirty="0"/>
          </a:p>
        </p:txBody>
      </p:sp>
      <p:pic>
        <p:nvPicPr>
          <p:cNvPr id="4104" name="Picture 8" descr="How A Growth Mindset Fuels Innovation"/>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814106" y="2532066"/>
            <a:ext cx="5077387" cy="331299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007527" y="3183407"/>
            <a:ext cx="5181600" cy="1938992"/>
          </a:xfrm>
          <a:prstGeom prst="rect">
            <a:avLst/>
          </a:prstGeom>
          <a:noFill/>
        </p:spPr>
        <p:txBody>
          <a:bodyPr wrap="square" rtlCol="0">
            <a:spAutoFit/>
          </a:bodyPr>
          <a:lstStyle/>
          <a:p>
            <a:pPr algn="ctr"/>
            <a:r>
              <a:rPr lang="en-US" sz="2000" dirty="0"/>
              <a:t>Students who believe that intelligence or </a:t>
            </a:r>
            <a:r>
              <a:rPr lang="en-US" sz="2000" dirty="0" smtClean="0"/>
              <a:t>maths </a:t>
            </a:r>
            <a:r>
              <a:rPr lang="en-US" sz="2000" dirty="0"/>
              <a:t>and science ability is simply a fixed trait (a fixed mindset) are at a significant disadvantage compared to students who believe that their abilities can be developed (a growth mindset</a:t>
            </a:r>
            <a:r>
              <a:rPr lang="en-US" sz="2000" dirty="0" smtClean="0"/>
              <a:t>)’</a:t>
            </a:r>
          </a:p>
          <a:p>
            <a:pPr algn="ctr"/>
            <a:r>
              <a:rPr lang="en-US" sz="2000" dirty="0" smtClean="0"/>
              <a:t> </a:t>
            </a:r>
            <a:r>
              <a:rPr lang="en-US" sz="2000" dirty="0"/>
              <a:t>(</a:t>
            </a:r>
            <a:r>
              <a:rPr lang="en-US" sz="2000" dirty="0" err="1"/>
              <a:t>Dweck</a:t>
            </a:r>
            <a:r>
              <a:rPr lang="en-US" sz="2000" dirty="0"/>
              <a:t> </a:t>
            </a:r>
            <a:r>
              <a:rPr lang="en-US" sz="2000" dirty="0" smtClean="0"/>
              <a:t>2008)</a:t>
            </a:r>
            <a:endParaRPr lang="en-GB" sz="2000" dirty="0"/>
          </a:p>
        </p:txBody>
      </p:sp>
      <p:sp>
        <p:nvSpPr>
          <p:cNvPr id="5" name="TextBox 4"/>
          <p:cNvSpPr txBox="1"/>
          <p:nvPr/>
        </p:nvSpPr>
        <p:spPr>
          <a:xfrm>
            <a:off x="6311046" y="2498400"/>
            <a:ext cx="3205018" cy="523220"/>
          </a:xfrm>
          <a:prstGeom prst="rect">
            <a:avLst/>
          </a:prstGeom>
          <a:noFill/>
        </p:spPr>
        <p:txBody>
          <a:bodyPr wrap="square" rtlCol="0">
            <a:spAutoFit/>
          </a:bodyPr>
          <a:lstStyle/>
          <a:p>
            <a:r>
              <a:rPr lang="en-GB" sz="2800" dirty="0" smtClean="0"/>
              <a:t>“I can’t do it!”</a:t>
            </a:r>
            <a:endParaRPr lang="en-GB" sz="2800" dirty="0"/>
          </a:p>
        </p:txBody>
      </p:sp>
      <p:sp>
        <p:nvSpPr>
          <p:cNvPr id="10" name="TextBox 9"/>
          <p:cNvSpPr txBox="1"/>
          <p:nvPr/>
        </p:nvSpPr>
        <p:spPr>
          <a:xfrm>
            <a:off x="8141277" y="2957841"/>
            <a:ext cx="3087253" cy="523220"/>
          </a:xfrm>
          <a:prstGeom prst="rect">
            <a:avLst/>
          </a:prstGeom>
          <a:noFill/>
        </p:spPr>
        <p:txBody>
          <a:bodyPr wrap="square" rtlCol="0">
            <a:spAutoFit/>
          </a:bodyPr>
          <a:lstStyle/>
          <a:p>
            <a:r>
              <a:rPr lang="en-GB" sz="2800" dirty="0" smtClean="0">
                <a:solidFill>
                  <a:srgbClr val="00B050"/>
                </a:solidFill>
              </a:rPr>
              <a:t>“I can’t do it, yet!”</a:t>
            </a:r>
            <a:endParaRPr lang="en-GB" sz="2800" dirty="0">
              <a:solidFill>
                <a:srgbClr val="00B050"/>
              </a:solidFill>
            </a:endParaRPr>
          </a:p>
        </p:txBody>
      </p:sp>
      <p:sp>
        <p:nvSpPr>
          <p:cNvPr id="6" name="TextBox 5"/>
          <p:cNvSpPr txBox="1"/>
          <p:nvPr/>
        </p:nvSpPr>
        <p:spPr>
          <a:xfrm>
            <a:off x="6311046" y="3481061"/>
            <a:ext cx="2471003" cy="523220"/>
          </a:xfrm>
          <a:prstGeom prst="rect">
            <a:avLst/>
          </a:prstGeom>
          <a:noFill/>
        </p:spPr>
        <p:txBody>
          <a:bodyPr wrap="square" rtlCol="0">
            <a:spAutoFit/>
          </a:bodyPr>
          <a:lstStyle/>
          <a:p>
            <a:r>
              <a:rPr lang="en-GB" sz="2800" dirty="0" smtClean="0"/>
              <a:t>“I give up!”</a:t>
            </a:r>
            <a:endParaRPr lang="en-GB" sz="2800" dirty="0"/>
          </a:p>
        </p:txBody>
      </p:sp>
      <p:sp>
        <p:nvSpPr>
          <p:cNvPr id="12" name="TextBox 11"/>
          <p:cNvSpPr txBox="1"/>
          <p:nvPr/>
        </p:nvSpPr>
        <p:spPr>
          <a:xfrm>
            <a:off x="6311046" y="3986668"/>
            <a:ext cx="5214203" cy="954107"/>
          </a:xfrm>
          <a:prstGeom prst="rect">
            <a:avLst/>
          </a:prstGeom>
          <a:noFill/>
        </p:spPr>
        <p:txBody>
          <a:bodyPr wrap="square" rtlCol="0">
            <a:spAutoFit/>
          </a:bodyPr>
          <a:lstStyle/>
          <a:p>
            <a:pPr algn="ctr"/>
            <a:r>
              <a:rPr lang="en-GB" sz="2800" dirty="0" smtClean="0">
                <a:solidFill>
                  <a:srgbClr val="00B050"/>
                </a:solidFill>
              </a:rPr>
              <a:t>“I can always improve. I will keep trying!”</a:t>
            </a:r>
            <a:endParaRPr lang="en-GB" sz="2800" dirty="0">
              <a:solidFill>
                <a:srgbClr val="00B050"/>
              </a:solidFill>
            </a:endParaRPr>
          </a:p>
        </p:txBody>
      </p:sp>
      <p:sp>
        <p:nvSpPr>
          <p:cNvPr id="13" name="TextBox 12"/>
          <p:cNvSpPr txBox="1"/>
          <p:nvPr/>
        </p:nvSpPr>
        <p:spPr>
          <a:xfrm>
            <a:off x="6096000" y="4940775"/>
            <a:ext cx="5004654" cy="523220"/>
          </a:xfrm>
          <a:prstGeom prst="rect">
            <a:avLst/>
          </a:prstGeom>
          <a:noFill/>
        </p:spPr>
        <p:txBody>
          <a:bodyPr wrap="square" rtlCol="0">
            <a:spAutoFit/>
          </a:bodyPr>
          <a:lstStyle/>
          <a:p>
            <a:r>
              <a:rPr lang="en-GB" sz="2800" dirty="0" smtClean="0"/>
              <a:t>“I’ve got everything wrong!”</a:t>
            </a:r>
            <a:endParaRPr lang="en-GB" sz="2800" dirty="0"/>
          </a:p>
        </p:txBody>
      </p:sp>
      <p:sp>
        <p:nvSpPr>
          <p:cNvPr id="14" name="TextBox 13"/>
          <p:cNvSpPr txBox="1"/>
          <p:nvPr/>
        </p:nvSpPr>
        <p:spPr>
          <a:xfrm>
            <a:off x="7315200" y="5633272"/>
            <a:ext cx="5004654" cy="523220"/>
          </a:xfrm>
          <a:prstGeom prst="rect">
            <a:avLst/>
          </a:prstGeom>
          <a:noFill/>
        </p:spPr>
        <p:txBody>
          <a:bodyPr wrap="square" rtlCol="0">
            <a:spAutoFit/>
          </a:bodyPr>
          <a:lstStyle/>
          <a:p>
            <a:r>
              <a:rPr lang="en-GB" sz="2800" dirty="0" smtClean="0">
                <a:solidFill>
                  <a:srgbClr val="00B050"/>
                </a:solidFill>
              </a:rPr>
              <a:t>“Mistakes are how I learn!”</a:t>
            </a:r>
            <a:endParaRPr lang="en-GB" sz="2800" dirty="0">
              <a:solidFill>
                <a:srgbClr val="00B050"/>
              </a:solidFill>
            </a:endParaRPr>
          </a:p>
        </p:txBody>
      </p:sp>
    </p:spTree>
    <p:extLst>
      <p:ext uri="{BB962C8B-B14F-4D97-AF65-F5344CB8AC3E}">
        <p14:creationId xmlns:p14="http://schemas.microsoft.com/office/powerpoint/2010/main" val="2429094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P spid="6" grpId="0"/>
      <p:bldP spid="12" grpId="0"/>
      <p:bldP spid="13"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at Forty Hill  </a:t>
            </a:r>
            <a:endParaRPr lang="en-GB" dirty="0"/>
          </a:p>
        </p:txBody>
      </p:sp>
      <p:pic>
        <p:nvPicPr>
          <p:cNvPr id="6146" name="Picture 2" descr="New Recognition Partner Announcement - White Rose Maths - Tempo Time Credits"/>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tretch>
            <a:fillRect/>
          </a:stretch>
        </p:blipFill>
        <p:spPr bwMode="auto">
          <a:xfrm>
            <a:off x="1824037" y="652262"/>
            <a:ext cx="1614487" cy="161448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ome - Forty Hill C.E.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48681" y="652262"/>
            <a:ext cx="1377950" cy="1633737"/>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p:cNvSpPr>
            <a:spLocks noGrp="1"/>
          </p:cNvSpPr>
          <p:nvPr>
            <p:ph type="body" idx="1"/>
          </p:nvPr>
        </p:nvSpPr>
        <p:spPr>
          <a:xfrm>
            <a:off x="1079372" y="2596619"/>
            <a:ext cx="4718304" cy="576262"/>
          </a:xfrm>
        </p:spPr>
        <p:txBody>
          <a:bodyPr/>
          <a:lstStyle/>
          <a:p>
            <a:pPr algn="ctr"/>
            <a:r>
              <a:rPr lang="en-GB" sz="3600" dirty="0" smtClean="0"/>
              <a:t>KS2 </a:t>
            </a:r>
            <a:endParaRPr lang="en-GB" sz="3600" dirty="0"/>
          </a:p>
        </p:txBody>
      </p:sp>
      <p:sp>
        <p:nvSpPr>
          <p:cNvPr id="3" name="Content Placeholder 2"/>
          <p:cNvSpPr>
            <a:spLocks noGrp="1"/>
          </p:cNvSpPr>
          <p:nvPr>
            <p:ph sz="quarter" idx="4"/>
          </p:nvPr>
        </p:nvSpPr>
        <p:spPr>
          <a:xfrm>
            <a:off x="1051085" y="3052761"/>
            <a:ext cx="6166144" cy="3162982"/>
          </a:xfrm>
        </p:spPr>
        <p:txBody>
          <a:bodyPr>
            <a:normAutofit/>
          </a:bodyPr>
          <a:lstStyle/>
          <a:p>
            <a:r>
              <a:rPr lang="en-GB" sz="3600" dirty="0"/>
              <a:t>4 Maths lessons a week. </a:t>
            </a:r>
          </a:p>
          <a:p>
            <a:r>
              <a:rPr lang="en-GB" sz="3600" dirty="0" smtClean="0"/>
              <a:t>1 weekly Arithmetic </a:t>
            </a:r>
            <a:r>
              <a:rPr lang="en-GB" sz="3600" dirty="0"/>
              <a:t>lesson. </a:t>
            </a:r>
          </a:p>
          <a:p>
            <a:r>
              <a:rPr lang="en-GB" sz="3600" dirty="0"/>
              <a:t>Children follow the White Rose scheme </a:t>
            </a:r>
            <a:endParaRPr lang="en-GB" sz="3600" dirty="0" smtClean="0"/>
          </a:p>
          <a:p>
            <a:endParaRPr lang="en-GB" dirty="0"/>
          </a:p>
          <a:p>
            <a:endParaRPr lang="en-GB" dirty="0"/>
          </a:p>
        </p:txBody>
      </p:sp>
      <p:pic>
        <p:nvPicPr>
          <p:cNvPr id="1026" name="Picture 2" descr="https://www.fortyhill.com/_site/data/images/galleries/111/IMG3898.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28916"/>
          <a:stretch/>
        </p:blipFill>
        <p:spPr bwMode="auto">
          <a:xfrm>
            <a:off x="7540537" y="2615869"/>
            <a:ext cx="3747573" cy="35519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3551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95325" y="1381125"/>
            <a:ext cx="1876425" cy="1384995"/>
          </a:xfrm>
          <a:prstGeom prst="rect">
            <a:avLst/>
          </a:prstGeom>
          <a:noFill/>
        </p:spPr>
        <p:txBody>
          <a:bodyPr wrap="square" rtlCol="0">
            <a:spAutoFit/>
          </a:bodyPr>
          <a:lstStyle/>
          <a:p>
            <a:pPr algn="ctr"/>
            <a:r>
              <a:rPr lang="en-GB" sz="2800" b="1" dirty="0" smtClean="0"/>
              <a:t>Year 3</a:t>
            </a:r>
            <a:r>
              <a:rPr lang="en-GB" sz="2800" dirty="0" smtClean="0"/>
              <a:t>  Curriculum Overview </a:t>
            </a:r>
            <a:endParaRPr lang="en-GB" sz="2800" dirty="0"/>
          </a:p>
        </p:txBody>
      </p:sp>
      <p:pic>
        <p:nvPicPr>
          <p:cNvPr id="2" name="Picture 1"/>
          <p:cNvPicPr>
            <a:picLocks noChangeAspect="1"/>
          </p:cNvPicPr>
          <p:nvPr/>
        </p:nvPicPr>
        <p:blipFill>
          <a:blip r:embed="rId3"/>
          <a:stretch>
            <a:fillRect/>
          </a:stretch>
        </p:blipFill>
        <p:spPr>
          <a:xfrm>
            <a:off x="2657639" y="529459"/>
            <a:ext cx="8651491" cy="5808483"/>
          </a:xfrm>
          <a:prstGeom prst="rect">
            <a:avLst/>
          </a:prstGeom>
        </p:spPr>
      </p:pic>
    </p:spTree>
    <p:extLst>
      <p:ext uri="{BB962C8B-B14F-4D97-AF65-F5344CB8AC3E}">
        <p14:creationId xmlns:p14="http://schemas.microsoft.com/office/powerpoint/2010/main" val="24960186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95325" y="1381125"/>
            <a:ext cx="1876425" cy="1384995"/>
          </a:xfrm>
          <a:prstGeom prst="rect">
            <a:avLst/>
          </a:prstGeom>
          <a:noFill/>
        </p:spPr>
        <p:txBody>
          <a:bodyPr wrap="square" rtlCol="0">
            <a:spAutoFit/>
          </a:bodyPr>
          <a:lstStyle/>
          <a:p>
            <a:pPr algn="ctr"/>
            <a:r>
              <a:rPr lang="en-GB" sz="2800" b="1" dirty="0" smtClean="0"/>
              <a:t>Year 4 </a:t>
            </a:r>
            <a:r>
              <a:rPr lang="en-GB" sz="2800" dirty="0" smtClean="0"/>
              <a:t>Curriculum Overview </a:t>
            </a:r>
            <a:endParaRPr lang="en-GB" sz="2800" dirty="0"/>
          </a:p>
        </p:txBody>
      </p:sp>
      <p:pic>
        <p:nvPicPr>
          <p:cNvPr id="3" name="Picture 2"/>
          <p:cNvPicPr>
            <a:picLocks noChangeAspect="1"/>
          </p:cNvPicPr>
          <p:nvPr/>
        </p:nvPicPr>
        <p:blipFill>
          <a:blip r:embed="rId3"/>
          <a:stretch>
            <a:fillRect/>
          </a:stretch>
        </p:blipFill>
        <p:spPr>
          <a:xfrm>
            <a:off x="2655669" y="603030"/>
            <a:ext cx="8401214" cy="5663357"/>
          </a:xfrm>
          <a:prstGeom prst="rect">
            <a:avLst/>
          </a:prstGeom>
        </p:spPr>
      </p:pic>
    </p:spTree>
    <p:extLst>
      <p:ext uri="{BB962C8B-B14F-4D97-AF65-F5344CB8AC3E}">
        <p14:creationId xmlns:p14="http://schemas.microsoft.com/office/powerpoint/2010/main" val="7602332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95325" y="1381125"/>
            <a:ext cx="1876425" cy="1384995"/>
          </a:xfrm>
          <a:prstGeom prst="rect">
            <a:avLst/>
          </a:prstGeom>
          <a:noFill/>
        </p:spPr>
        <p:txBody>
          <a:bodyPr wrap="square" rtlCol="0">
            <a:spAutoFit/>
          </a:bodyPr>
          <a:lstStyle/>
          <a:p>
            <a:pPr algn="ctr"/>
            <a:r>
              <a:rPr lang="en-GB" sz="2800" b="1" dirty="0" smtClean="0"/>
              <a:t>Year 5 </a:t>
            </a:r>
            <a:r>
              <a:rPr lang="en-GB" sz="2800" dirty="0" smtClean="0"/>
              <a:t>Curriculum Overview </a:t>
            </a:r>
            <a:endParaRPr lang="en-GB" sz="2800" dirty="0"/>
          </a:p>
        </p:txBody>
      </p:sp>
      <p:pic>
        <p:nvPicPr>
          <p:cNvPr id="3" name="Picture 2"/>
          <p:cNvPicPr>
            <a:picLocks noChangeAspect="1"/>
          </p:cNvPicPr>
          <p:nvPr/>
        </p:nvPicPr>
        <p:blipFill>
          <a:blip r:embed="rId3"/>
          <a:stretch>
            <a:fillRect/>
          </a:stretch>
        </p:blipFill>
        <p:spPr>
          <a:xfrm>
            <a:off x="2718895" y="625857"/>
            <a:ext cx="8512066" cy="5683361"/>
          </a:xfrm>
          <a:prstGeom prst="rect">
            <a:avLst/>
          </a:prstGeom>
        </p:spPr>
      </p:pic>
    </p:spTree>
    <p:extLst>
      <p:ext uri="{BB962C8B-B14F-4D97-AF65-F5344CB8AC3E}">
        <p14:creationId xmlns:p14="http://schemas.microsoft.com/office/powerpoint/2010/main" val="23124997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95325" y="1381125"/>
            <a:ext cx="1876425" cy="1384995"/>
          </a:xfrm>
          <a:prstGeom prst="rect">
            <a:avLst/>
          </a:prstGeom>
          <a:noFill/>
        </p:spPr>
        <p:txBody>
          <a:bodyPr wrap="square" rtlCol="0">
            <a:spAutoFit/>
          </a:bodyPr>
          <a:lstStyle/>
          <a:p>
            <a:pPr algn="ctr"/>
            <a:r>
              <a:rPr lang="en-GB" sz="2800" b="1" dirty="0" smtClean="0"/>
              <a:t>Year 6 </a:t>
            </a:r>
            <a:r>
              <a:rPr lang="en-GB" sz="2800" dirty="0" smtClean="0"/>
              <a:t>Curriculum Overview </a:t>
            </a:r>
            <a:endParaRPr lang="en-GB" sz="2800" dirty="0"/>
          </a:p>
        </p:txBody>
      </p:sp>
      <p:pic>
        <p:nvPicPr>
          <p:cNvPr id="2" name="Picture 1"/>
          <p:cNvPicPr>
            <a:picLocks noChangeAspect="1"/>
          </p:cNvPicPr>
          <p:nvPr/>
        </p:nvPicPr>
        <p:blipFill>
          <a:blip r:embed="rId3"/>
          <a:stretch>
            <a:fillRect/>
          </a:stretch>
        </p:blipFill>
        <p:spPr>
          <a:xfrm>
            <a:off x="2711997" y="533237"/>
            <a:ext cx="8618154" cy="5801018"/>
          </a:xfrm>
          <a:prstGeom prst="rect">
            <a:avLst/>
          </a:prstGeom>
        </p:spPr>
      </p:pic>
    </p:spTree>
    <p:extLst>
      <p:ext uri="{BB962C8B-B14F-4D97-AF65-F5344CB8AC3E}">
        <p14:creationId xmlns:p14="http://schemas.microsoft.com/office/powerpoint/2010/main" val="21510044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295402" y="704902"/>
            <a:ext cx="9601196" cy="1049888"/>
          </a:xfrm>
        </p:spPr>
        <p:txBody>
          <a:bodyPr>
            <a:normAutofit fontScale="90000"/>
          </a:bodyPr>
          <a:lstStyle/>
          <a:p>
            <a:r>
              <a:rPr lang="en-GB" dirty="0" smtClean="0"/>
              <a:t>Skills progression from White Rose –Year 3 - 6</a:t>
            </a:r>
            <a:endParaRPr lang="en-GB" dirty="0"/>
          </a:p>
        </p:txBody>
      </p:sp>
      <p:sp>
        <p:nvSpPr>
          <p:cNvPr id="6" name="Rectangle 5"/>
          <p:cNvSpPr/>
          <p:nvPr/>
        </p:nvSpPr>
        <p:spPr>
          <a:xfrm>
            <a:off x="733425" y="5801408"/>
            <a:ext cx="10511518" cy="400110"/>
          </a:xfrm>
          <a:prstGeom prst="rect">
            <a:avLst/>
          </a:prstGeom>
        </p:spPr>
        <p:txBody>
          <a:bodyPr wrap="square">
            <a:spAutoFit/>
          </a:bodyPr>
          <a:lstStyle/>
          <a:p>
            <a:pPr algn="ctr">
              <a:defRPr/>
            </a:pPr>
            <a:r>
              <a:rPr lang="en-GB" sz="2000" dirty="0"/>
              <a:t>Skills are sequential and build over time</a:t>
            </a:r>
            <a:r>
              <a:rPr lang="en-GB" sz="2000" dirty="0" smtClean="0"/>
              <a:t>. </a:t>
            </a:r>
            <a:endParaRPr lang="en-GB" sz="2000" dirty="0"/>
          </a:p>
        </p:txBody>
      </p:sp>
      <p:pic>
        <p:nvPicPr>
          <p:cNvPr id="3" name="Picture 2"/>
          <p:cNvPicPr>
            <a:picLocks noChangeAspect="1"/>
          </p:cNvPicPr>
          <p:nvPr/>
        </p:nvPicPr>
        <p:blipFill>
          <a:blip r:embed="rId3"/>
          <a:stretch>
            <a:fillRect/>
          </a:stretch>
        </p:blipFill>
        <p:spPr>
          <a:xfrm>
            <a:off x="1136695" y="1645324"/>
            <a:ext cx="9704978" cy="4156084"/>
          </a:xfrm>
          <a:prstGeom prst="rect">
            <a:avLst/>
          </a:prstGeom>
        </p:spPr>
      </p:pic>
    </p:spTree>
    <p:extLst>
      <p:ext uri="{BB962C8B-B14F-4D97-AF65-F5344CB8AC3E}">
        <p14:creationId xmlns:p14="http://schemas.microsoft.com/office/powerpoint/2010/main" val="736185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499077" y="265878"/>
            <a:ext cx="11177916" cy="6332147"/>
          </a:xfrm>
          <a:prstGeom prst="rect">
            <a:avLst/>
          </a:prstGeom>
        </p:spPr>
      </p:pic>
    </p:spTree>
    <p:extLst>
      <p:ext uri="{BB962C8B-B14F-4D97-AF65-F5344CB8AC3E}">
        <p14:creationId xmlns:p14="http://schemas.microsoft.com/office/powerpoint/2010/main" val="33971481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925896" y="309562"/>
            <a:ext cx="10194049" cy="6351405"/>
          </a:xfrm>
          <a:prstGeom prst="rect">
            <a:avLst/>
          </a:prstGeom>
        </p:spPr>
      </p:pic>
    </p:spTree>
    <p:extLst>
      <p:ext uri="{BB962C8B-B14F-4D97-AF65-F5344CB8AC3E}">
        <p14:creationId xmlns:p14="http://schemas.microsoft.com/office/powerpoint/2010/main" val="3613217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509219" y="234513"/>
            <a:ext cx="8959083" cy="6414124"/>
          </a:xfrm>
          <a:prstGeom prst="rect">
            <a:avLst/>
          </a:prstGeom>
        </p:spPr>
      </p:pic>
    </p:spTree>
    <p:extLst>
      <p:ext uri="{BB962C8B-B14F-4D97-AF65-F5344CB8AC3E}">
        <p14:creationId xmlns:p14="http://schemas.microsoft.com/office/powerpoint/2010/main" val="16039872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276350" y="276225"/>
            <a:ext cx="9639300" cy="6305550"/>
          </a:xfrm>
          <a:prstGeom prst="rect">
            <a:avLst/>
          </a:prstGeom>
        </p:spPr>
      </p:pic>
    </p:spTree>
    <p:extLst>
      <p:ext uri="{BB962C8B-B14F-4D97-AF65-F5344CB8AC3E}">
        <p14:creationId xmlns:p14="http://schemas.microsoft.com/office/powerpoint/2010/main" val="25096304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7606860" cy="1303867"/>
          </a:xfrm>
        </p:spPr>
        <p:txBody>
          <a:bodyPr>
            <a:normAutofit fontScale="90000"/>
          </a:bodyPr>
          <a:lstStyle/>
          <a:p>
            <a:r>
              <a:rPr lang="en-GB" dirty="0" smtClean="0"/>
              <a:t>“Make it, Draw it, Write it, Solve it”</a:t>
            </a:r>
            <a:endParaRPr lang="en-GB" dirty="0"/>
          </a:p>
        </p:txBody>
      </p:sp>
      <p:pic>
        <p:nvPicPr>
          <p:cNvPr id="6" name="Picture 5"/>
          <p:cNvPicPr>
            <a:picLocks noChangeAspect="1"/>
          </p:cNvPicPr>
          <p:nvPr/>
        </p:nvPicPr>
        <p:blipFill>
          <a:blip r:embed="rId3"/>
          <a:stretch>
            <a:fillRect/>
          </a:stretch>
        </p:blipFill>
        <p:spPr>
          <a:xfrm>
            <a:off x="9178322" y="559538"/>
            <a:ext cx="1781175" cy="1809750"/>
          </a:xfrm>
          <a:prstGeom prst="rect">
            <a:avLst/>
          </a:prstGeom>
        </p:spPr>
      </p:pic>
      <p:grpSp>
        <p:nvGrpSpPr>
          <p:cNvPr id="12" name="Group 11"/>
          <p:cNvGrpSpPr/>
          <p:nvPr/>
        </p:nvGrpSpPr>
        <p:grpSpPr>
          <a:xfrm>
            <a:off x="1108348" y="2460569"/>
            <a:ext cx="3743138" cy="3990740"/>
            <a:chOff x="1108348" y="2460569"/>
            <a:chExt cx="3743138" cy="3990740"/>
          </a:xfrm>
        </p:grpSpPr>
        <p:pic>
          <p:nvPicPr>
            <p:cNvPr id="5" name="Picture 4"/>
            <p:cNvPicPr>
              <a:picLocks noChangeAspect="1"/>
            </p:cNvPicPr>
            <p:nvPr/>
          </p:nvPicPr>
          <p:blipFill>
            <a:blip r:embed="rId4"/>
            <a:stretch>
              <a:fillRect/>
            </a:stretch>
          </p:blipFill>
          <p:spPr>
            <a:xfrm>
              <a:off x="1108348" y="2460569"/>
              <a:ext cx="1587030" cy="3964463"/>
            </a:xfrm>
            <a:prstGeom prst="rect">
              <a:avLst/>
            </a:prstGeom>
          </p:spPr>
        </p:pic>
        <p:pic>
          <p:nvPicPr>
            <p:cNvPr id="7" name="Picture 6"/>
            <p:cNvPicPr>
              <a:picLocks noChangeAspect="1"/>
            </p:cNvPicPr>
            <p:nvPr/>
          </p:nvPicPr>
          <p:blipFill>
            <a:blip r:embed="rId5"/>
            <a:stretch>
              <a:fillRect/>
            </a:stretch>
          </p:blipFill>
          <p:spPr>
            <a:xfrm>
              <a:off x="2823997" y="2460569"/>
              <a:ext cx="2027489" cy="2102892"/>
            </a:xfrm>
            <a:prstGeom prst="rect">
              <a:avLst/>
            </a:prstGeom>
          </p:spPr>
        </p:pic>
        <p:pic>
          <p:nvPicPr>
            <p:cNvPr id="8" name="Picture 7"/>
            <p:cNvPicPr>
              <a:picLocks noChangeAspect="1"/>
            </p:cNvPicPr>
            <p:nvPr/>
          </p:nvPicPr>
          <p:blipFill>
            <a:blip r:embed="rId6"/>
            <a:stretch>
              <a:fillRect/>
            </a:stretch>
          </p:blipFill>
          <p:spPr>
            <a:xfrm>
              <a:off x="2988209" y="4563461"/>
              <a:ext cx="1699063" cy="1887848"/>
            </a:xfrm>
            <a:prstGeom prst="rect">
              <a:avLst/>
            </a:prstGeom>
          </p:spPr>
        </p:pic>
      </p:grpSp>
      <p:pic>
        <p:nvPicPr>
          <p:cNvPr id="10" name="Picture 9"/>
          <p:cNvPicPr>
            <a:picLocks noChangeAspect="1"/>
          </p:cNvPicPr>
          <p:nvPr/>
        </p:nvPicPr>
        <p:blipFill>
          <a:blip r:embed="rId7"/>
          <a:stretch>
            <a:fillRect/>
          </a:stretch>
        </p:blipFill>
        <p:spPr>
          <a:xfrm>
            <a:off x="5912767" y="4813585"/>
            <a:ext cx="2180200" cy="1960084"/>
          </a:xfrm>
          <a:prstGeom prst="rect">
            <a:avLst/>
          </a:prstGeom>
        </p:spPr>
      </p:pic>
      <p:pic>
        <p:nvPicPr>
          <p:cNvPr id="11" name="Picture 10"/>
          <p:cNvPicPr>
            <a:picLocks noChangeAspect="1"/>
          </p:cNvPicPr>
          <p:nvPr/>
        </p:nvPicPr>
        <p:blipFill>
          <a:blip r:embed="rId8"/>
          <a:stretch>
            <a:fillRect/>
          </a:stretch>
        </p:blipFill>
        <p:spPr>
          <a:xfrm>
            <a:off x="8616024" y="4980716"/>
            <a:ext cx="2154287" cy="1474592"/>
          </a:xfrm>
          <a:prstGeom prst="rect">
            <a:avLst/>
          </a:prstGeom>
        </p:spPr>
      </p:pic>
      <p:grpSp>
        <p:nvGrpSpPr>
          <p:cNvPr id="15" name="Group 14"/>
          <p:cNvGrpSpPr/>
          <p:nvPr/>
        </p:nvGrpSpPr>
        <p:grpSpPr>
          <a:xfrm>
            <a:off x="5333503" y="2490464"/>
            <a:ext cx="5705475" cy="2247900"/>
            <a:chOff x="5099628" y="2553521"/>
            <a:chExt cx="5705475" cy="2247900"/>
          </a:xfrm>
        </p:grpSpPr>
        <p:pic>
          <p:nvPicPr>
            <p:cNvPr id="13" name="Picture 12"/>
            <p:cNvPicPr>
              <a:picLocks noChangeAspect="1"/>
            </p:cNvPicPr>
            <p:nvPr/>
          </p:nvPicPr>
          <p:blipFill>
            <a:blip r:embed="rId9"/>
            <a:stretch>
              <a:fillRect/>
            </a:stretch>
          </p:blipFill>
          <p:spPr>
            <a:xfrm>
              <a:off x="5099628" y="2553521"/>
              <a:ext cx="5705475" cy="2247900"/>
            </a:xfrm>
            <a:prstGeom prst="rect">
              <a:avLst/>
            </a:prstGeom>
          </p:spPr>
        </p:pic>
        <p:sp>
          <p:nvSpPr>
            <p:cNvPr id="14" name="Rectangle 13"/>
            <p:cNvSpPr/>
            <p:nvPr/>
          </p:nvSpPr>
          <p:spPr>
            <a:xfrm>
              <a:off x="10009281" y="2553521"/>
              <a:ext cx="795822" cy="13449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870943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4947743" cy="1303867"/>
          </a:xfrm>
        </p:spPr>
        <p:txBody>
          <a:bodyPr/>
          <a:lstStyle/>
          <a:p>
            <a:r>
              <a:rPr lang="en-GB" dirty="0" smtClean="0"/>
              <a:t>Arithmetic Lessons </a:t>
            </a:r>
            <a:endParaRPr lang="en-GB" dirty="0"/>
          </a:p>
        </p:txBody>
      </p:sp>
      <p:sp>
        <p:nvSpPr>
          <p:cNvPr id="3" name="Content Placeholder 2"/>
          <p:cNvSpPr>
            <a:spLocks noGrp="1"/>
          </p:cNvSpPr>
          <p:nvPr>
            <p:ph idx="1"/>
          </p:nvPr>
        </p:nvSpPr>
        <p:spPr>
          <a:xfrm>
            <a:off x="819807" y="2556931"/>
            <a:ext cx="5633545" cy="3570599"/>
          </a:xfrm>
        </p:spPr>
        <p:txBody>
          <a:bodyPr>
            <a:normAutofit fontScale="92500"/>
          </a:bodyPr>
          <a:lstStyle/>
          <a:p>
            <a:r>
              <a:rPr lang="en-GB" dirty="0" smtClean="0"/>
              <a:t>Arithmetic lessons consist of: </a:t>
            </a:r>
          </a:p>
          <a:p>
            <a:r>
              <a:rPr lang="en-GB" dirty="0" smtClean="0"/>
              <a:t>Big Maths, Beat That</a:t>
            </a:r>
          </a:p>
          <a:p>
            <a:r>
              <a:rPr lang="en-GB" dirty="0" smtClean="0"/>
              <a:t>Questions aimed to consolidate children’s conceptual and procedural fluency in a variety of arithmetic skills </a:t>
            </a:r>
          </a:p>
          <a:p>
            <a:r>
              <a:rPr lang="en-GB" dirty="0" smtClean="0"/>
              <a:t>Questions to consolidate key learning from the previous year group on areas often given less coverage e.g. shape, measurement, time, money </a:t>
            </a:r>
          </a:p>
          <a:p>
            <a:endParaRPr lang="en-GB" dirty="0"/>
          </a:p>
        </p:txBody>
      </p:sp>
      <p:pic>
        <p:nvPicPr>
          <p:cNvPr id="4" name="Picture 3"/>
          <p:cNvPicPr>
            <a:picLocks noChangeAspect="1"/>
          </p:cNvPicPr>
          <p:nvPr/>
        </p:nvPicPr>
        <p:blipFill>
          <a:blip r:embed="rId2"/>
          <a:stretch>
            <a:fillRect/>
          </a:stretch>
        </p:blipFill>
        <p:spPr>
          <a:xfrm>
            <a:off x="6558456" y="689412"/>
            <a:ext cx="4971609" cy="5648325"/>
          </a:xfrm>
          <a:prstGeom prst="rect">
            <a:avLst/>
          </a:prstGeom>
        </p:spPr>
      </p:pic>
    </p:spTree>
    <p:extLst>
      <p:ext uri="{BB962C8B-B14F-4D97-AF65-F5344CB8AC3E}">
        <p14:creationId xmlns:p14="http://schemas.microsoft.com/office/powerpoint/2010/main" val="37621599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sz="4800" dirty="0" smtClean="0"/>
              <a:t>Manipulatives</a:t>
            </a:r>
            <a:r>
              <a:rPr lang="en-GB" dirty="0" smtClean="0"/>
              <a:t> </a:t>
            </a:r>
            <a:endParaRPr lang="en-GB" dirty="0"/>
          </a:p>
        </p:txBody>
      </p:sp>
      <p:sp>
        <p:nvSpPr>
          <p:cNvPr id="6" name="Content Placeholder 5"/>
          <p:cNvSpPr>
            <a:spLocks noGrp="1"/>
          </p:cNvSpPr>
          <p:nvPr>
            <p:ph sz="half" idx="1"/>
          </p:nvPr>
        </p:nvSpPr>
        <p:spPr>
          <a:xfrm>
            <a:off x="766619" y="2578793"/>
            <a:ext cx="5237018" cy="3406372"/>
          </a:xfrm>
        </p:spPr>
        <p:txBody>
          <a:bodyPr>
            <a:normAutofit lnSpcReduction="10000"/>
          </a:bodyPr>
          <a:lstStyle/>
          <a:p>
            <a:r>
              <a:rPr lang="en-US" dirty="0"/>
              <a:t>With mathematics itself being </a:t>
            </a:r>
            <a:r>
              <a:rPr lang="en-US" b="1" dirty="0"/>
              <a:t>abstract</a:t>
            </a:r>
            <a:r>
              <a:rPr lang="en-US" dirty="0"/>
              <a:t>, </a:t>
            </a:r>
            <a:r>
              <a:rPr lang="en-US" b="1" dirty="0"/>
              <a:t>concrete</a:t>
            </a:r>
            <a:r>
              <a:rPr lang="en-US" dirty="0"/>
              <a:t> maths manipulatives provide the learner a ‘window’ in, to make sense of the problem at hand by touching </a:t>
            </a:r>
            <a:r>
              <a:rPr lang="en-US" dirty="0" smtClean="0"/>
              <a:t>them, </a:t>
            </a:r>
            <a:r>
              <a:rPr lang="en-US" dirty="0"/>
              <a:t>exploring </a:t>
            </a:r>
            <a:r>
              <a:rPr lang="en-US" dirty="0" smtClean="0"/>
              <a:t>patterns </a:t>
            </a:r>
            <a:r>
              <a:rPr lang="en-US" dirty="0"/>
              <a:t>and relationships which make a huge difference between understanding for </a:t>
            </a:r>
            <a:r>
              <a:rPr lang="en-US" b="1" dirty="0"/>
              <a:t>depth</a:t>
            </a:r>
            <a:r>
              <a:rPr lang="en-US" dirty="0"/>
              <a:t> or just for </a:t>
            </a:r>
            <a:r>
              <a:rPr lang="en-US" b="1" dirty="0"/>
              <a:t>procedure</a:t>
            </a:r>
            <a:r>
              <a:rPr lang="en-US" dirty="0" smtClean="0"/>
              <a:t>.</a:t>
            </a:r>
          </a:p>
          <a:p>
            <a:r>
              <a:rPr lang="en-GB" dirty="0" smtClean="0"/>
              <a:t>These should not just be in KS1!</a:t>
            </a:r>
          </a:p>
        </p:txBody>
      </p:sp>
      <p:sp>
        <p:nvSpPr>
          <p:cNvPr id="8" name="AutoShape 2" descr="Place Value Blocks With Digit Number | epicrally.co.u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5" name="Picture 14"/>
          <p:cNvPicPr>
            <a:picLocks noChangeAspect="1"/>
          </p:cNvPicPr>
          <p:nvPr/>
        </p:nvPicPr>
        <p:blipFill>
          <a:blip r:embed="rId3"/>
          <a:stretch>
            <a:fillRect/>
          </a:stretch>
        </p:blipFill>
        <p:spPr>
          <a:xfrm>
            <a:off x="1485612" y="689338"/>
            <a:ext cx="2218170" cy="1584407"/>
          </a:xfrm>
          <a:prstGeom prst="rect">
            <a:avLst/>
          </a:prstGeom>
        </p:spPr>
      </p:pic>
      <p:pic>
        <p:nvPicPr>
          <p:cNvPr id="16" name="Picture 6" descr="Counters - Double Sided, Red and White Pack of 20 - Partners in Education"/>
          <p:cNvPicPr>
            <a:picLocks noChangeAspect="1" noChangeArrowheads="1"/>
          </p:cNvPicPr>
          <p:nvPr/>
        </p:nvPicPr>
        <p:blipFill rotWithShape="1">
          <a:blip r:embed="rId4">
            <a:extLst>
              <a:ext uri="{28A0092B-C50C-407E-A947-70E740481C1C}">
                <a14:useLocalDpi xmlns:a14="http://schemas.microsoft.com/office/drawing/2010/main" val="0"/>
              </a:ext>
            </a:extLst>
          </a:blip>
          <a:srcRect l="3230" t="14232" r="5048" b="14125"/>
          <a:stretch/>
        </p:blipFill>
        <p:spPr bwMode="auto">
          <a:xfrm>
            <a:off x="8479702" y="730119"/>
            <a:ext cx="1985099" cy="155055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5"/>
          <a:stretch>
            <a:fillRect/>
          </a:stretch>
        </p:blipFill>
        <p:spPr>
          <a:xfrm rot="526660">
            <a:off x="9216585" y="2254613"/>
            <a:ext cx="2143784" cy="2690358"/>
          </a:xfrm>
          <a:prstGeom prst="rect">
            <a:avLst/>
          </a:prstGeom>
        </p:spPr>
      </p:pic>
      <p:pic>
        <p:nvPicPr>
          <p:cNvPr id="4" name="Picture 3"/>
          <p:cNvPicPr>
            <a:picLocks noChangeAspect="1"/>
          </p:cNvPicPr>
          <p:nvPr/>
        </p:nvPicPr>
        <p:blipFill rotWithShape="1">
          <a:blip r:embed="rId6"/>
          <a:srcRect t="12787" b="8045"/>
          <a:stretch/>
        </p:blipFill>
        <p:spPr>
          <a:xfrm>
            <a:off x="5936053" y="4913587"/>
            <a:ext cx="2332860" cy="1650125"/>
          </a:xfrm>
          <a:prstGeom prst="rect">
            <a:avLst/>
          </a:prstGeom>
        </p:spPr>
      </p:pic>
      <p:pic>
        <p:nvPicPr>
          <p:cNvPr id="3074" name="Picture 2" descr="Multi Coloured Base Ten Class Set 184pc | Maths | TTS"/>
          <p:cNvPicPr>
            <a:picLocks noChangeAspect="1" noChangeArrowheads="1"/>
          </p:cNvPicPr>
          <p:nvPr/>
        </p:nvPicPr>
        <p:blipFill rotWithShape="1">
          <a:blip r:embed="rId7">
            <a:extLst>
              <a:ext uri="{28A0092B-C50C-407E-A947-70E740481C1C}">
                <a14:useLocalDpi xmlns:a14="http://schemas.microsoft.com/office/drawing/2010/main" val="0"/>
              </a:ext>
            </a:extLst>
          </a:blip>
          <a:srcRect t="8200" b="8079"/>
          <a:stretch/>
        </p:blipFill>
        <p:spPr bwMode="auto">
          <a:xfrm>
            <a:off x="6374968" y="2490952"/>
            <a:ext cx="2648896" cy="221768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8"/>
          <a:stretch>
            <a:fillRect/>
          </a:stretch>
        </p:blipFill>
        <p:spPr>
          <a:xfrm>
            <a:off x="8659168" y="4708634"/>
            <a:ext cx="2237430" cy="1936879"/>
          </a:xfrm>
          <a:prstGeom prst="rect">
            <a:avLst/>
          </a:prstGeom>
        </p:spPr>
      </p:pic>
    </p:spTree>
    <p:extLst>
      <p:ext uri="{BB962C8B-B14F-4D97-AF65-F5344CB8AC3E}">
        <p14:creationId xmlns:p14="http://schemas.microsoft.com/office/powerpoint/2010/main" val="33948280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Manipulatives in action</a:t>
            </a:r>
            <a:endParaRPr lang="en-GB" dirty="0"/>
          </a:p>
        </p:txBody>
      </p:sp>
      <p:sp>
        <p:nvSpPr>
          <p:cNvPr id="4" name="Content Placeholder 3"/>
          <p:cNvSpPr>
            <a:spLocks noGrp="1"/>
          </p:cNvSpPr>
          <p:nvPr>
            <p:ph sz="half" idx="2"/>
          </p:nvPr>
        </p:nvSpPr>
        <p:spPr>
          <a:xfrm>
            <a:off x="4762055" y="2529933"/>
            <a:ext cx="4718304" cy="522796"/>
          </a:xfrm>
        </p:spPr>
        <p:txBody>
          <a:bodyPr/>
          <a:lstStyle/>
          <a:p>
            <a:r>
              <a:rPr lang="en-GB" dirty="0" smtClean="0"/>
              <a:t>Year 4 – Mastery question</a:t>
            </a:r>
            <a:endParaRPr lang="en-GB" dirty="0"/>
          </a:p>
        </p:txBody>
      </p:sp>
      <p:pic>
        <p:nvPicPr>
          <p:cNvPr id="13" name="Picture 12"/>
          <p:cNvPicPr>
            <a:picLocks noChangeAspect="1"/>
          </p:cNvPicPr>
          <p:nvPr/>
        </p:nvPicPr>
        <p:blipFill>
          <a:blip r:embed="rId3"/>
          <a:stretch>
            <a:fillRect/>
          </a:stretch>
        </p:blipFill>
        <p:spPr>
          <a:xfrm>
            <a:off x="748700" y="2285999"/>
            <a:ext cx="3887868" cy="3709717"/>
          </a:xfrm>
          <a:prstGeom prst="rect">
            <a:avLst/>
          </a:prstGeom>
        </p:spPr>
      </p:pic>
      <p:pic>
        <p:nvPicPr>
          <p:cNvPr id="10" name="Picture 9"/>
          <p:cNvPicPr>
            <a:picLocks noChangeAspect="1"/>
          </p:cNvPicPr>
          <p:nvPr/>
        </p:nvPicPr>
        <p:blipFill>
          <a:blip r:embed="rId4"/>
          <a:stretch>
            <a:fillRect/>
          </a:stretch>
        </p:blipFill>
        <p:spPr>
          <a:xfrm>
            <a:off x="4916622" y="3130833"/>
            <a:ext cx="5015449" cy="2339796"/>
          </a:xfrm>
          <a:prstGeom prst="rect">
            <a:avLst/>
          </a:prstGeom>
        </p:spPr>
      </p:pic>
      <p:pic>
        <p:nvPicPr>
          <p:cNvPr id="2050" name="Picture 2" descr="Inspirational Classrooms 3108403 Place Value Counters H T U Educational Toy  (Pack of 300), Red, Yellow, Black, Green : Amazon.co.uk: Toys &amp; Games"/>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0" b="91711" l="3803" r="100000"/>
                    </a14:imgEffect>
                  </a14:imgLayer>
                </a14:imgProps>
              </a:ext>
              <a:ext uri="{28A0092B-C50C-407E-A947-70E740481C1C}">
                <a14:useLocalDpi xmlns:a14="http://schemas.microsoft.com/office/drawing/2010/main" val="0"/>
              </a:ext>
            </a:extLst>
          </a:blip>
          <a:srcRect b="30082"/>
          <a:stretch/>
        </p:blipFill>
        <p:spPr bwMode="auto">
          <a:xfrm>
            <a:off x="5351243" y="5193933"/>
            <a:ext cx="3834316" cy="112153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9900234" y="2731070"/>
            <a:ext cx="1692369" cy="3139321"/>
          </a:xfrm>
          <a:prstGeom prst="rect">
            <a:avLst/>
          </a:prstGeom>
          <a:noFill/>
        </p:spPr>
        <p:txBody>
          <a:bodyPr wrap="square" rtlCol="0">
            <a:spAutoFit/>
          </a:bodyPr>
          <a:lstStyle/>
          <a:p>
            <a:pPr algn="ctr"/>
            <a:r>
              <a:rPr lang="en-GB" b="1" dirty="0" smtClean="0"/>
              <a:t>Systematic</a:t>
            </a:r>
            <a:r>
              <a:rPr lang="en-GB" dirty="0" smtClean="0"/>
              <a:t> working out is a key skill that children should develop.</a:t>
            </a:r>
          </a:p>
          <a:p>
            <a:pPr algn="ctr"/>
            <a:endParaRPr lang="en-GB" dirty="0"/>
          </a:p>
          <a:p>
            <a:pPr algn="ctr"/>
            <a:r>
              <a:rPr lang="en-GB" dirty="0" smtClean="0"/>
              <a:t>Children must find </a:t>
            </a:r>
            <a:r>
              <a:rPr lang="en-GB" b="1" dirty="0" smtClean="0"/>
              <a:t>all possibilities </a:t>
            </a:r>
            <a:r>
              <a:rPr lang="en-GB" dirty="0" smtClean="0"/>
              <a:t>to problem solving questions.  </a:t>
            </a:r>
            <a:endParaRPr lang="en-GB" dirty="0"/>
          </a:p>
        </p:txBody>
      </p:sp>
    </p:spTree>
    <p:extLst>
      <p:ext uri="{BB962C8B-B14F-4D97-AF65-F5344CB8AC3E}">
        <p14:creationId xmlns:p14="http://schemas.microsoft.com/office/powerpoint/2010/main" val="325465400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5326" y="893110"/>
            <a:ext cx="9601196" cy="1303867"/>
          </a:xfrm>
        </p:spPr>
        <p:txBody>
          <a:bodyPr/>
          <a:lstStyle/>
          <a:p>
            <a:r>
              <a:rPr lang="en-GB" dirty="0" smtClean="0"/>
              <a:t>Choosing the most efficient method</a:t>
            </a:r>
            <a:endParaRPr lang="en-GB" dirty="0"/>
          </a:p>
        </p:txBody>
      </p:sp>
      <p:sp>
        <p:nvSpPr>
          <p:cNvPr id="3" name="Content Placeholder 2"/>
          <p:cNvSpPr>
            <a:spLocks noGrp="1"/>
          </p:cNvSpPr>
          <p:nvPr>
            <p:ph sz="half" idx="1"/>
          </p:nvPr>
        </p:nvSpPr>
        <p:spPr>
          <a:xfrm>
            <a:off x="857013" y="2644403"/>
            <a:ext cx="4718304" cy="3310128"/>
          </a:xfrm>
        </p:spPr>
        <p:txBody>
          <a:bodyPr/>
          <a:lstStyle/>
          <a:p>
            <a:r>
              <a:rPr lang="en-GB" dirty="0" smtClean="0"/>
              <a:t>As children reach UKS2, they will have learnt several ways to calculate answers to given questions.</a:t>
            </a:r>
          </a:p>
          <a:p>
            <a:r>
              <a:rPr lang="en-GB" dirty="0" smtClean="0"/>
              <a:t>They must now be able to select the most appropriate and efficient method. This is also a highly valuable test skill for KS2 SATS.  </a:t>
            </a:r>
            <a:endParaRPr lang="en-GB" dirty="0"/>
          </a:p>
        </p:txBody>
      </p:sp>
      <p:sp>
        <p:nvSpPr>
          <p:cNvPr id="5" name="Rectangular Callout 4"/>
          <p:cNvSpPr/>
          <p:nvPr/>
        </p:nvSpPr>
        <p:spPr>
          <a:xfrm>
            <a:off x="5927834" y="2486748"/>
            <a:ext cx="2438400" cy="1444121"/>
          </a:xfrm>
          <a:prstGeom prst="wedgeRectCallout">
            <a:avLst>
              <a:gd name="adj1" fmla="val -49713"/>
              <a:gd name="adj2" fmla="val 7632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5927834" y="2731754"/>
            <a:ext cx="2438400" cy="954107"/>
          </a:xfrm>
          <a:prstGeom prst="rect">
            <a:avLst/>
          </a:prstGeom>
          <a:noFill/>
        </p:spPr>
        <p:txBody>
          <a:bodyPr wrap="square" rtlCol="0">
            <a:spAutoFit/>
          </a:bodyPr>
          <a:lstStyle/>
          <a:p>
            <a:pPr algn="ctr"/>
            <a:r>
              <a:rPr lang="en-GB" sz="2800" dirty="0" smtClean="0"/>
              <a:t>Is a calculation necessary? </a:t>
            </a:r>
            <a:endParaRPr lang="en-GB" sz="2800" dirty="0"/>
          </a:p>
        </p:txBody>
      </p:sp>
      <p:sp>
        <p:nvSpPr>
          <p:cNvPr id="7" name="Rectangular Callout 6"/>
          <p:cNvSpPr/>
          <p:nvPr/>
        </p:nvSpPr>
        <p:spPr>
          <a:xfrm>
            <a:off x="8458198" y="3577406"/>
            <a:ext cx="2438400" cy="1444121"/>
          </a:xfrm>
          <a:prstGeom prst="wedgeRectCallout">
            <a:avLst>
              <a:gd name="adj1" fmla="val 52442"/>
              <a:gd name="adj2" fmla="val 85789"/>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8458198" y="3822412"/>
            <a:ext cx="2438400" cy="954107"/>
          </a:xfrm>
          <a:prstGeom prst="rect">
            <a:avLst/>
          </a:prstGeom>
          <a:noFill/>
        </p:spPr>
        <p:txBody>
          <a:bodyPr wrap="square" rtlCol="0">
            <a:spAutoFit/>
          </a:bodyPr>
          <a:lstStyle/>
          <a:p>
            <a:pPr algn="ctr"/>
            <a:r>
              <a:rPr lang="en-GB" sz="2800" dirty="0" smtClean="0"/>
              <a:t>Can I calculate this mentally? </a:t>
            </a:r>
            <a:endParaRPr lang="en-GB" sz="2800" dirty="0"/>
          </a:p>
        </p:txBody>
      </p:sp>
      <p:sp>
        <p:nvSpPr>
          <p:cNvPr id="9" name="Rectangular Callout 8"/>
          <p:cNvSpPr/>
          <p:nvPr/>
        </p:nvSpPr>
        <p:spPr>
          <a:xfrm>
            <a:off x="5927834" y="4510410"/>
            <a:ext cx="2438400" cy="1444121"/>
          </a:xfrm>
          <a:prstGeom prst="wedgeRectCallout">
            <a:avLst>
              <a:gd name="adj1" fmla="val -72558"/>
              <a:gd name="adj2" fmla="val 42849"/>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053958" y="4569536"/>
            <a:ext cx="2186152" cy="1384995"/>
          </a:xfrm>
          <a:prstGeom prst="rect">
            <a:avLst/>
          </a:prstGeom>
          <a:noFill/>
        </p:spPr>
        <p:txBody>
          <a:bodyPr wrap="square" rtlCol="0">
            <a:spAutoFit/>
          </a:bodyPr>
          <a:lstStyle/>
          <a:p>
            <a:pPr algn="ctr"/>
            <a:r>
              <a:rPr lang="en-GB" sz="2800" dirty="0" smtClean="0"/>
              <a:t>Which written method/s should I use? </a:t>
            </a:r>
            <a:endParaRPr lang="en-GB" sz="2800" dirty="0"/>
          </a:p>
        </p:txBody>
      </p:sp>
      <p:pic>
        <p:nvPicPr>
          <p:cNvPr id="11" name="Picture 10"/>
          <p:cNvPicPr>
            <a:picLocks noChangeAspect="1"/>
          </p:cNvPicPr>
          <p:nvPr/>
        </p:nvPicPr>
        <p:blipFill>
          <a:blip r:embed="rId3"/>
          <a:stretch>
            <a:fillRect/>
          </a:stretch>
        </p:blipFill>
        <p:spPr>
          <a:xfrm>
            <a:off x="9547240" y="572334"/>
            <a:ext cx="1657350" cy="1828800"/>
          </a:xfrm>
          <a:prstGeom prst="rect">
            <a:avLst/>
          </a:prstGeom>
        </p:spPr>
      </p:pic>
    </p:spTree>
    <p:extLst>
      <p:ext uri="{BB962C8B-B14F-4D97-AF65-F5344CB8AC3E}">
        <p14:creationId xmlns:p14="http://schemas.microsoft.com/office/powerpoint/2010/main" val="3832278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5998" y="888289"/>
            <a:ext cx="7606860" cy="1303867"/>
          </a:xfrm>
        </p:spPr>
        <p:txBody>
          <a:bodyPr>
            <a:normAutofit fontScale="90000"/>
          </a:bodyPr>
          <a:lstStyle/>
          <a:p>
            <a:r>
              <a:rPr lang="en-GB" dirty="0"/>
              <a:t>Choosing the most efficient method</a:t>
            </a:r>
          </a:p>
        </p:txBody>
      </p:sp>
      <p:sp>
        <p:nvSpPr>
          <p:cNvPr id="8" name="Rectangular Callout 7"/>
          <p:cNvSpPr/>
          <p:nvPr/>
        </p:nvSpPr>
        <p:spPr>
          <a:xfrm>
            <a:off x="8828690" y="674369"/>
            <a:ext cx="2438400" cy="1444121"/>
          </a:xfrm>
          <a:prstGeom prst="wedgeRectCallout">
            <a:avLst>
              <a:gd name="adj1" fmla="val -49713"/>
              <a:gd name="adj2" fmla="val 76328"/>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8828690" y="919375"/>
            <a:ext cx="2438400" cy="954107"/>
          </a:xfrm>
          <a:prstGeom prst="rect">
            <a:avLst/>
          </a:prstGeom>
          <a:noFill/>
        </p:spPr>
        <p:txBody>
          <a:bodyPr wrap="square" rtlCol="0">
            <a:spAutoFit/>
          </a:bodyPr>
          <a:lstStyle/>
          <a:p>
            <a:pPr algn="ctr"/>
            <a:r>
              <a:rPr lang="en-GB" sz="2800" dirty="0" smtClean="0"/>
              <a:t>Is a calculation necessary? </a:t>
            </a:r>
            <a:endParaRPr lang="en-GB" sz="2800" dirty="0"/>
          </a:p>
        </p:txBody>
      </p:sp>
      <p:pic>
        <p:nvPicPr>
          <p:cNvPr id="10" name="Picture 9"/>
          <p:cNvPicPr>
            <a:picLocks noChangeAspect="1"/>
          </p:cNvPicPr>
          <p:nvPr/>
        </p:nvPicPr>
        <p:blipFill>
          <a:blip r:embed="rId2"/>
          <a:stretch>
            <a:fillRect/>
          </a:stretch>
        </p:blipFill>
        <p:spPr>
          <a:xfrm>
            <a:off x="6801671" y="4301034"/>
            <a:ext cx="4465419" cy="1194971"/>
          </a:xfrm>
          <a:prstGeom prst="rect">
            <a:avLst/>
          </a:prstGeom>
        </p:spPr>
      </p:pic>
      <p:pic>
        <p:nvPicPr>
          <p:cNvPr id="11" name="Picture 10"/>
          <p:cNvPicPr>
            <a:picLocks noChangeAspect="1"/>
          </p:cNvPicPr>
          <p:nvPr/>
        </p:nvPicPr>
        <p:blipFill>
          <a:blip r:embed="rId3"/>
          <a:stretch>
            <a:fillRect/>
          </a:stretch>
        </p:blipFill>
        <p:spPr>
          <a:xfrm>
            <a:off x="1101286" y="4574693"/>
            <a:ext cx="5190002" cy="1691769"/>
          </a:xfrm>
          <a:prstGeom prst="rect">
            <a:avLst/>
          </a:prstGeom>
        </p:spPr>
      </p:pic>
      <p:pic>
        <p:nvPicPr>
          <p:cNvPr id="12" name="Picture 11"/>
          <p:cNvPicPr>
            <a:picLocks noChangeAspect="1"/>
          </p:cNvPicPr>
          <p:nvPr/>
        </p:nvPicPr>
        <p:blipFill>
          <a:blip r:embed="rId4"/>
          <a:stretch>
            <a:fillRect/>
          </a:stretch>
        </p:blipFill>
        <p:spPr>
          <a:xfrm>
            <a:off x="1101286" y="2380828"/>
            <a:ext cx="6782951" cy="1657868"/>
          </a:xfrm>
          <a:prstGeom prst="rect">
            <a:avLst/>
          </a:prstGeom>
        </p:spPr>
      </p:pic>
    </p:spTree>
    <p:extLst>
      <p:ext uri="{BB962C8B-B14F-4D97-AF65-F5344CB8AC3E}">
        <p14:creationId xmlns:p14="http://schemas.microsoft.com/office/powerpoint/2010/main" val="2801314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214" y="982132"/>
            <a:ext cx="8082455" cy="1303867"/>
          </a:xfrm>
        </p:spPr>
        <p:txBody>
          <a:bodyPr>
            <a:normAutofit/>
          </a:bodyPr>
          <a:lstStyle/>
          <a:p>
            <a:r>
              <a:rPr lang="en-GB" dirty="0"/>
              <a:t>Choosing the most efficient method</a:t>
            </a:r>
          </a:p>
        </p:txBody>
      </p:sp>
      <p:sp>
        <p:nvSpPr>
          <p:cNvPr id="7" name="Rectangular Callout 6"/>
          <p:cNvSpPr/>
          <p:nvPr/>
        </p:nvSpPr>
        <p:spPr>
          <a:xfrm>
            <a:off x="8860221" y="718592"/>
            <a:ext cx="2438400" cy="1444121"/>
          </a:xfrm>
          <a:prstGeom prst="wedgeRectCallout">
            <a:avLst>
              <a:gd name="adj1" fmla="val 52442"/>
              <a:gd name="adj2" fmla="val 85789"/>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8860221" y="963598"/>
            <a:ext cx="2438400" cy="954107"/>
          </a:xfrm>
          <a:prstGeom prst="rect">
            <a:avLst/>
          </a:prstGeom>
          <a:noFill/>
        </p:spPr>
        <p:txBody>
          <a:bodyPr wrap="square" rtlCol="0">
            <a:spAutoFit/>
          </a:bodyPr>
          <a:lstStyle/>
          <a:p>
            <a:pPr algn="ctr"/>
            <a:r>
              <a:rPr lang="en-GB" sz="2800" dirty="0" smtClean="0"/>
              <a:t>Can I calculate this mentally? </a:t>
            </a:r>
            <a:endParaRPr lang="en-GB" sz="2800" dirty="0"/>
          </a:p>
        </p:txBody>
      </p:sp>
      <p:pic>
        <p:nvPicPr>
          <p:cNvPr id="9" name="Picture 8"/>
          <p:cNvPicPr>
            <a:picLocks noChangeAspect="1"/>
          </p:cNvPicPr>
          <p:nvPr/>
        </p:nvPicPr>
        <p:blipFill>
          <a:blip r:embed="rId3"/>
          <a:stretch>
            <a:fillRect/>
          </a:stretch>
        </p:blipFill>
        <p:spPr>
          <a:xfrm>
            <a:off x="1485243" y="2800104"/>
            <a:ext cx="3107777" cy="1087722"/>
          </a:xfrm>
          <a:prstGeom prst="rect">
            <a:avLst/>
          </a:prstGeom>
        </p:spPr>
      </p:pic>
      <p:pic>
        <p:nvPicPr>
          <p:cNvPr id="10" name="Picture 9"/>
          <p:cNvPicPr>
            <a:picLocks noChangeAspect="1"/>
          </p:cNvPicPr>
          <p:nvPr/>
        </p:nvPicPr>
        <p:blipFill>
          <a:blip r:embed="rId4"/>
          <a:stretch>
            <a:fillRect/>
          </a:stretch>
        </p:blipFill>
        <p:spPr>
          <a:xfrm>
            <a:off x="3936616" y="4401931"/>
            <a:ext cx="4692377" cy="1194423"/>
          </a:xfrm>
          <a:prstGeom prst="rect">
            <a:avLst/>
          </a:prstGeom>
        </p:spPr>
      </p:pic>
      <p:pic>
        <p:nvPicPr>
          <p:cNvPr id="11" name="Content Placeholder 4"/>
          <p:cNvPicPr>
            <a:picLocks noGrp="1" noChangeAspect="1"/>
          </p:cNvPicPr>
          <p:nvPr>
            <p:ph sz="half" idx="1"/>
          </p:nvPr>
        </p:nvPicPr>
        <p:blipFill>
          <a:blip r:embed="rId5"/>
          <a:stretch>
            <a:fillRect/>
          </a:stretch>
        </p:blipFill>
        <p:spPr>
          <a:xfrm>
            <a:off x="7412831" y="2832330"/>
            <a:ext cx="2894780" cy="1023271"/>
          </a:xfrm>
          <a:prstGeom prst="rect">
            <a:avLst/>
          </a:prstGeom>
        </p:spPr>
      </p:pic>
    </p:spTree>
    <p:extLst>
      <p:ext uri="{BB962C8B-B14F-4D97-AF65-F5344CB8AC3E}">
        <p14:creationId xmlns:p14="http://schemas.microsoft.com/office/powerpoint/2010/main" val="2385372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0828" y="982132"/>
            <a:ext cx="7577958" cy="1303867"/>
          </a:xfrm>
        </p:spPr>
        <p:txBody>
          <a:bodyPr>
            <a:normAutofit fontScale="90000"/>
          </a:bodyPr>
          <a:lstStyle/>
          <a:p>
            <a:r>
              <a:rPr lang="en-GB" dirty="0"/>
              <a:t>Choosing the most efficient method</a:t>
            </a:r>
          </a:p>
        </p:txBody>
      </p:sp>
      <p:sp>
        <p:nvSpPr>
          <p:cNvPr id="5" name="Rectangular Callout 4"/>
          <p:cNvSpPr/>
          <p:nvPr/>
        </p:nvSpPr>
        <p:spPr>
          <a:xfrm>
            <a:off x="8702565" y="747707"/>
            <a:ext cx="2438400" cy="1444121"/>
          </a:xfrm>
          <a:prstGeom prst="wedgeRectCallout">
            <a:avLst>
              <a:gd name="adj1" fmla="val -72558"/>
              <a:gd name="adj2" fmla="val 42849"/>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8828689" y="747707"/>
            <a:ext cx="2186152" cy="1384995"/>
          </a:xfrm>
          <a:prstGeom prst="rect">
            <a:avLst/>
          </a:prstGeom>
          <a:noFill/>
        </p:spPr>
        <p:txBody>
          <a:bodyPr wrap="square" rtlCol="0">
            <a:spAutoFit/>
          </a:bodyPr>
          <a:lstStyle/>
          <a:p>
            <a:pPr algn="ctr"/>
            <a:r>
              <a:rPr lang="en-GB" sz="2800" dirty="0" smtClean="0"/>
              <a:t>Which written method/s should I use? </a:t>
            </a:r>
            <a:endParaRPr lang="en-GB" sz="2800" dirty="0"/>
          </a:p>
        </p:txBody>
      </p:sp>
      <p:pic>
        <p:nvPicPr>
          <p:cNvPr id="7" name="Content Placeholder 4"/>
          <p:cNvPicPr>
            <a:picLocks noGrp="1" noChangeAspect="1"/>
          </p:cNvPicPr>
          <p:nvPr>
            <p:ph sz="half" idx="1"/>
          </p:nvPr>
        </p:nvPicPr>
        <p:blipFill>
          <a:blip r:embed="rId2"/>
          <a:stretch>
            <a:fillRect/>
          </a:stretch>
        </p:blipFill>
        <p:spPr>
          <a:xfrm>
            <a:off x="1240221" y="2506424"/>
            <a:ext cx="4529957" cy="4086739"/>
          </a:xfrm>
          <a:prstGeom prst="rect">
            <a:avLst/>
          </a:prstGeom>
        </p:spPr>
      </p:pic>
      <p:pic>
        <p:nvPicPr>
          <p:cNvPr id="8" name="Picture 7"/>
          <p:cNvPicPr>
            <a:picLocks noChangeAspect="1"/>
          </p:cNvPicPr>
          <p:nvPr/>
        </p:nvPicPr>
        <p:blipFill>
          <a:blip r:embed="rId3"/>
          <a:stretch>
            <a:fillRect/>
          </a:stretch>
        </p:blipFill>
        <p:spPr>
          <a:xfrm>
            <a:off x="6078674" y="2506424"/>
            <a:ext cx="5198926" cy="4057410"/>
          </a:xfrm>
          <a:prstGeom prst="rect">
            <a:avLst/>
          </a:prstGeom>
        </p:spPr>
      </p:pic>
    </p:spTree>
    <p:extLst>
      <p:ext uri="{BB962C8B-B14F-4D97-AF65-F5344CB8AC3E}">
        <p14:creationId xmlns:p14="http://schemas.microsoft.com/office/powerpoint/2010/main" val="1108119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at Home </a:t>
            </a:r>
            <a:endParaRPr lang="en-GB" dirty="0"/>
          </a:p>
        </p:txBody>
      </p:sp>
      <p:sp>
        <p:nvSpPr>
          <p:cNvPr id="3" name="Content Placeholder 2"/>
          <p:cNvSpPr>
            <a:spLocks noGrp="1"/>
          </p:cNvSpPr>
          <p:nvPr>
            <p:ph sz="half" idx="1"/>
          </p:nvPr>
        </p:nvSpPr>
        <p:spPr>
          <a:xfrm>
            <a:off x="693684" y="2588131"/>
            <a:ext cx="5928206" cy="3679658"/>
          </a:xfrm>
        </p:spPr>
        <p:txBody>
          <a:bodyPr>
            <a:normAutofit fontScale="92500" lnSpcReduction="10000"/>
          </a:bodyPr>
          <a:lstStyle/>
          <a:p>
            <a:r>
              <a:rPr lang="en-GB" sz="2600" dirty="0" smtClean="0"/>
              <a:t>If children in KS2 still struggle with </a:t>
            </a:r>
            <a:r>
              <a:rPr lang="en-GB" sz="2600" b="1" dirty="0" smtClean="0"/>
              <a:t>subitising</a:t>
            </a:r>
            <a:r>
              <a:rPr lang="en-GB" sz="2600" dirty="0" smtClean="0"/>
              <a:t>, recognising number bonds, using doubles or near doubles, it will hamper their maths in other areas. </a:t>
            </a:r>
          </a:p>
          <a:p>
            <a:r>
              <a:rPr lang="en-GB" sz="2600" dirty="0" smtClean="0"/>
              <a:t>Simple games can be used to help them practice this. </a:t>
            </a:r>
          </a:p>
          <a:p>
            <a:pPr marL="0" indent="0">
              <a:buNone/>
            </a:pPr>
            <a:endParaRPr lang="en-GB" dirty="0" smtClean="0"/>
          </a:p>
          <a:p>
            <a:pPr marL="0" indent="0">
              <a:buNone/>
            </a:pPr>
            <a:r>
              <a:rPr lang="en-GB" b="1" dirty="0" smtClean="0"/>
              <a:t>subitising</a:t>
            </a:r>
            <a:r>
              <a:rPr lang="en-GB" dirty="0" smtClean="0"/>
              <a:t>: being </a:t>
            </a:r>
            <a:r>
              <a:rPr lang="en-US" dirty="0" smtClean="0"/>
              <a:t>able </a:t>
            </a:r>
            <a:r>
              <a:rPr lang="en-US" dirty="0"/>
              <a:t>to look at a group of objects and realise how many there are without counting</a:t>
            </a:r>
            <a:endParaRPr lang="en-GB" dirty="0"/>
          </a:p>
        </p:txBody>
      </p:sp>
      <p:pic>
        <p:nvPicPr>
          <p:cNvPr id="5122" name="Picture 2" descr="SPAG 78 English Grammar Dice Games | Teaching Resources"/>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418315" y="2560320"/>
            <a:ext cx="2130335" cy="159775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Playing card - Wikipedi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90390" y="2457207"/>
            <a:ext cx="2405300" cy="1803975"/>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6" descr="The Timelessness of Snakes and Ladders | by Doug Bierend | re:form | Mediu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5"/>
          <a:stretch>
            <a:fillRect/>
          </a:stretch>
        </p:blipFill>
        <p:spPr>
          <a:xfrm>
            <a:off x="6863630" y="4334951"/>
            <a:ext cx="3853520" cy="1932838"/>
          </a:xfrm>
          <a:prstGeom prst="rect">
            <a:avLst/>
          </a:prstGeom>
        </p:spPr>
      </p:pic>
    </p:spTree>
    <p:extLst>
      <p:ext uri="{BB962C8B-B14F-4D97-AF65-F5344CB8AC3E}">
        <p14:creationId xmlns:p14="http://schemas.microsoft.com/office/powerpoint/2010/main" val="24281403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at Home </a:t>
            </a:r>
            <a:endParaRPr lang="en-GB" dirty="0"/>
          </a:p>
        </p:txBody>
      </p:sp>
      <p:sp>
        <p:nvSpPr>
          <p:cNvPr id="3" name="Content Placeholder 2"/>
          <p:cNvSpPr>
            <a:spLocks noGrp="1"/>
          </p:cNvSpPr>
          <p:nvPr>
            <p:ph sz="half" idx="1"/>
          </p:nvPr>
        </p:nvSpPr>
        <p:spPr>
          <a:xfrm>
            <a:off x="641131" y="2549808"/>
            <a:ext cx="7535917" cy="3872013"/>
          </a:xfrm>
        </p:spPr>
        <p:txBody>
          <a:bodyPr>
            <a:normAutofit fontScale="77500" lnSpcReduction="20000"/>
          </a:bodyPr>
          <a:lstStyle/>
          <a:p>
            <a:pPr>
              <a:defRPr/>
            </a:pPr>
            <a:r>
              <a:rPr lang="en-US" altLang="en-US" sz="3100" dirty="0" smtClean="0">
                <a:solidFill>
                  <a:schemeClr val="tx1"/>
                </a:solidFill>
              </a:rPr>
              <a:t>Practice </a:t>
            </a:r>
            <a:r>
              <a:rPr lang="en-US" altLang="en-US" sz="3100" dirty="0">
                <a:solidFill>
                  <a:schemeClr val="tx1"/>
                </a:solidFill>
              </a:rPr>
              <a:t>spotting and recognising numbers in the environment. </a:t>
            </a:r>
            <a:r>
              <a:rPr lang="en-US" altLang="en-US" sz="3100" b="1" dirty="0">
                <a:solidFill>
                  <a:schemeClr val="tx1"/>
                </a:solidFill>
              </a:rPr>
              <a:t>Add/multiply/subtract/divide</a:t>
            </a:r>
            <a:r>
              <a:rPr lang="en-US" altLang="en-US" sz="3100" dirty="0">
                <a:solidFill>
                  <a:schemeClr val="tx1"/>
                </a:solidFill>
              </a:rPr>
              <a:t> door numbers, numbers on car registration plates, road signs and at the shop.</a:t>
            </a:r>
          </a:p>
          <a:p>
            <a:pPr>
              <a:defRPr/>
            </a:pPr>
            <a:r>
              <a:rPr lang="en-US" altLang="en-US" sz="3100" dirty="0">
                <a:solidFill>
                  <a:schemeClr val="tx1"/>
                </a:solidFill>
              </a:rPr>
              <a:t>Flicking through the TV guide? Ask your child to </a:t>
            </a:r>
            <a:r>
              <a:rPr lang="en-US" altLang="en-US" sz="3100" b="1" dirty="0">
                <a:solidFill>
                  <a:schemeClr val="tx1"/>
                </a:solidFill>
              </a:rPr>
              <a:t>calculate the length</a:t>
            </a:r>
            <a:r>
              <a:rPr lang="en-US" altLang="en-US" sz="3100" dirty="0">
                <a:solidFill>
                  <a:schemeClr val="tx1"/>
                </a:solidFill>
              </a:rPr>
              <a:t> of their favourite </a:t>
            </a:r>
            <a:r>
              <a:rPr lang="en-US" altLang="en-US" sz="3100" dirty="0" err="1">
                <a:solidFill>
                  <a:schemeClr val="tx1"/>
                </a:solidFill>
              </a:rPr>
              <a:t>p</a:t>
            </a:r>
            <a:r>
              <a:rPr lang="en-US" altLang="en-US" sz="3100" dirty="0" err="1" smtClean="0">
                <a:solidFill>
                  <a:schemeClr val="tx1"/>
                </a:solidFill>
              </a:rPr>
              <a:t>rogrammes</a:t>
            </a:r>
            <a:r>
              <a:rPr lang="en-US" altLang="en-US" sz="3100" dirty="0" smtClean="0">
                <a:solidFill>
                  <a:schemeClr val="tx1"/>
                </a:solidFill>
              </a:rPr>
              <a:t>. </a:t>
            </a:r>
            <a:r>
              <a:rPr lang="en-US" altLang="en-US" sz="3100" dirty="0">
                <a:solidFill>
                  <a:schemeClr val="tx1"/>
                </a:solidFill>
              </a:rPr>
              <a:t>How long is it until the next programme?</a:t>
            </a:r>
          </a:p>
          <a:p>
            <a:pPr>
              <a:defRPr/>
            </a:pPr>
            <a:r>
              <a:rPr lang="en-US" altLang="en-US" sz="3100" dirty="0">
                <a:solidFill>
                  <a:schemeClr val="tx1"/>
                </a:solidFill>
              </a:rPr>
              <a:t>Use food packaging to discuss </a:t>
            </a:r>
            <a:r>
              <a:rPr lang="en-US" altLang="en-US" sz="3100" b="1" dirty="0">
                <a:solidFill>
                  <a:schemeClr val="tx1"/>
                </a:solidFill>
              </a:rPr>
              <a:t>2D and 3D shapes</a:t>
            </a:r>
            <a:r>
              <a:rPr lang="en-US" altLang="en-US" sz="3100" dirty="0">
                <a:solidFill>
                  <a:schemeClr val="tx1"/>
                </a:solidFill>
              </a:rPr>
              <a:t>. What are the properties of these shapes e.g. how many faces, sides, vertices? Flatten the packaging out to find the </a:t>
            </a:r>
            <a:r>
              <a:rPr lang="en-US" altLang="en-US" sz="3100" b="1" dirty="0">
                <a:solidFill>
                  <a:schemeClr val="tx1"/>
                </a:solidFill>
              </a:rPr>
              <a:t>net</a:t>
            </a:r>
            <a:r>
              <a:rPr lang="en-US" altLang="en-US" sz="3100" dirty="0">
                <a:solidFill>
                  <a:schemeClr val="tx1"/>
                </a:solidFill>
              </a:rPr>
              <a:t> of the 3D shape too. </a:t>
            </a:r>
          </a:p>
          <a:p>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544517" y="4279939"/>
            <a:ext cx="2144374" cy="1908493"/>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176658" y="635045"/>
            <a:ext cx="2480942" cy="1650954"/>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429624" y="635045"/>
            <a:ext cx="2269908" cy="1700240"/>
          </a:xfrm>
          <a:prstGeom prst="rect">
            <a:avLst/>
          </a:prstGeom>
        </p:spPr>
      </p:pic>
      <p:pic>
        <p:nvPicPr>
          <p:cNvPr id="7170" name="Picture 2" descr="The Ultimate Wall Clock - 14&quot; Atomic, Black, Easy to Read, Perfect for  Home, Office, School, Indoor / Outdoor : Amazon.co.uk: Home &amp; Kitche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93672" y="2601134"/>
            <a:ext cx="1634188" cy="16295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41237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at Home </a:t>
            </a:r>
            <a:endParaRPr lang="en-GB" dirty="0"/>
          </a:p>
        </p:txBody>
      </p:sp>
      <p:sp>
        <p:nvSpPr>
          <p:cNvPr id="3" name="Content Placeholder 2"/>
          <p:cNvSpPr>
            <a:spLocks noGrp="1"/>
          </p:cNvSpPr>
          <p:nvPr>
            <p:ph sz="half" idx="1"/>
          </p:nvPr>
        </p:nvSpPr>
        <p:spPr>
          <a:xfrm>
            <a:off x="651641" y="2544067"/>
            <a:ext cx="7241627" cy="4024900"/>
          </a:xfrm>
        </p:spPr>
        <p:txBody>
          <a:bodyPr>
            <a:normAutofit fontScale="55000" lnSpcReduction="20000"/>
          </a:bodyPr>
          <a:lstStyle/>
          <a:p>
            <a:pPr>
              <a:defRPr/>
            </a:pPr>
            <a:r>
              <a:rPr lang="en-US" altLang="en-US" sz="4400" dirty="0">
                <a:solidFill>
                  <a:schemeClr val="tx1"/>
                </a:solidFill>
              </a:rPr>
              <a:t>Measuring up for new furniture? Want to make sure the Christmas tree will fit in your living room? These are really good opportunities to encourage your child to see the value of </a:t>
            </a:r>
            <a:r>
              <a:rPr lang="en-US" altLang="en-US" sz="4400" b="1" dirty="0">
                <a:solidFill>
                  <a:schemeClr val="tx1"/>
                </a:solidFill>
              </a:rPr>
              <a:t>careful measuring skills </a:t>
            </a:r>
            <a:r>
              <a:rPr lang="en-US" altLang="en-US" sz="4400" dirty="0">
                <a:solidFill>
                  <a:schemeClr val="tx1"/>
                </a:solidFill>
              </a:rPr>
              <a:t>in everyday life.</a:t>
            </a:r>
          </a:p>
          <a:p>
            <a:pPr>
              <a:defRPr/>
            </a:pPr>
            <a:r>
              <a:rPr lang="en-US" altLang="en-US" sz="4400" b="1" dirty="0" smtClean="0">
                <a:solidFill>
                  <a:schemeClr val="tx1"/>
                </a:solidFill>
              </a:rPr>
              <a:t>Practice </a:t>
            </a:r>
            <a:r>
              <a:rPr lang="en-US" altLang="en-US" sz="4400" b="1" dirty="0">
                <a:solidFill>
                  <a:schemeClr val="tx1"/>
                </a:solidFill>
              </a:rPr>
              <a:t>telling the time </a:t>
            </a:r>
            <a:r>
              <a:rPr lang="en-US" altLang="en-US" sz="4400" dirty="0">
                <a:solidFill>
                  <a:schemeClr val="tx1"/>
                </a:solidFill>
              </a:rPr>
              <a:t>with your child. Can they read both the digital and analogue clock? Can they readily convert between the two and use the 24 hour clock? Can they also recognise Roman Numeral representations of the time too?</a:t>
            </a:r>
          </a:p>
          <a:p>
            <a:pPr>
              <a:defRPr/>
            </a:pPr>
            <a:r>
              <a:rPr lang="en-US" altLang="en-US" sz="4400" b="1" dirty="0">
                <a:solidFill>
                  <a:schemeClr val="tx1"/>
                </a:solidFill>
              </a:rPr>
              <a:t>Board Games </a:t>
            </a:r>
            <a:r>
              <a:rPr lang="en-US" altLang="en-US" sz="4400" dirty="0">
                <a:solidFill>
                  <a:schemeClr val="tx1"/>
                </a:solidFill>
              </a:rPr>
              <a:t>supply endless opportunities for Maths </a:t>
            </a:r>
            <a:r>
              <a:rPr lang="en-US" altLang="en-US" sz="4400" dirty="0" smtClean="0">
                <a:solidFill>
                  <a:schemeClr val="tx1"/>
                </a:solidFill>
              </a:rPr>
              <a:t>–Monopoly</a:t>
            </a:r>
            <a:r>
              <a:rPr lang="en-US" altLang="en-US" sz="4400" dirty="0">
                <a:solidFill>
                  <a:schemeClr val="tx1"/>
                </a:solidFill>
              </a:rPr>
              <a:t>, Bingo, Connect Four, Battle Ships </a:t>
            </a:r>
            <a:r>
              <a:rPr lang="en-US" altLang="en-US" sz="4400" dirty="0" err="1">
                <a:solidFill>
                  <a:schemeClr val="tx1"/>
                </a:solidFill>
              </a:rPr>
              <a:t>etc</a:t>
            </a:r>
            <a:endParaRPr lang="en-US" altLang="en-US" sz="4400" dirty="0">
              <a:solidFill>
                <a:schemeClr val="tx1"/>
              </a:solidFill>
            </a:endParaRPr>
          </a:p>
          <a:p>
            <a:endParaRPr lang="en-GB" dirty="0"/>
          </a:p>
        </p:txBody>
      </p:sp>
      <p:pic>
        <p:nvPicPr>
          <p:cNvPr id="5" name="Picture 4"/>
          <p:cNvPicPr>
            <a:picLocks noChangeAspect="1"/>
          </p:cNvPicPr>
          <p:nvPr/>
        </p:nvPicPr>
        <p:blipFill>
          <a:blip r:embed="rId2"/>
          <a:stretch>
            <a:fillRect/>
          </a:stretch>
        </p:blipFill>
        <p:spPr>
          <a:xfrm>
            <a:off x="651642" y="724065"/>
            <a:ext cx="3342289" cy="1680880"/>
          </a:xfrm>
          <a:prstGeom prst="rect">
            <a:avLst/>
          </a:prstGeom>
        </p:spPr>
      </p:pic>
      <p:pic>
        <p:nvPicPr>
          <p:cNvPr id="6" name="Picture 5" descr="https://encrypted-tbn0.gstatic.com/images?q=tbn%3AANd9GcTitTrUeQsZNpA8HNYWTh9oh8GbgrSxyeI2ZBPfRFDtIdiPcYuwvkm_xQIrxqLlcqNdJSU4WYs&amp;usqp=CAc"/>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636874" y="724065"/>
            <a:ext cx="1866900" cy="186690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019144" y="3276314"/>
            <a:ext cx="3617388" cy="1956948"/>
          </a:xfrm>
          <a:prstGeom prst="rect">
            <a:avLst/>
          </a:prstGeom>
        </p:spPr>
      </p:pic>
    </p:spTree>
    <p:extLst>
      <p:ext uri="{BB962C8B-B14F-4D97-AF65-F5344CB8AC3E}">
        <p14:creationId xmlns:p14="http://schemas.microsoft.com/office/powerpoint/2010/main" val="1195852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‘MTC’ – Multiplication Times Tables Check – Year 4 </a:t>
            </a:r>
            <a:endParaRPr lang="en-GB" dirty="0"/>
          </a:p>
        </p:txBody>
      </p:sp>
      <p:sp>
        <p:nvSpPr>
          <p:cNvPr id="3" name="Content Placeholder 2"/>
          <p:cNvSpPr>
            <a:spLocks noGrp="1"/>
          </p:cNvSpPr>
          <p:nvPr>
            <p:ph sz="half" idx="1"/>
          </p:nvPr>
        </p:nvSpPr>
        <p:spPr>
          <a:xfrm>
            <a:off x="909565" y="2560319"/>
            <a:ext cx="5459704" cy="3556701"/>
          </a:xfrm>
        </p:spPr>
        <p:txBody>
          <a:bodyPr>
            <a:normAutofit fontScale="92500"/>
          </a:bodyPr>
          <a:lstStyle/>
          <a:p>
            <a:r>
              <a:rPr lang="en-US" dirty="0"/>
              <a:t>The purpose of the check is to determine whether </a:t>
            </a:r>
            <a:r>
              <a:rPr lang="en-US" dirty="0" smtClean="0"/>
              <a:t>children </a:t>
            </a:r>
            <a:r>
              <a:rPr lang="en-US" dirty="0"/>
              <a:t>can fluently recall their times tables up to </a:t>
            </a:r>
            <a:r>
              <a:rPr lang="en-US" dirty="0" smtClean="0"/>
              <a:t>12. </a:t>
            </a:r>
          </a:p>
          <a:p>
            <a:r>
              <a:rPr lang="en-US" dirty="0" smtClean="0"/>
              <a:t>Consists of an-screen </a:t>
            </a:r>
            <a:r>
              <a:rPr lang="en-US" dirty="0"/>
              <a:t>check consisting of 25 times table questions. </a:t>
            </a:r>
            <a:endParaRPr lang="en-US" dirty="0" smtClean="0"/>
          </a:p>
          <a:p>
            <a:r>
              <a:rPr lang="en-US" dirty="0" smtClean="0"/>
              <a:t>Children have </a:t>
            </a:r>
            <a:r>
              <a:rPr lang="en-US" dirty="0"/>
              <a:t>6 seconds to answer each question. On average, the check should take no longer than 5 minutes to complete</a:t>
            </a:r>
            <a:r>
              <a:rPr lang="en-US" dirty="0" smtClean="0"/>
              <a:t>.</a:t>
            </a:r>
          </a:p>
          <a:p>
            <a:r>
              <a:rPr lang="en-US" dirty="0" smtClean="0"/>
              <a:t>This is completed at school. </a:t>
            </a:r>
            <a:endParaRPr lang="en-GB" dirty="0"/>
          </a:p>
        </p:txBody>
      </p:sp>
      <p:pic>
        <p:nvPicPr>
          <p:cNvPr id="8194" name="Picture 2" descr="Times Table Rock Stars | Stratford St Mary Primary School | Suffol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5392" y="3033284"/>
            <a:ext cx="4973473" cy="1865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14948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Helpful websites: </a:t>
            </a:r>
            <a:endParaRPr lang="en-GB" dirty="0"/>
          </a:p>
        </p:txBody>
      </p:sp>
      <p:grpSp>
        <p:nvGrpSpPr>
          <p:cNvPr id="6" name="Group 5"/>
          <p:cNvGrpSpPr/>
          <p:nvPr/>
        </p:nvGrpSpPr>
        <p:grpSpPr>
          <a:xfrm>
            <a:off x="7288253" y="4657308"/>
            <a:ext cx="3925256" cy="1644059"/>
            <a:chOff x="816243" y="2519362"/>
            <a:chExt cx="4441858" cy="1937135"/>
          </a:xfrm>
        </p:grpSpPr>
        <p:pic>
          <p:nvPicPr>
            <p:cNvPr id="4" name="Picture 3"/>
            <p:cNvPicPr>
              <a:picLocks noChangeAspect="1"/>
            </p:cNvPicPr>
            <p:nvPr/>
          </p:nvPicPr>
          <p:blipFill>
            <a:blip r:embed="rId3"/>
            <a:stretch>
              <a:fillRect/>
            </a:stretch>
          </p:blipFill>
          <p:spPr>
            <a:xfrm>
              <a:off x="3334051" y="2519362"/>
              <a:ext cx="1924050" cy="1819275"/>
            </a:xfrm>
            <a:prstGeom prst="rect">
              <a:avLst/>
            </a:prstGeom>
          </p:spPr>
        </p:pic>
        <p:pic>
          <p:nvPicPr>
            <p:cNvPr id="5" name="Picture 4"/>
            <p:cNvPicPr>
              <a:picLocks noChangeAspect="1"/>
            </p:cNvPicPr>
            <p:nvPr/>
          </p:nvPicPr>
          <p:blipFill>
            <a:blip r:embed="rId4"/>
            <a:stretch>
              <a:fillRect/>
            </a:stretch>
          </p:blipFill>
          <p:spPr>
            <a:xfrm>
              <a:off x="816243" y="2519362"/>
              <a:ext cx="2385468" cy="1937135"/>
            </a:xfrm>
            <a:prstGeom prst="rect">
              <a:avLst/>
            </a:prstGeom>
          </p:spPr>
        </p:pic>
      </p:grpSp>
      <p:sp>
        <p:nvSpPr>
          <p:cNvPr id="12" name="TextBox 11"/>
          <p:cNvSpPr txBox="1"/>
          <p:nvPr/>
        </p:nvSpPr>
        <p:spPr>
          <a:xfrm>
            <a:off x="5213131" y="2584131"/>
            <a:ext cx="2572335" cy="1569660"/>
          </a:xfrm>
          <a:prstGeom prst="rect">
            <a:avLst/>
          </a:prstGeom>
          <a:noFill/>
        </p:spPr>
        <p:txBody>
          <a:bodyPr wrap="square" rtlCol="0">
            <a:spAutoFit/>
          </a:bodyPr>
          <a:lstStyle/>
          <a:p>
            <a:pPr algn="ctr"/>
            <a:r>
              <a:rPr lang="en-GB" sz="2400" dirty="0" smtClean="0"/>
              <a:t>There are lots of Times Tables songs available on YouTube!</a:t>
            </a:r>
            <a:endParaRPr lang="en-GB" sz="2400" dirty="0"/>
          </a:p>
        </p:txBody>
      </p:sp>
      <p:pic>
        <p:nvPicPr>
          <p:cNvPr id="4098" name="Picture 2" descr="Times Tables Rock Stars – Times Tables Rock Star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85466" y="2192465"/>
            <a:ext cx="3589731" cy="2000835"/>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4" descr="The 1% Club TV Show for Android - Free App Downloa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3" name="Picture 12"/>
          <p:cNvPicPr>
            <a:picLocks noChangeAspect="1"/>
          </p:cNvPicPr>
          <p:nvPr/>
        </p:nvPicPr>
        <p:blipFill>
          <a:blip r:embed="rId6"/>
          <a:stretch>
            <a:fillRect/>
          </a:stretch>
        </p:blipFill>
        <p:spPr>
          <a:xfrm>
            <a:off x="1043154" y="2285999"/>
            <a:ext cx="3909967" cy="1907301"/>
          </a:xfrm>
          <a:prstGeom prst="rect">
            <a:avLst/>
          </a:prstGeom>
        </p:spPr>
      </p:pic>
      <p:pic>
        <p:nvPicPr>
          <p:cNvPr id="4102" name="Picture 6" descr="Hit The Button | Doubles - Multiples of 10 - Up to 100 | Beat our score!  Fun Kids Cool Maths Games - YouTube"/>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6854" r="7035"/>
          <a:stretch/>
        </p:blipFill>
        <p:spPr bwMode="auto">
          <a:xfrm>
            <a:off x="844571" y="4388938"/>
            <a:ext cx="2855070" cy="1865027"/>
          </a:xfrm>
          <a:prstGeom prst="rect">
            <a:avLst/>
          </a:prstGeom>
          <a:noFill/>
          <a:extLst>
            <a:ext uri="{909E8E84-426E-40DD-AFC4-6F175D3DCCD1}">
              <a14:hiddenFill xmlns:a14="http://schemas.microsoft.com/office/drawing/2010/main">
                <a:solidFill>
                  <a:srgbClr val="FFFFFF"/>
                </a:solidFill>
              </a14:hiddenFill>
            </a:ext>
          </a:extLst>
        </p:spPr>
      </p:pic>
      <p:sp>
        <p:nvSpPr>
          <p:cNvPr id="14" name="AutoShape 8" descr="Countdown | Channel 4"/>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5" name="Picture 14"/>
          <p:cNvPicPr>
            <a:picLocks noChangeAspect="1"/>
          </p:cNvPicPr>
          <p:nvPr/>
        </p:nvPicPr>
        <p:blipFill>
          <a:blip r:embed="rId8"/>
          <a:stretch>
            <a:fillRect/>
          </a:stretch>
        </p:blipFill>
        <p:spPr>
          <a:xfrm>
            <a:off x="3872917" y="4373359"/>
            <a:ext cx="3347031" cy="1880606"/>
          </a:xfrm>
          <a:prstGeom prst="rect">
            <a:avLst/>
          </a:prstGeom>
        </p:spPr>
      </p:pic>
    </p:spTree>
    <p:extLst>
      <p:ext uri="{BB962C8B-B14F-4D97-AF65-F5344CB8AC3E}">
        <p14:creationId xmlns:p14="http://schemas.microsoft.com/office/powerpoint/2010/main" val="11343356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399454"/>
            <a:ext cx="9144000" cy="2387600"/>
          </a:xfrm>
        </p:spPr>
        <p:txBody>
          <a:bodyPr>
            <a:normAutofit/>
          </a:bodyPr>
          <a:lstStyle/>
          <a:p>
            <a:r>
              <a:rPr lang="en-US" sz="7200" dirty="0" smtClean="0"/>
              <a:t>Any questions? </a:t>
            </a:r>
            <a:r>
              <a:rPr lang="en-US" dirty="0"/>
              <a:t/>
            </a:r>
            <a:br>
              <a:rPr lang="en-US" dirty="0"/>
            </a:br>
            <a:endParaRPr lang="en-GB" dirty="0"/>
          </a:p>
        </p:txBody>
      </p:sp>
      <p:sp>
        <p:nvSpPr>
          <p:cNvPr id="3" name="Subtitle 2"/>
          <p:cNvSpPr>
            <a:spLocks noGrp="1"/>
          </p:cNvSpPr>
          <p:nvPr>
            <p:ph type="subTitle" idx="1"/>
          </p:nvPr>
        </p:nvSpPr>
        <p:spPr/>
        <p:txBody>
          <a:bodyPr>
            <a:normAutofit/>
          </a:bodyPr>
          <a:lstStyle/>
          <a:p>
            <a:r>
              <a:rPr lang="en-GB" sz="2800" dirty="0" smtClean="0"/>
              <a:t>Thank you very much for coming! </a:t>
            </a:r>
            <a:endParaRPr lang="en-GB" sz="2800" dirty="0"/>
          </a:p>
        </p:txBody>
      </p:sp>
    </p:spTree>
    <p:extLst>
      <p:ext uri="{BB962C8B-B14F-4D97-AF65-F5344CB8AC3E}">
        <p14:creationId xmlns:p14="http://schemas.microsoft.com/office/powerpoint/2010/main" val="396209283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1" ma:contentTypeDescription="Create a new document." ma:contentTypeScope="" ma:versionID="ffe7fac44cb31902365782207de1a05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6c192b837418c2a735c256c19b98978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152D255-ED4D-4021-9D20-6FDFAAC976A1}"/>
</file>

<file path=customXml/itemProps2.xml><?xml version="1.0" encoding="utf-8"?>
<ds:datastoreItem xmlns:ds="http://schemas.openxmlformats.org/officeDocument/2006/customXml" ds:itemID="{01ECB794-0BC7-4156-8401-7817FA99F479}"/>
</file>

<file path=customXml/itemProps3.xml><?xml version="1.0" encoding="utf-8"?>
<ds:datastoreItem xmlns:ds="http://schemas.openxmlformats.org/officeDocument/2006/customXml" ds:itemID="{30987B9F-B01E-402D-AB69-BE12053E9C30}"/>
</file>

<file path=docProps/app.xml><?xml version="1.0" encoding="utf-8"?>
<Properties xmlns="http://schemas.openxmlformats.org/officeDocument/2006/extended-properties" xmlns:vt="http://schemas.openxmlformats.org/officeDocument/2006/docPropsVTypes">
  <Template>Ion</Template>
  <TotalTime>680</TotalTime>
  <Words>1234</Words>
  <Application>Microsoft Office PowerPoint</Application>
  <PresentationFormat>Widescreen</PresentationFormat>
  <Paragraphs>122</Paragraphs>
  <Slides>28</Slides>
  <Notes>24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Calibri</vt:lpstr>
      <vt:lpstr>Garamond</vt:lpstr>
      <vt:lpstr>Organic</vt:lpstr>
      <vt:lpstr>Helping your child with Maths</vt:lpstr>
      <vt:lpstr>PowerPoint Presentation</vt:lpstr>
      <vt:lpstr>Our agenda:</vt:lpstr>
      <vt:lpstr>Growth Mindset </vt:lpstr>
      <vt:lpstr>Maths at Forty Hill  </vt:lpstr>
      <vt:lpstr>PowerPoint Presentation</vt:lpstr>
      <vt:lpstr>PowerPoint Presentation</vt:lpstr>
      <vt:lpstr>PowerPoint Presentation</vt:lpstr>
      <vt:lpstr>PowerPoint Presentation</vt:lpstr>
      <vt:lpstr>Skills progression from White Rose –Year 3 - 6</vt:lpstr>
      <vt:lpstr>PowerPoint Presentation</vt:lpstr>
      <vt:lpstr>PowerPoint Presentation</vt:lpstr>
      <vt:lpstr>PowerPoint Presentation</vt:lpstr>
      <vt:lpstr>PowerPoint Presentation</vt:lpstr>
      <vt:lpstr>“Make it, Draw it, Write it, Solve it”</vt:lpstr>
      <vt:lpstr>Arithmetic Lessons </vt:lpstr>
      <vt:lpstr>Manipulatives </vt:lpstr>
      <vt:lpstr>Manipulatives in action</vt:lpstr>
      <vt:lpstr>Choosing the most efficient method</vt:lpstr>
      <vt:lpstr>Choosing the most efficient method</vt:lpstr>
      <vt:lpstr>Choosing the most efficient method</vt:lpstr>
      <vt:lpstr>Choosing the most efficient method</vt:lpstr>
      <vt:lpstr>Maths at Home </vt:lpstr>
      <vt:lpstr>Maths at Home </vt:lpstr>
      <vt:lpstr>Maths at Home </vt:lpstr>
      <vt:lpstr>‘MTC’ – Multiplication Times Tables Check – Year 4 </vt:lpstr>
      <vt:lpstr>Helpful websites: </vt:lpstr>
      <vt:lpstr>Any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Can you estimate how many? Use coins, counters, dried beans take a handful of beans and ask how many do you think I have in my hand? Can children count with a ball. Whisper a number and tell children to throw/ bounce the ball 1 more or 1 less than the number that you have whispered.</dc:title>
  <dc:creator>E Hills</dc:creator>
  <cp:lastModifiedBy>E Hills</cp:lastModifiedBy>
  <cp:revision>77</cp:revision>
  <dcterms:created xsi:type="dcterms:W3CDTF">2023-09-22T20:33:50Z</dcterms:created>
  <dcterms:modified xsi:type="dcterms:W3CDTF">2023-11-14T15:33:56Z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ies>
</file>