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57" r:id="rId5"/>
    <p:sldId id="304" r:id="rId6"/>
    <p:sldId id="317" r:id="rId7"/>
    <p:sldId id="295" r:id="rId8"/>
    <p:sldId id="276" r:id="rId9"/>
    <p:sldId id="298" r:id="rId10"/>
    <p:sldId id="316" r:id="rId11"/>
    <p:sldId id="272" r:id="rId12"/>
    <p:sldId id="318" r:id="rId13"/>
    <p:sldId id="315" r:id="rId14"/>
    <p:sldId id="285" r:id="rId15"/>
    <p:sldId id="286" r:id="rId16"/>
    <p:sldId id="287" r:id="rId17"/>
    <p:sldId id="299" r:id="rId18"/>
    <p:sldId id="314" r:id="rId19"/>
    <p:sldId id="271" r:id="rId20"/>
    <p:sldId id="312" r:id="rId21"/>
    <p:sldId id="273"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072044-5DE7-45F8-8A17-818D1A675D88}" v="2" dt="2025-09-02T18:14:47.0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2" d="100"/>
          <a:sy n="32" d="100"/>
        </p:scale>
        <p:origin x="792"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9-08T19:47:32.974"/>
    </inkml:context>
    <inkml:brush xml:id="br0">
      <inkml:brushProperty name="width" value="0.1" units="cm"/>
      <inkml:brushProperty name="height" value="0.1" units="cm"/>
    </inkml:brush>
  </inkml:definitions>
  <inkml:trace contextRef="#ctx0" brushRef="#br0">1036896-2147483648 1823 0 0,'-13'0'-320'0'0,"-2"0"320"0"0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9-08T19:47:32.974"/>
    </inkml:context>
    <inkml:brush xml:id="br0">
      <inkml:brushProperty name="width" value="0.1" units="cm"/>
      <inkml:brushProperty name="height" value="0.1" units="cm"/>
    </inkml:brush>
  </inkml:definitions>
  <inkml:trace contextRef="#ctx0" brushRef="#br0">29032324-2147483648 1823 0 0,'-14'0'-320'0'0,"0"0"320"0"0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9-08T20:09:42.083"/>
    </inkml:context>
    <inkml:brush xml:id="br0">
      <inkml:brushProperty name="width" value="0.1" units="cm"/>
      <inkml:brushProperty name="height" value="0.1" units="cm"/>
    </inkml:brush>
  </inkml:definitions>
  <inkml:trace contextRef="#ctx0" brushRef="#br0">-2147483648 7064 10367 0 0,'0'6'-704'0'0,"0"6"-6240"0"0,0 2 6944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09-08T20:09:42.084"/>
    </inkml:context>
    <inkml:brush xml:id="br0">
      <inkml:brushProperty name="width" value="0.1" units="cm"/>
      <inkml:brushProperty name="height" value="0.1" units="cm"/>
    </inkml:brush>
  </inkml:definitions>
  <inkml:trace contextRef="#ctx0" brushRef="#br0">36565-2147483648 15167 0 0,'6'0'-4064'0'0,"6"0"-4032"0"0,2 0 8096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686B9-C52E-4F2F-98A5-835289D220F1}" type="datetimeFigureOut">
              <a:rPr lang="en-GB" smtClean="0"/>
              <a:t>10/09/2025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8D7C04-F42F-433E-9CB0-0149CCAE954E}" type="slidenum">
              <a:rPr lang="en-GB" smtClean="0"/>
              <a:t>‹#›</a:t>
            </a:fld>
            <a:endParaRPr lang="en-GB"/>
          </a:p>
        </p:txBody>
      </p:sp>
    </p:spTree>
    <p:extLst>
      <p:ext uri="{BB962C8B-B14F-4D97-AF65-F5344CB8AC3E}">
        <p14:creationId xmlns:p14="http://schemas.microsoft.com/office/powerpoint/2010/main" val="1103900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5CE841-C062-4C23-A37C-C011AC17AA04}" type="slidenum">
              <a:rPr lang="en-GB" smtClean="0"/>
              <a:t>1</a:t>
            </a:fld>
            <a:endParaRPr lang="en-GB"/>
          </a:p>
        </p:txBody>
      </p:sp>
    </p:spTree>
    <p:extLst>
      <p:ext uri="{BB962C8B-B14F-4D97-AF65-F5344CB8AC3E}">
        <p14:creationId xmlns:p14="http://schemas.microsoft.com/office/powerpoint/2010/main" val="7056996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Emile app – we will not be using the spelling app until later in the year. We will be using touch typing however, which is available on the Forty Hill </a:t>
            </a:r>
            <a:r>
              <a:rPr lang="en-US">
                <a:ea typeface="Calibri"/>
                <a:cs typeface="Calibri"/>
              </a:rPr>
              <a:t>website</a:t>
            </a:r>
            <a:r>
              <a:rPr lang="en-US" dirty="0">
                <a:ea typeface="Calibri"/>
                <a:cs typeface="Calibri"/>
              </a:rPr>
              <a:t>. </a:t>
            </a:r>
          </a:p>
        </p:txBody>
      </p:sp>
      <p:sp>
        <p:nvSpPr>
          <p:cNvPr id="4" name="Slide Number Placeholder 3"/>
          <p:cNvSpPr>
            <a:spLocks noGrp="1"/>
          </p:cNvSpPr>
          <p:nvPr>
            <p:ph type="sldNum" sz="quarter" idx="5"/>
          </p:nvPr>
        </p:nvSpPr>
        <p:spPr/>
        <p:txBody>
          <a:bodyPr/>
          <a:lstStyle/>
          <a:p>
            <a:fld id="{FE8D7C04-F42F-433E-9CB0-0149CCAE954E}" type="slidenum">
              <a:rPr lang="en-GB" smtClean="0"/>
              <a:t>8</a:t>
            </a:fld>
            <a:endParaRPr lang="en-GB"/>
          </a:p>
        </p:txBody>
      </p:sp>
    </p:spTree>
    <p:extLst>
      <p:ext uri="{BB962C8B-B14F-4D97-AF65-F5344CB8AC3E}">
        <p14:creationId xmlns:p14="http://schemas.microsoft.com/office/powerpoint/2010/main" val="467780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Emile app – we will not be using the spelling app until later in the year. We will be using touch typing however, which is available on the Forty Hill website. This will help the children when we introduce the Emile app as they will then be confident to type out their spellings. </a:t>
            </a:r>
          </a:p>
          <a:p>
            <a:r>
              <a:rPr lang="en-US" dirty="0">
                <a:ea typeface="Calibri"/>
                <a:cs typeface="Calibri"/>
              </a:rPr>
              <a:t>In the meantime, if you would like to practice spellings with your child, then you can practice spelling tricky words. </a:t>
            </a:r>
          </a:p>
        </p:txBody>
      </p:sp>
      <p:sp>
        <p:nvSpPr>
          <p:cNvPr id="4" name="Slide Number Placeholder 3"/>
          <p:cNvSpPr>
            <a:spLocks noGrp="1"/>
          </p:cNvSpPr>
          <p:nvPr>
            <p:ph type="sldNum" sz="quarter" idx="5"/>
          </p:nvPr>
        </p:nvSpPr>
        <p:spPr/>
        <p:txBody>
          <a:bodyPr/>
          <a:lstStyle/>
          <a:p>
            <a:fld id="{FE8D7C04-F42F-433E-9CB0-0149CCAE954E}" type="slidenum">
              <a:rPr lang="en-GB" smtClean="0"/>
              <a:t>9</a:t>
            </a:fld>
            <a:endParaRPr lang="en-GB"/>
          </a:p>
        </p:txBody>
      </p:sp>
    </p:spTree>
    <p:extLst>
      <p:ext uri="{BB962C8B-B14F-4D97-AF65-F5344CB8AC3E}">
        <p14:creationId xmlns:p14="http://schemas.microsoft.com/office/powerpoint/2010/main" val="15567374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479A6-BD2B-452D-B47D-5236B561D5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5915C5E-4727-4CA2-B867-4B9103C571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FB658EF-D986-4A70-9764-C829780A43C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AC47523-E04D-4807-BDA0-87CAA39992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93B008-2825-46E6-87C4-D26ECBE26CAC}"/>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773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1E3F-78EE-45D2-9FFA-F0E9725EE3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9E07917-2883-45CD-94F6-C7B3FB87D5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4C19BB-6EB5-4786-A56E-A210B7C0449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996DEF5C-8C1F-417B-A400-8712DBE0A2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0DE590-69F6-4116-A1A8-959F1201458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57885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7BAEE-CC81-4504-9E43-F5736EBEA4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F0F518-49E4-40D3-A77E-F8CCDA9540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8A55A5-A40D-4579-9FC6-805F19E77F8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F1626B53-A4DA-4164-9A76-C0A2286213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B71899-3D51-4CC7-8E9A-124B1E04DCB7}"/>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68141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ADC9A-8334-40CE-BD53-C99123E115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9BB2AD-3939-4674-9ACF-8D1C7DA4CD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5010CFD-C40B-4DAF-80B9-3813560A58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6018C6-A25D-4C60-A84B-46F26E9B34A9}"/>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02D4FA41-DD47-442A-9801-5F760D1F133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6FFEF6E-BBFF-4D51-B1EC-D9844BB50A5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191602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ABD0-AC2F-4755-B753-C6B1433F24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1E4999-BBC6-4CE9-BC9D-C12D803BFA4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14CBF1-94C3-4C10-B37F-033F3629AA7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A36721-5676-4D15-A57E-6E00CF54DF7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0CED0F5-D98E-40E1-B600-94B7AD129F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C14A337-434E-4717-89B2-F205E2519A7E}"/>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8" name="Footer Placeholder 7">
            <a:extLst>
              <a:ext uri="{FF2B5EF4-FFF2-40B4-BE49-F238E27FC236}">
                <a16:creationId xmlns:a16="http://schemas.microsoft.com/office/drawing/2014/main" id="{E0AA3F29-90AD-440D-A3D4-E0620774412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1F3ECC-19F0-43CB-888E-3219CA49C84A}"/>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559073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87EF6-17F8-400B-8510-DAAD3EF047B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46BE8-0119-495B-B1AC-F4230B9CD0D8}"/>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4" name="Footer Placeholder 3">
            <a:extLst>
              <a:ext uri="{FF2B5EF4-FFF2-40B4-BE49-F238E27FC236}">
                <a16:creationId xmlns:a16="http://schemas.microsoft.com/office/drawing/2014/main" id="{F27F8B9D-979C-443F-A957-A65E4617CA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7C2C1C-7D4D-428F-9473-6E30D368D26D}"/>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568195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D03F90-4D8A-486E-A41C-2878E587B366}"/>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3" name="Footer Placeholder 2">
            <a:extLst>
              <a:ext uri="{FF2B5EF4-FFF2-40B4-BE49-F238E27FC236}">
                <a16:creationId xmlns:a16="http://schemas.microsoft.com/office/drawing/2014/main" id="{1AD86797-9AE1-45BB-9AF9-341B520AC9E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B9EAE-1955-42D7-B2BC-F334FE066885}"/>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17347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5001C-920F-4351-BB75-CC365071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1F4621-60E7-48B8-932E-6D52335503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8F2E75-484A-4233-9A28-5DCB472CF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76E663-D3AB-44B8-9CFA-59E911AB1881}"/>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4247D15D-A3C5-4E44-B560-9FBF8C69D3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47B6BB-A4DD-4427-A21A-BE5F56FA2BB1}"/>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1303473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68A46-24EA-4EAB-B53E-4FE924EB78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BE10E74-BA54-4F9C-8737-DE17C8A66E0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D1DCBF0-ACAE-47C4-BF71-509AB96BAF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AE6785B-D8F4-4305-95B6-270BEED488E4}"/>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6" name="Footer Placeholder 5">
            <a:extLst>
              <a:ext uri="{FF2B5EF4-FFF2-40B4-BE49-F238E27FC236}">
                <a16:creationId xmlns:a16="http://schemas.microsoft.com/office/drawing/2014/main" id="{F4573781-49D7-4975-9363-A0AC899DA2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9549256-BD8C-442B-880F-9946B15427B0}"/>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98561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A667D-57FF-4737-A64A-AC2D0BBF1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2EFEEA-67AC-49B1-A928-1A05513A72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36E504-0D3E-49AE-8E6A-00089ED2DD72}"/>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179A3B34-48C2-493B-A4AE-BCA336E3B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4E5B9-9032-4EDE-B764-FB079D972218}"/>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3706533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4DB96C-BB1D-425B-B041-A3A5E7EF533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119E6B6-81CC-4821-A624-55FD4E4A6D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E20C8-0BB7-40E8-BE98-07ECC1C06455}"/>
              </a:ext>
            </a:extLst>
          </p:cNvPr>
          <p:cNvSpPr>
            <a:spLocks noGrp="1"/>
          </p:cNvSpPr>
          <p:nvPr>
            <p:ph type="dt" sz="half" idx="10"/>
          </p:nvPr>
        </p:nvSpPr>
        <p:spPr/>
        <p:txBody>
          <a:body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BEF90F22-A72D-42B6-81DB-39A9C5543B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3C08B3-F771-4F51-884B-E286F4C99784}"/>
              </a:ext>
            </a:extLst>
          </p:cNvPr>
          <p:cNvSpPr>
            <a:spLocks noGrp="1"/>
          </p:cNvSpPr>
          <p:nvPr>
            <p:ph type="sldNum" sz="quarter" idx="12"/>
          </p:nvPr>
        </p:nvSpPr>
        <p:spPr/>
        <p:txBody>
          <a:bodyPr/>
          <a:lstStyle/>
          <a:p>
            <a:fld id="{F2DCB0C5-64D6-45DC-B53E-913FF130CC97}" type="slidenum">
              <a:rPr lang="en-GB" smtClean="0"/>
              <a:t>‹#›</a:t>
            </a:fld>
            <a:endParaRPr lang="en-GB"/>
          </a:p>
        </p:txBody>
      </p:sp>
    </p:spTree>
    <p:extLst>
      <p:ext uri="{BB962C8B-B14F-4D97-AF65-F5344CB8AC3E}">
        <p14:creationId xmlns:p14="http://schemas.microsoft.com/office/powerpoint/2010/main" val="22858204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70E23C6-F128-490E-9751-BE03F6A4E0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443CC9-5F8F-4585-9F99-BDC6F2AA3D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B52AE7-0B5F-4D64-B529-4A83C0C37A3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58AC2E-0D31-4BF4-96E7-955908641D7A}" type="datetimeFigureOut">
              <a:rPr lang="en-GB" smtClean="0"/>
              <a:t>10/09/2025</a:t>
            </a:fld>
            <a:endParaRPr lang="en-GB"/>
          </a:p>
        </p:txBody>
      </p:sp>
      <p:sp>
        <p:nvSpPr>
          <p:cNvPr id="5" name="Footer Placeholder 4">
            <a:extLst>
              <a:ext uri="{FF2B5EF4-FFF2-40B4-BE49-F238E27FC236}">
                <a16:creationId xmlns:a16="http://schemas.microsoft.com/office/drawing/2014/main" id="{29DF388F-DD4F-4A69-AA29-4DFFE3B9F1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25B268B-A849-48E2-B1C6-D224510095B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DCB0C5-64D6-45DC-B53E-913FF130CC97}" type="slidenum">
              <a:rPr lang="en-GB" smtClean="0"/>
              <a:t>‹#›</a:t>
            </a:fld>
            <a:endParaRPr lang="en-GB"/>
          </a:p>
        </p:txBody>
      </p:sp>
    </p:spTree>
    <p:extLst>
      <p:ext uri="{BB962C8B-B14F-4D97-AF65-F5344CB8AC3E}">
        <p14:creationId xmlns:p14="http://schemas.microsoft.com/office/powerpoint/2010/main" val="6596820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customXml" Target="../ink/ink1.xml"/></Relationships>
</file>

<file path=ppt/slides/_rels/slide9.xml.rels><?xml version="1.0" encoding="UTF-8" standalone="yes"?>
<Relationships xmlns="http://schemas.openxmlformats.org/package/2006/relationships"><Relationship Id="rId13" Type="http://schemas.openxmlformats.org/officeDocument/2006/relationships/image" Target="../media/image15.png"/><Relationship Id="rId3" Type="http://schemas.openxmlformats.org/officeDocument/2006/relationships/customXml" Target="../ink/ink2.xml"/><Relationship Id="rId12"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customXml" Target="../ink/ink3.xml"/><Relationship Id="rId11" Type="http://schemas.openxmlformats.org/officeDocument/2006/relationships/customXml" Target="../ink/ink4.xml"/><Relationship Id="rId5" Type="http://schemas.openxmlformats.org/officeDocument/2006/relationships/image" Target="../media/image12.png"/><Relationship Id="rId10" Type="http://schemas.openxmlformats.org/officeDocument/2006/relationships/image" Target="../media/image13.png"/><Relationship Id="rId4" Type="http://schemas.openxmlformats.org/officeDocument/2006/relationships/image" Target="../media/image11.png"/><Relationship Id="rId9" Type="http://schemas.openxmlformats.org/officeDocument/2006/relationships/image" Target="../media/image14.png"/><Relationship Id="rId14" Type="http://schemas.openxmlformats.org/officeDocument/2006/relationships/hyperlink" Target="https://www.kidztype.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www.fortyhill.com/attachments/download.asp?file=4526&amp;type=pdf"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 Id="rId6" Type="http://schemas.openxmlformats.org/officeDocument/2006/relationships/hyperlink" Target="https://www.fortyhill.com/page/?title=Uniform&amp;pid=54" TargetMode="External"/><Relationship Id="rId5" Type="http://schemas.openxmlformats.org/officeDocument/2006/relationships/image" Target="../media/image21.jpeg"/><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xml"/><Relationship Id="rId5" Type="http://schemas.openxmlformats.org/officeDocument/2006/relationships/hyperlink" Target="https://www.ceopeducation.co.uk/parents/jessie-and-friends-videos/" TargetMode="External"/><Relationship Id="rId4" Type="http://schemas.openxmlformats.org/officeDocument/2006/relationships/hyperlink" Target="https://www.fortyhill.com/page/?title=Online+Safety&amp;pid=51"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fortyhill.com/" TargetMode="Externa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91186" y="886096"/>
            <a:ext cx="5400600" cy="1834609"/>
          </a:xfrm>
          <a:extLst>
            <a:ext uri="{FAA26D3D-D897-4be2-8F04-BA451C77F1D7}"/>
          </a:extLst>
        </p:spPr>
        <p:txBody>
          <a:bodyPr rtlCol="0">
            <a:normAutofit fontScale="90000"/>
          </a:bodyPr>
          <a:lstStyle/>
          <a:p>
            <a:pPr>
              <a:defRPr/>
            </a:pPr>
            <a:r>
              <a:rPr lang="en-GB" sz="7300" dirty="0">
                <a:latin typeface="Jokerman"/>
              </a:rPr>
              <a:t>Welcome to Year 1</a:t>
            </a:r>
            <a:br>
              <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a typeface="+mj-ea"/>
                <a:cs typeface="+mj-cs"/>
              </a:rPr>
            </a:br>
            <a:endParaRPr lang="en-GB" dirty="0">
              <a:ea typeface="+mj-ea"/>
              <a:cs typeface="+mj-cs"/>
            </a:endParaRPr>
          </a:p>
        </p:txBody>
      </p:sp>
      <p:pic>
        <p:nvPicPr>
          <p:cNvPr id="205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8339" y="290514"/>
            <a:ext cx="1565275" cy="1512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398486" y="5619397"/>
            <a:ext cx="2344736" cy="738664"/>
          </a:xfrm>
          <a:prstGeom prst="rect">
            <a:avLst/>
          </a:prstGeom>
          <a:noFill/>
        </p:spPr>
        <p:txBody>
          <a:bodyPr wrap="square" lIns="91440" tIns="45720" rIns="91440" bIns="45720" rtlCol="0" anchor="t">
            <a:spAutoFit/>
          </a:bodyPr>
          <a:lstStyle/>
          <a:p>
            <a:r>
              <a:rPr lang="en-US" sz="1400" dirty="0"/>
              <a:t>Class Teacher</a:t>
            </a:r>
            <a:endParaRPr lang="en-US" dirty="0"/>
          </a:p>
          <a:p>
            <a:r>
              <a:rPr lang="en-US" sz="1400" dirty="0"/>
              <a:t>Miss Piccone</a:t>
            </a:r>
            <a:endParaRPr lang="en-US" dirty="0"/>
          </a:p>
          <a:p>
            <a:endParaRPr lang="en-US" sz="1400" dirty="0">
              <a:ea typeface="Calibri"/>
              <a:cs typeface="Calibri"/>
            </a:endParaRPr>
          </a:p>
        </p:txBody>
      </p:sp>
      <p:sp>
        <p:nvSpPr>
          <p:cNvPr id="5" name="Rectangle 4"/>
          <p:cNvSpPr/>
          <p:nvPr/>
        </p:nvSpPr>
        <p:spPr>
          <a:xfrm>
            <a:off x="3503614" y="5581709"/>
            <a:ext cx="2239961" cy="307777"/>
          </a:xfrm>
          <a:prstGeom prst="rect">
            <a:avLst/>
          </a:prstGeom>
        </p:spPr>
        <p:txBody>
          <a:bodyPr wrap="square" lIns="91440" tIns="45720" rIns="91440" bIns="45720" anchor="t">
            <a:spAutoFit/>
          </a:bodyPr>
          <a:lstStyle/>
          <a:p>
            <a:endParaRPr lang="en-US" sz="1400" dirty="0">
              <a:ea typeface="Calibri"/>
              <a:cs typeface="Calibri"/>
            </a:endParaRPr>
          </a:p>
        </p:txBody>
      </p:sp>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43222" y="2343110"/>
            <a:ext cx="2100263" cy="28655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Rectangle 10"/>
          <p:cNvSpPr/>
          <p:nvPr/>
        </p:nvSpPr>
        <p:spPr>
          <a:xfrm>
            <a:off x="6027739" y="5609629"/>
            <a:ext cx="2239961" cy="523220"/>
          </a:xfrm>
          <a:prstGeom prst="rect">
            <a:avLst/>
          </a:prstGeom>
        </p:spPr>
        <p:txBody>
          <a:bodyPr wrap="square">
            <a:spAutoFit/>
          </a:bodyPr>
          <a:lstStyle/>
          <a:p>
            <a:r>
              <a:rPr lang="en-US" sz="1400" dirty="0"/>
              <a:t>Teaching Assistant</a:t>
            </a:r>
          </a:p>
          <a:p>
            <a:r>
              <a:rPr lang="en-US" sz="1400" dirty="0" err="1"/>
              <a:t>Ms</a:t>
            </a:r>
            <a:r>
              <a:rPr lang="en-US" sz="1400" dirty="0"/>
              <a:t> Bowery</a:t>
            </a:r>
            <a:endParaRPr lang="en-GB" sz="1400" dirty="0"/>
          </a:p>
        </p:txBody>
      </p:sp>
      <p:pic>
        <p:nvPicPr>
          <p:cNvPr id="1026" name="Picture 2">
            <a:extLst>
              <a:ext uri="{FF2B5EF4-FFF2-40B4-BE49-F238E27FC236}">
                <a16:creationId xmlns:a16="http://schemas.microsoft.com/office/drawing/2014/main" id="{7A9F24A2-07A9-71E6-4467-93C36EE95B8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96115" y="2507456"/>
            <a:ext cx="2719164" cy="27655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kern="1200" dirty="0">
                <a:solidFill>
                  <a:schemeClr val="tx2"/>
                </a:solidFill>
                <a:latin typeface="+mj-lt"/>
                <a:ea typeface="+mj-ea"/>
                <a:cs typeface="+mj-cs"/>
              </a:rPr>
              <a:t>Our </a:t>
            </a:r>
            <a:r>
              <a:rPr lang="en-US" sz="4000" b="1" dirty="0">
                <a:solidFill>
                  <a:schemeClr val="tx2"/>
                </a:solidFill>
                <a:latin typeface="+mj-lt"/>
                <a:ea typeface="+mj-ea"/>
                <a:cs typeface="+mj-cs"/>
              </a:rPr>
              <a:t>Vision</a:t>
            </a:r>
            <a:r>
              <a:rPr lang="en-US" sz="4000" b="1" kern="1200" dirty="0">
                <a:solidFill>
                  <a:schemeClr val="tx2"/>
                </a:solidFill>
                <a:latin typeface="+mj-lt"/>
                <a:ea typeface="+mj-ea"/>
                <a:cs typeface="+mj-cs"/>
              </a:rPr>
              <a:t> and Values at Forty Hill CE</a:t>
            </a: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a:extLst>
              <a:ext uri="{FF2B5EF4-FFF2-40B4-BE49-F238E27FC236}">
                <a16:creationId xmlns:a16="http://schemas.microsoft.com/office/drawing/2014/main" id="{E11760BB-A717-1015-DF91-3C408C73576A}"/>
              </a:ext>
            </a:extLst>
          </p:cNvPr>
          <p:cNvPicPr>
            <a:picLocks noChangeAspect="1"/>
          </p:cNvPicPr>
          <p:nvPr/>
        </p:nvPicPr>
        <p:blipFill>
          <a:blip r:embed="rId2"/>
          <a:stretch>
            <a:fillRect/>
          </a:stretch>
        </p:blipFill>
        <p:spPr>
          <a:xfrm>
            <a:off x="437586" y="1484797"/>
            <a:ext cx="11499790" cy="4303057"/>
          </a:xfrm>
          <a:prstGeom prst="rect">
            <a:avLst/>
          </a:prstGeom>
        </p:spPr>
      </p:pic>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7412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466172" y="308637"/>
            <a:ext cx="10640754" cy="77584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000" b="1" dirty="0">
                <a:solidFill>
                  <a:schemeClr val="tx2"/>
                </a:solidFill>
                <a:latin typeface="+mj-lt"/>
                <a:ea typeface="+mj-ea"/>
                <a:cs typeface="+mj-cs"/>
              </a:rPr>
              <a:t>Our School Priorities 2025-2026</a:t>
            </a:r>
            <a:endParaRPr lang="en-US" dirty="0">
              <a:ea typeface="+mj-ea"/>
              <a:cs typeface="+mj-cs"/>
            </a:endParaRPr>
          </a:p>
        </p:txBody>
      </p:sp>
      <p:grpSp>
        <p:nvGrpSpPr>
          <p:cNvPr id="15" name="Group 14">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9676747" y="0"/>
            <a:ext cx="2514948" cy="2174333"/>
            <a:chOff x="-305" y="-4155"/>
            <a:chExt cx="2514948" cy="2174333"/>
          </a:xfrm>
        </p:grpSpPr>
        <p:sp>
          <p:nvSpPr>
            <p:cNvPr id="16" name="Freeform: Shape 15">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9" name="Freeform: Shape 18">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1" name="Group 20">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305" y="4322879"/>
            <a:ext cx="3378428" cy="2535121"/>
            <a:chOff x="-305" y="-1"/>
            <a:chExt cx="3832880" cy="2876136"/>
          </a:xfrm>
        </p:grpSpPr>
        <p:sp>
          <p:nvSpPr>
            <p:cNvPr id="22" name="Freeform: Shape 21">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Freeform: Shape 24">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a:extLst>
              <a:ext uri="{FF2B5EF4-FFF2-40B4-BE49-F238E27FC236}">
                <a16:creationId xmlns:a16="http://schemas.microsoft.com/office/drawing/2014/main" id="{684FF91B-E675-844B-F74B-5C292440C046}"/>
              </a:ext>
            </a:extLst>
          </p:cNvPr>
          <p:cNvPicPr>
            <a:picLocks noChangeAspect="1"/>
          </p:cNvPicPr>
          <p:nvPr/>
        </p:nvPicPr>
        <p:blipFill>
          <a:blip r:embed="rId2"/>
          <a:stretch>
            <a:fillRect/>
          </a:stretch>
        </p:blipFill>
        <p:spPr>
          <a:xfrm>
            <a:off x="1091146" y="1232316"/>
            <a:ext cx="9478624" cy="5298893"/>
          </a:xfrm>
          <a:prstGeom prst="rect">
            <a:avLst/>
          </a:prstGeom>
        </p:spPr>
      </p:pic>
    </p:spTree>
    <p:extLst>
      <p:ext uri="{BB962C8B-B14F-4D97-AF65-F5344CB8AC3E}">
        <p14:creationId xmlns:p14="http://schemas.microsoft.com/office/powerpoint/2010/main" val="304784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6156" name="Rectangle 6155">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7" name="Title 4"/>
          <p:cNvSpPr txBox="1">
            <a:spLocks/>
          </p:cNvSpPr>
          <p:nvPr/>
        </p:nvSpPr>
        <p:spPr bwMode="auto">
          <a:xfrm>
            <a:off x="-610741" y="1676"/>
            <a:ext cx="5448730" cy="74889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lnSpcReduction="10000"/>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5200" b="1" kern="1200">
                <a:solidFill>
                  <a:schemeClr val="tx2"/>
                </a:solidFill>
                <a:latin typeface="+mj-lt"/>
                <a:ea typeface="+mj-ea"/>
                <a:cs typeface="+mj-cs"/>
              </a:rPr>
              <a:t>Our Curriculum</a:t>
            </a:r>
          </a:p>
        </p:txBody>
      </p:sp>
      <p:grpSp>
        <p:nvGrpSpPr>
          <p:cNvPr id="6158" name="Group 6157">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6159" name="Freeform: Shape 6158">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0" name="Freeform: Shape 6159">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Freeform: Shape 6160">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2" name="Freeform: Shape 6161">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64" name="Group 6163">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6165" name="Freeform: Shape 6164">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6" name="Freeform: Shape 6165">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7" name="Freeform: Shape 6166">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6168" name="Freeform: Shape 6167">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6BAA517D-08D4-03E8-EA35-5E0B30CA9864}"/>
              </a:ext>
            </a:extLst>
          </p:cNvPr>
          <p:cNvPicPr>
            <a:picLocks noChangeAspect="1"/>
          </p:cNvPicPr>
          <p:nvPr/>
        </p:nvPicPr>
        <p:blipFill>
          <a:blip r:embed="rId2"/>
          <a:stretch>
            <a:fillRect/>
          </a:stretch>
        </p:blipFill>
        <p:spPr>
          <a:xfrm>
            <a:off x="306424" y="2375246"/>
            <a:ext cx="6964199" cy="4442828"/>
          </a:xfrm>
          <a:prstGeom prst="rect">
            <a:avLst/>
          </a:prstGeom>
        </p:spPr>
      </p:pic>
      <p:pic>
        <p:nvPicPr>
          <p:cNvPr id="7" name="Picture 6">
            <a:extLst>
              <a:ext uri="{FF2B5EF4-FFF2-40B4-BE49-F238E27FC236}">
                <a16:creationId xmlns:a16="http://schemas.microsoft.com/office/drawing/2014/main" id="{A9448E50-332C-9CE4-DFB9-6E340218F9B3}"/>
              </a:ext>
            </a:extLst>
          </p:cNvPr>
          <p:cNvPicPr>
            <a:picLocks noChangeAspect="1"/>
          </p:cNvPicPr>
          <p:nvPr/>
        </p:nvPicPr>
        <p:blipFill>
          <a:blip r:embed="rId3"/>
          <a:stretch>
            <a:fillRect/>
          </a:stretch>
        </p:blipFill>
        <p:spPr>
          <a:xfrm>
            <a:off x="4237201" y="168680"/>
            <a:ext cx="6964199" cy="2166640"/>
          </a:xfrm>
          <a:prstGeom prst="rect">
            <a:avLst/>
          </a:prstGeom>
        </p:spPr>
      </p:pic>
      <p:sp>
        <p:nvSpPr>
          <p:cNvPr id="8" name="Arrow: Right 7">
            <a:extLst>
              <a:ext uri="{FF2B5EF4-FFF2-40B4-BE49-F238E27FC236}">
                <a16:creationId xmlns:a16="http://schemas.microsoft.com/office/drawing/2014/main" id="{4C3502C0-00DF-E074-DC00-546C8D17A0E9}"/>
              </a:ext>
            </a:extLst>
          </p:cNvPr>
          <p:cNvSpPr/>
          <p:nvPr/>
        </p:nvSpPr>
        <p:spPr>
          <a:xfrm rot="19771671">
            <a:off x="5469918" y="910954"/>
            <a:ext cx="1251857" cy="748899"/>
          </a:xfrm>
          <a:prstGeom prst="rightArrow">
            <a:avLst/>
          </a:prstGeom>
          <a:solidFill>
            <a:srgbClr val="00B050"/>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360546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4"/>
          <p:cNvSpPr>
            <a:spLocks noGrp="1"/>
          </p:cNvSpPr>
          <p:nvPr>
            <p:ph type="ctrTitle"/>
          </p:nvPr>
        </p:nvSpPr>
        <p:spPr>
          <a:xfrm>
            <a:off x="773374" y="766210"/>
            <a:ext cx="10853075" cy="969061"/>
          </a:xfrm>
        </p:spPr>
        <p:txBody>
          <a:bodyPr>
            <a:normAutofit fontScale="90000"/>
          </a:bodyPr>
          <a:lstStyle/>
          <a:p>
            <a:pPr eaLnBrk="1" hangingPunct="1"/>
            <a:r>
              <a:rPr lang="en-GB" altLang="en-US" b="1" dirty="0">
                <a:solidFill>
                  <a:schemeClr val="accent6">
                    <a:lumMod val="75000"/>
                  </a:schemeClr>
                </a:solidFill>
                <a:latin typeface="+mn-lt"/>
              </a:rPr>
              <a:t>Whole</a:t>
            </a:r>
            <a:r>
              <a:rPr lang="en-GB" altLang="en-US" b="1" u="sng" dirty="0">
                <a:solidFill>
                  <a:schemeClr val="accent6">
                    <a:lumMod val="75000"/>
                  </a:schemeClr>
                </a:solidFill>
                <a:latin typeface="+mn-lt"/>
              </a:rPr>
              <a:t> Curriculum</a:t>
            </a:r>
            <a:br>
              <a:rPr lang="en-GB" altLang="en-US" b="1" u="sng" dirty="0">
                <a:solidFill>
                  <a:schemeClr val="accent6">
                    <a:lumMod val="75000"/>
                  </a:schemeClr>
                </a:solidFill>
                <a:latin typeface="+mn-lt"/>
              </a:rPr>
            </a:br>
            <a:r>
              <a:rPr lang="en-GB" altLang="en-US" sz="2200" b="1" dirty="0">
                <a:highlight>
                  <a:srgbClr val="00FF00"/>
                </a:highlight>
                <a:latin typeface="+mn-lt"/>
              </a:rPr>
              <a:t>P.E Days are Wednesday and Friday. Children come to school in their kits on these days. </a:t>
            </a:r>
          </a:p>
        </p:txBody>
      </p:sp>
      <p:sp>
        <p:nvSpPr>
          <p:cNvPr id="6" name="Subtitle 5"/>
          <p:cNvSpPr>
            <a:spLocks noGrp="1"/>
          </p:cNvSpPr>
          <p:nvPr>
            <p:ph type="subTitle" idx="1"/>
          </p:nvPr>
        </p:nvSpPr>
        <p:spPr>
          <a:xfrm>
            <a:off x="254506" y="4679855"/>
            <a:ext cx="11682676" cy="1057275"/>
          </a:xfrm>
        </p:spPr>
        <p:txBody>
          <a:bodyPr rtlCol="0">
            <a:noAutofit/>
          </a:bodyPr>
          <a:lstStyle/>
          <a:p>
            <a:pPr>
              <a:defRPr/>
            </a:pPr>
            <a:r>
              <a:rPr lang="en-GB" dirty="0">
                <a:solidFill>
                  <a:schemeClr val="tx1"/>
                </a:solidFill>
                <a:latin typeface="Comic Sans MS" panose="030F0702030302020204" pitchFamily="66" charset="0"/>
              </a:rPr>
              <a:t>Please see your </a:t>
            </a:r>
            <a:r>
              <a:rPr lang="en-GB" b="1" dirty="0">
                <a:solidFill>
                  <a:schemeClr val="accent6">
                    <a:lumMod val="75000"/>
                  </a:schemeClr>
                </a:solidFill>
                <a:latin typeface="Comic Sans MS" panose="030F0702030302020204" pitchFamily="66" charset="0"/>
              </a:rPr>
              <a:t>class overview </a:t>
            </a:r>
            <a:r>
              <a:rPr lang="en-GB" dirty="0">
                <a:solidFill>
                  <a:schemeClr val="tx1"/>
                </a:solidFill>
                <a:latin typeface="Comic Sans MS" panose="030F0702030302020204" pitchFamily="66" charset="0"/>
              </a:rPr>
              <a:t>in the </a:t>
            </a:r>
            <a:r>
              <a:rPr lang="en-GB" b="1" dirty="0">
                <a:solidFill>
                  <a:schemeClr val="accent6">
                    <a:lumMod val="75000"/>
                  </a:schemeClr>
                </a:solidFill>
                <a:latin typeface="Comic Sans MS" panose="030F0702030302020204" pitchFamily="66" charset="0"/>
              </a:rPr>
              <a:t>class section </a:t>
            </a:r>
            <a:r>
              <a:rPr lang="en-GB" dirty="0">
                <a:solidFill>
                  <a:schemeClr val="tx1"/>
                </a:solidFill>
                <a:latin typeface="Comic Sans MS" panose="030F0702030302020204" pitchFamily="66" charset="0"/>
              </a:rPr>
              <a:t>of </a:t>
            </a:r>
            <a:r>
              <a:rPr lang="en-GB" dirty="0">
                <a:solidFill>
                  <a:schemeClr val="tx1">
                    <a:lumMod val="95000"/>
                    <a:lumOff val="5000"/>
                  </a:schemeClr>
                </a:solidFill>
                <a:latin typeface="Comic Sans MS" panose="030F0702030302020204" pitchFamily="66" charset="0"/>
              </a:rPr>
              <a:t>the</a:t>
            </a:r>
            <a:r>
              <a:rPr lang="en-GB" dirty="0">
                <a:solidFill>
                  <a:schemeClr val="accent6">
                    <a:lumMod val="75000"/>
                  </a:schemeClr>
                </a:solidFill>
                <a:latin typeface="Comic Sans MS" panose="030F0702030302020204" pitchFamily="66" charset="0"/>
              </a:rPr>
              <a:t> </a:t>
            </a:r>
            <a:r>
              <a:rPr lang="en-GB" b="1" dirty="0">
                <a:solidFill>
                  <a:schemeClr val="accent6">
                    <a:lumMod val="75000"/>
                  </a:schemeClr>
                </a:solidFill>
                <a:latin typeface="Comic Sans MS" panose="030F0702030302020204" pitchFamily="66" charset="0"/>
              </a:rPr>
              <a:t>school website </a:t>
            </a:r>
            <a:r>
              <a:rPr lang="en-GB" dirty="0">
                <a:solidFill>
                  <a:schemeClr val="tx1"/>
                </a:solidFill>
                <a:latin typeface="Comic Sans MS" panose="030F0702030302020204" pitchFamily="66" charset="0"/>
              </a:rPr>
              <a:t>for more information on what is being covered in each area throughout the year. </a:t>
            </a:r>
          </a:p>
          <a:p>
            <a:pPr>
              <a:defRPr/>
            </a:pPr>
            <a:r>
              <a:rPr lang="en-GB" dirty="0">
                <a:latin typeface="Comic Sans MS" panose="030F0702030302020204" pitchFamily="66" charset="0"/>
              </a:rPr>
              <a:t>Please do remember w</a:t>
            </a:r>
            <a:r>
              <a:rPr lang="en-GB" dirty="0">
                <a:solidFill>
                  <a:schemeClr val="tx1"/>
                </a:solidFill>
                <a:latin typeface="Comic Sans MS" panose="030F0702030302020204" pitchFamily="66" charset="0"/>
              </a:rPr>
              <a:t>e always publish a </a:t>
            </a:r>
            <a:r>
              <a:rPr lang="en-GB" b="1" dirty="0">
                <a:solidFill>
                  <a:schemeClr val="accent6">
                    <a:lumMod val="75000"/>
                  </a:schemeClr>
                </a:solidFill>
                <a:latin typeface="Comic Sans MS" panose="030F0702030302020204" pitchFamily="66" charset="0"/>
              </a:rPr>
              <a:t>half termly curriculum booklet </a:t>
            </a:r>
            <a:r>
              <a:rPr lang="en-GB" dirty="0">
                <a:solidFill>
                  <a:schemeClr val="tx1"/>
                </a:solidFill>
                <a:latin typeface="Comic Sans MS" panose="030F0702030302020204" pitchFamily="66" charset="0"/>
              </a:rPr>
              <a:t>too which will be coming home soon. This will give you even more details about what your child is doing in school so that you know </a:t>
            </a:r>
            <a:r>
              <a:rPr lang="en-GB" b="1" dirty="0">
                <a:solidFill>
                  <a:schemeClr val="accent6">
                    <a:lumMod val="75000"/>
                  </a:schemeClr>
                </a:solidFill>
                <a:latin typeface="Comic Sans MS" panose="030F0702030302020204" pitchFamily="66" charset="0"/>
              </a:rPr>
              <a:t>what we are learning each half term</a:t>
            </a:r>
            <a:r>
              <a:rPr lang="en-GB" dirty="0">
                <a:solidFill>
                  <a:schemeClr val="tx1"/>
                </a:solidFill>
                <a:latin typeface="Comic Sans MS" panose="030F0702030302020204" pitchFamily="66" charset="0"/>
              </a:rPr>
              <a:t>.</a:t>
            </a:r>
          </a:p>
        </p:txBody>
      </p:sp>
      <p:sp>
        <p:nvSpPr>
          <p:cNvPr id="2" name="Rectangle 1"/>
          <p:cNvSpPr/>
          <p:nvPr/>
        </p:nvSpPr>
        <p:spPr>
          <a:xfrm rot="20411210">
            <a:off x="2413911" y="1848730"/>
            <a:ext cx="2312804" cy="923330"/>
          </a:xfrm>
          <a:prstGeom prst="rect">
            <a:avLst/>
          </a:prstGeom>
          <a:noFill/>
        </p:spPr>
        <p:txBody>
          <a:bodyPr wrap="square">
            <a:spAutoFit/>
          </a:bodyPr>
          <a:lstStyle/>
          <a:p>
            <a:pPr algn="ctr">
              <a:defRPr/>
            </a:pPr>
            <a:r>
              <a:rPr lang="en-US" sz="5400" b="1" dirty="0">
                <a:ln w="12700">
                  <a:solidFill>
                    <a:schemeClr val="tx1"/>
                  </a:solidFill>
                  <a:prstDash val="solid"/>
                </a:ln>
                <a:solidFill>
                  <a:schemeClr val="accent4">
                    <a:lumMod val="60000"/>
                    <a:lumOff val="40000"/>
                  </a:schemeClr>
                </a:solidFill>
                <a:effectLst>
                  <a:outerShdw blurRad="41275" dist="20320" dir="1800000" algn="tl" rotWithShape="0">
                    <a:srgbClr val="000000">
                      <a:alpha val="40000"/>
                    </a:srgbClr>
                  </a:outerShdw>
                </a:effectLst>
              </a:rPr>
              <a:t>History </a:t>
            </a:r>
          </a:p>
        </p:txBody>
      </p:sp>
      <p:grpSp>
        <p:nvGrpSpPr>
          <p:cNvPr id="3" name="Group 2"/>
          <p:cNvGrpSpPr/>
          <p:nvPr/>
        </p:nvGrpSpPr>
        <p:grpSpPr>
          <a:xfrm>
            <a:off x="1773935" y="2026715"/>
            <a:ext cx="9151567" cy="2388500"/>
            <a:chOff x="1374446" y="1497884"/>
            <a:chExt cx="9455779" cy="3488527"/>
          </a:xfrm>
        </p:grpSpPr>
        <p:sp>
          <p:nvSpPr>
            <p:cNvPr id="7" name="Rectangle 6"/>
            <p:cNvSpPr/>
            <p:nvPr/>
          </p:nvSpPr>
          <p:spPr>
            <a:xfrm>
              <a:off x="1374446" y="2657406"/>
              <a:ext cx="2695217" cy="923330"/>
            </a:xfrm>
            <a:prstGeom prst="rect">
              <a:avLst/>
            </a:prstGeom>
            <a:noFill/>
          </p:spPr>
          <p:txBody>
            <a:bodyPr>
              <a:spAutoFit/>
            </a:bodyPr>
            <a:lstStyle/>
            <a:p>
              <a:pPr algn="ctr">
                <a:defRPr/>
              </a:pPr>
              <a:r>
                <a:rPr lang="en-US" sz="5400" b="1">
                  <a:ln w="12700">
                    <a:solidFill>
                      <a:schemeClr val="tx1"/>
                    </a:solidFill>
                    <a:prstDash val="solid"/>
                  </a:ln>
                  <a:solidFill>
                    <a:schemeClr val="tx2">
                      <a:lumMod val="60000"/>
                      <a:lumOff val="40000"/>
                    </a:schemeClr>
                  </a:solidFill>
                  <a:effectLst>
                    <a:outerShdw blurRad="41275" dist="20320" dir="1800000" algn="tl" rotWithShape="0">
                      <a:srgbClr val="000000">
                        <a:alpha val="40000"/>
                      </a:srgbClr>
                    </a:outerShdw>
                  </a:effectLst>
                </a:rPr>
                <a:t>Maths</a:t>
              </a:r>
            </a:p>
          </p:txBody>
        </p:sp>
        <p:sp>
          <p:nvSpPr>
            <p:cNvPr id="8" name="Rectangle 7"/>
            <p:cNvSpPr/>
            <p:nvPr/>
          </p:nvSpPr>
          <p:spPr>
            <a:xfrm rot="749730">
              <a:off x="4707572" y="1497884"/>
              <a:ext cx="2695217" cy="923330"/>
            </a:xfrm>
            <a:prstGeom prst="rect">
              <a:avLst/>
            </a:prstGeom>
            <a:noFill/>
          </p:spPr>
          <p:txBody>
            <a:bodyPr>
              <a:spAutoFit/>
            </a:bodyPr>
            <a:lstStyle/>
            <a:p>
              <a:pPr algn="ctr">
                <a:defRPr/>
              </a:pPr>
              <a:r>
                <a:rPr lang="en-US" sz="5400" b="1" dirty="0">
                  <a:ln w="12700">
                    <a:solidFill>
                      <a:schemeClr val="tx1"/>
                    </a:solidFill>
                    <a:prstDash val="solid"/>
                  </a:ln>
                  <a:solidFill>
                    <a:srgbClr val="FFFF00"/>
                  </a:solidFill>
                  <a:effectLst>
                    <a:outerShdw blurRad="41275" dist="20320" dir="1800000" algn="tl" rotWithShape="0">
                      <a:srgbClr val="000000">
                        <a:alpha val="40000"/>
                      </a:srgbClr>
                    </a:outerShdw>
                  </a:effectLst>
                </a:rPr>
                <a:t>English</a:t>
              </a:r>
              <a:r>
                <a:rPr lang="en-US" sz="5400" b="1" dirty="0">
                  <a:ln w="12700">
                    <a:solidFill>
                      <a:schemeClr val="tx1"/>
                    </a:solidFill>
                    <a:prstDash val="solid"/>
                  </a:ln>
                  <a:effectLst>
                    <a:outerShdw blurRad="41275" dist="20320" dir="1800000" algn="tl" rotWithShape="0">
                      <a:srgbClr val="000000">
                        <a:alpha val="40000"/>
                      </a:srgbClr>
                    </a:outerShdw>
                  </a:effectLst>
                </a:rPr>
                <a:t> </a:t>
              </a:r>
            </a:p>
          </p:txBody>
        </p:sp>
        <p:sp>
          <p:nvSpPr>
            <p:cNvPr id="9" name="Rectangle 8"/>
            <p:cNvSpPr/>
            <p:nvPr/>
          </p:nvSpPr>
          <p:spPr>
            <a:xfrm rot="21085986">
              <a:off x="1730402" y="3692799"/>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C000"/>
                  </a:solidFill>
                  <a:effectLst>
                    <a:outerShdw blurRad="41275" dist="20320" dir="1800000" algn="tl" rotWithShape="0">
                      <a:srgbClr val="000000">
                        <a:alpha val="40000"/>
                      </a:srgbClr>
                    </a:outerShdw>
                  </a:effectLst>
                </a:rPr>
                <a:t>Science</a:t>
              </a:r>
            </a:p>
          </p:txBody>
        </p:sp>
        <p:sp>
          <p:nvSpPr>
            <p:cNvPr id="10" name="Rectangle 9"/>
            <p:cNvSpPr/>
            <p:nvPr/>
          </p:nvSpPr>
          <p:spPr>
            <a:xfrm>
              <a:off x="6151774" y="3881542"/>
              <a:ext cx="2695217" cy="923330"/>
            </a:xfrm>
            <a:prstGeom prst="rect">
              <a:avLst/>
            </a:prstGeom>
            <a:noFill/>
          </p:spPr>
          <p:txBody>
            <a:bodyPr>
              <a:spAutoFit/>
            </a:bodyPr>
            <a:lstStyle/>
            <a:p>
              <a:pPr algn="ctr">
                <a:defRPr/>
              </a:pPr>
              <a:r>
                <a:rPr lang="en-US" sz="5400" b="1">
                  <a:ln w="12700">
                    <a:solidFill>
                      <a:schemeClr val="tx1"/>
                    </a:solidFill>
                    <a:prstDash val="solid"/>
                  </a:ln>
                  <a:solidFill>
                    <a:srgbClr val="FF0000"/>
                  </a:solidFill>
                  <a:effectLst>
                    <a:outerShdw blurRad="41275" dist="20320" dir="1800000" algn="tl" rotWithShape="0">
                      <a:srgbClr val="000000">
                        <a:alpha val="40000"/>
                      </a:srgbClr>
                    </a:outerShdw>
                  </a:effectLst>
                </a:rPr>
                <a:t>R.E</a:t>
              </a:r>
            </a:p>
          </p:txBody>
        </p:sp>
        <p:sp>
          <p:nvSpPr>
            <p:cNvPr id="11" name="Rectangle 10"/>
            <p:cNvSpPr/>
            <p:nvPr/>
          </p:nvSpPr>
          <p:spPr>
            <a:xfrm>
              <a:off x="3991534" y="2657406"/>
              <a:ext cx="2695217" cy="923330"/>
            </a:xfrm>
            <a:prstGeom prst="rect">
              <a:avLst/>
            </a:prstGeom>
            <a:noFill/>
          </p:spPr>
          <p:txBody>
            <a:bodyPr>
              <a:spAutoFit/>
            </a:bodyPr>
            <a:lstStyle/>
            <a:p>
              <a:pPr algn="ctr">
                <a:defRPr/>
              </a:pPr>
              <a:r>
                <a:rPr lang="en-US" sz="5400" b="1" dirty="0">
                  <a:ln w="12700">
                    <a:solidFill>
                      <a:schemeClr val="tx1"/>
                    </a:solidFill>
                    <a:prstDash val="solid"/>
                  </a:ln>
                  <a:solidFill>
                    <a:srgbClr val="FF33CC"/>
                  </a:solidFill>
                  <a:effectLst>
                    <a:outerShdw blurRad="41275" dist="20320" dir="1800000" algn="tl" rotWithShape="0">
                      <a:srgbClr val="000000">
                        <a:alpha val="40000"/>
                      </a:srgbClr>
                    </a:outerShdw>
                  </a:effectLst>
                </a:rPr>
                <a:t>Music </a:t>
              </a:r>
            </a:p>
          </p:txBody>
        </p:sp>
        <p:sp>
          <p:nvSpPr>
            <p:cNvPr id="12" name="Rectangle 11"/>
            <p:cNvSpPr/>
            <p:nvPr/>
          </p:nvSpPr>
          <p:spPr>
            <a:xfrm rot="20411210">
              <a:off x="8280573" y="4063081"/>
              <a:ext cx="1679435" cy="923330"/>
            </a:xfrm>
            <a:prstGeom prst="rect">
              <a:avLst/>
            </a:prstGeom>
            <a:noFill/>
          </p:spPr>
          <p:txBody>
            <a:bodyPr>
              <a:spAutoFit/>
            </a:bodyPr>
            <a:lstStyle/>
            <a:p>
              <a:pPr algn="ctr">
                <a:defRPr/>
              </a:pPr>
              <a:r>
                <a:rPr lang="en-US" sz="5400" b="1" dirty="0">
                  <a:ln w="12700">
                    <a:solidFill>
                      <a:schemeClr val="tx1"/>
                    </a:solidFill>
                    <a:prstDash val="solid"/>
                  </a:ln>
                  <a:solidFill>
                    <a:srgbClr val="00B0F0"/>
                  </a:solidFill>
                  <a:effectLst>
                    <a:outerShdw blurRad="41275" dist="20320" dir="1800000" algn="tl" rotWithShape="0">
                      <a:srgbClr val="000000">
                        <a:alpha val="40000"/>
                      </a:srgbClr>
                    </a:outerShdw>
                  </a:effectLst>
                </a:rPr>
                <a:t>P.E</a:t>
              </a:r>
            </a:p>
          </p:txBody>
        </p:sp>
        <p:sp>
          <p:nvSpPr>
            <p:cNvPr id="13" name="Rectangle 12"/>
            <p:cNvSpPr/>
            <p:nvPr/>
          </p:nvSpPr>
          <p:spPr>
            <a:xfrm rot="989253">
              <a:off x="7410353" y="1623699"/>
              <a:ext cx="3419872" cy="923330"/>
            </a:xfrm>
            <a:prstGeom prst="rect">
              <a:avLst/>
            </a:prstGeom>
            <a:noFill/>
          </p:spPr>
          <p:txBody>
            <a:bodyPr wrap="square">
              <a:spAutoFit/>
            </a:bodyPr>
            <a:lstStyle/>
            <a:p>
              <a:pPr algn="ctr">
                <a:defRPr/>
              </a:pPr>
              <a:r>
                <a:rPr lang="en-US" sz="5400" b="1" dirty="0">
                  <a:ln w="12700">
                    <a:solidFill>
                      <a:schemeClr val="tx1"/>
                    </a:solidFill>
                    <a:prstDash val="solid"/>
                  </a:ln>
                  <a:solidFill>
                    <a:srgbClr val="00B050"/>
                  </a:solidFill>
                  <a:effectLst>
                    <a:outerShdw blurRad="41275" dist="20320" dir="1800000" algn="tl" rotWithShape="0">
                      <a:srgbClr val="000000">
                        <a:alpha val="40000"/>
                      </a:srgbClr>
                    </a:outerShdw>
                  </a:effectLst>
                </a:rPr>
                <a:t>Geography</a:t>
              </a:r>
            </a:p>
          </p:txBody>
        </p:sp>
        <p:sp>
          <p:nvSpPr>
            <p:cNvPr id="14" name="Rectangle 13"/>
            <p:cNvSpPr/>
            <p:nvPr/>
          </p:nvSpPr>
          <p:spPr>
            <a:xfrm rot="21098035">
              <a:off x="6367798" y="251339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7030A0"/>
                  </a:solidFill>
                  <a:effectLst>
                    <a:outerShdw blurRad="41275" dist="20320" dir="1800000" algn="tl" rotWithShape="0">
                      <a:srgbClr val="000000">
                        <a:alpha val="40000"/>
                      </a:srgbClr>
                    </a:outerShdw>
                  </a:effectLst>
                </a:rPr>
                <a:t>Art</a:t>
              </a:r>
            </a:p>
          </p:txBody>
        </p:sp>
        <p:sp>
          <p:nvSpPr>
            <p:cNvPr id="15" name="Rectangle 14"/>
            <p:cNvSpPr/>
            <p:nvPr/>
          </p:nvSpPr>
          <p:spPr>
            <a:xfrm rot="349023">
              <a:off x="7772682" y="3007636"/>
              <a:ext cx="2695217" cy="923330"/>
            </a:xfrm>
            <a:prstGeom prst="rect">
              <a:avLst/>
            </a:prstGeom>
            <a:noFill/>
          </p:spPr>
          <p:txBody>
            <a:bodyPr>
              <a:spAutoFit/>
            </a:bodyPr>
            <a:lstStyle/>
            <a:p>
              <a:pPr algn="ctr">
                <a:defRPr/>
              </a:pPr>
              <a:r>
                <a:rPr lang="en-US" sz="5400" b="1" dirty="0">
                  <a:ln w="12700">
                    <a:solidFill>
                      <a:schemeClr val="tx1"/>
                    </a:solidFill>
                    <a:prstDash val="solid"/>
                  </a:ln>
                  <a:solidFill>
                    <a:schemeClr val="bg2">
                      <a:lumMod val="50000"/>
                    </a:schemeClr>
                  </a:solidFill>
                  <a:effectLst>
                    <a:outerShdw blurRad="41275" dist="20320" dir="1800000" algn="tl" rotWithShape="0">
                      <a:srgbClr val="000000">
                        <a:alpha val="40000"/>
                      </a:srgbClr>
                    </a:outerShdw>
                  </a:effectLst>
                </a:rPr>
                <a:t>DT</a:t>
              </a:r>
              <a:r>
                <a:rPr lang="en-US" sz="5400" b="1" dirty="0">
                  <a:ln w="12700">
                    <a:solidFill>
                      <a:schemeClr val="tx1"/>
                    </a:solidFill>
                    <a:prstDash val="solid"/>
                  </a:ln>
                  <a:solidFill>
                    <a:srgbClr val="FF33CC"/>
                  </a:solidFill>
                  <a:effectLst>
                    <a:outerShdw blurRad="41275" dist="20320" dir="1800000" algn="tl" rotWithShape="0">
                      <a:srgbClr val="000000">
                        <a:alpha val="40000"/>
                      </a:srgbClr>
                    </a:outerShdw>
                  </a:effectLst>
                </a:rPr>
                <a:t> </a:t>
              </a:r>
            </a:p>
          </p:txBody>
        </p:sp>
        <p:sp>
          <p:nvSpPr>
            <p:cNvPr id="16" name="Rectangle 15"/>
            <p:cNvSpPr/>
            <p:nvPr/>
          </p:nvSpPr>
          <p:spPr>
            <a:xfrm rot="21280501">
              <a:off x="4135550" y="3953550"/>
              <a:ext cx="2695217" cy="923330"/>
            </a:xfrm>
            <a:prstGeom prst="rect">
              <a:avLst/>
            </a:prstGeom>
            <a:noFill/>
          </p:spPr>
          <p:txBody>
            <a:bodyPr>
              <a:spAutoFit/>
            </a:bodyPr>
            <a:lstStyle/>
            <a:p>
              <a:pPr algn="ctr">
                <a:defRPr/>
              </a:pPr>
              <a:r>
                <a:rPr lang="en-US" sz="5400" b="1">
                  <a:ln w="12700">
                    <a:solidFill>
                      <a:schemeClr val="tx1"/>
                    </a:solidFill>
                    <a:prstDash val="solid"/>
                  </a:ln>
                  <a:solidFill>
                    <a:srgbClr val="92D050"/>
                  </a:solidFill>
                  <a:effectLst>
                    <a:outerShdw blurRad="41275" dist="20320" dir="1800000" algn="tl" rotWithShape="0">
                      <a:srgbClr val="000000">
                        <a:alpha val="40000"/>
                      </a:srgbClr>
                    </a:outerShdw>
                  </a:effectLst>
                </a:rPr>
                <a:t>PSHE</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2821" y="-141015"/>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a:solidFill>
                  <a:schemeClr val="tx2"/>
                </a:solidFill>
                <a:latin typeface="+mj-lt"/>
                <a:ea typeface="+mj-ea"/>
                <a:cs typeface="+mj-cs"/>
              </a:rPr>
              <a:t>Reading Expectations</a:t>
            </a: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solidFill>
                <a:latin typeface="+mn-lt"/>
                <a:ea typeface="+mn-ea"/>
              </a:rPr>
              <a:t>Your child will develop their reading skills during their reading sessions at school. All children from Reception to Year 4 will receive a home reading book that meets the book band level that they are reading at. </a:t>
            </a:r>
            <a:endParaRPr lang="en-US" altLang="en-US" sz="2800" dirty="0">
              <a:solidFill>
                <a:schemeClr val="tx2"/>
              </a:solidFill>
              <a:latin typeface="+mn-lt"/>
              <a:ea typeface="Calibri"/>
              <a:cs typeface="Calibri"/>
            </a:endParaRPr>
          </a:p>
          <a:p>
            <a:pPr indent="-228600">
              <a:lnSpc>
                <a:spcPct val="90000"/>
              </a:lnSpc>
              <a:spcBef>
                <a:spcPct val="0"/>
              </a:spcBef>
              <a:spcAft>
                <a:spcPts val="600"/>
              </a:spcAft>
            </a:pPr>
            <a:endParaRPr lang="en-US" altLang="en-US" sz="105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mn-ea"/>
              </a:rPr>
              <a:t>We want children to enjoy reading and share books with you at home. We will be continuing our successful reading challenge again this year to support this.</a:t>
            </a:r>
            <a:endParaRPr lang="en-US" altLang="en-US" sz="2800" dirty="0">
              <a:solidFill>
                <a:schemeClr val="tx2"/>
              </a:solidFill>
              <a:latin typeface="+mn-lt"/>
              <a:ea typeface="Calibri"/>
              <a:cs typeface="Calibri"/>
            </a:endParaRPr>
          </a:p>
          <a:p>
            <a:pPr indent="-228600">
              <a:lnSpc>
                <a:spcPct val="90000"/>
              </a:lnSpc>
              <a:spcBef>
                <a:spcPct val="0"/>
              </a:spcBef>
              <a:spcAft>
                <a:spcPts val="600"/>
              </a:spcAft>
            </a:pPr>
            <a:endParaRPr lang="en-US" altLang="en-US" sz="6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mn-ea"/>
              </a:rPr>
              <a:t>Please read with your child every day, talking about what you have read and then complete your child’s reading records. </a:t>
            </a:r>
            <a:endParaRPr lang="en-US" altLang="en-US" sz="2800" dirty="0">
              <a:solidFill>
                <a:schemeClr val="tx2"/>
              </a:solidFill>
              <a:latin typeface="+mn-lt"/>
              <a:ea typeface="Calibri"/>
              <a:cs typeface="Calibri"/>
            </a:endParaRPr>
          </a:p>
        </p:txBody>
      </p:sp>
      <p:grpSp>
        <p:nvGrpSpPr>
          <p:cNvPr id="10254" name="Group 1025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5" name="Freeform: Shape 1025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7" name="Freeform: Shape 1025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Freeform: Shape 1025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3874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0" name="Rectangle 10249">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2" name="Rectangle 10251">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3" name="Title 4"/>
          <p:cNvSpPr txBox="1">
            <a:spLocks/>
          </p:cNvSpPr>
          <p:nvPr/>
        </p:nvSpPr>
        <p:spPr bwMode="auto">
          <a:xfrm>
            <a:off x="292881" y="-15911"/>
            <a:ext cx="4766330" cy="1454051"/>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Reading </a:t>
            </a:r>
            <a:r>
              <a:rPr lang="en-US" altLang="en-US" sz="3600" b="1" dirty="0">
                <a:solidFill>
                  <a:schemeClr val="tx2"/>
                </a:solidFill>
                <a:latin typeface="+mj-lt"/>
                <a:ea typeface="+mj-ea"/>
                <a:cs typeface="+mj-cs"/>
              </a:rPr>
              <a:t>Challenge</a:t>
            </a:r>
            <a:endParaRPr lang="en-US" altLang="en-US" sz="3600" b="1" kern="1200" dirty="0">
              <a:solidFill>
                <a:schemeClr val="tx2"/>
              </a:solidFill>
              <a:latin typeface="+mj-lt"/>
              <a:ea typeface="+mj-ea"/>
              <a:cs typeface="+mj-cs"/>
            </a:endParaRPr>
          </a:p>
        </p:txBody>
      </p:sp>
      <p:sp>
        <p:nvSpPr>
          <p:cNvPr id="10244" name="Rectangle 1"/>
          <p:cNvSpPr>
            <a:spLocks noChangeArrowheads="1"/>
          </p:cNvSpPr>
          <p:nvPr/>
        </p:nvSpPr>
        <p:spPr bwMode="auto">
          <a:xfrm>
            <a:off x="-2821" y="1000041"/>
            <a:ext cx="6085231" cy="335347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endParaRPr lang="en-US" altLang="en-US" sz="2800" dirty="0">
              <a:solidFill>
                <a:schemeClr val="tx2"/>
              </a:solidFill>
              <a:latin typeface="+mn-lt"/>
              <a:ea typeface="Calibri"/>
              <a:cs typeface="Calibri"/>
            </a:endParaRPr>
          </a:p>
        </p:txBody>
      </p:sp>
      <p:grpSp>
        <p:nvGrpSpPr>
          <p:cNvPr id="10254" name="Group 1025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0255" name="Freeform: Shape 1025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Freeform: Shape 1025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7" name="Freeform: Shape 1025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Freeform: Shape 1025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024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22042" y="1700784"/>
            <a:ext cx="3514932" cy="4379976"/>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a:extLst>
              <a:ext uri="{FF2B5EF4-FFF2-40B4-BE49-F238E27FC236}">
                <a16:creationId xmlns:a16="http://schemas.microsoft.com/office/drawing/2014/main" id="{42D12073-2915-07EF-F052-AF11B2489201}"/>
              </a:ext>
            </a:extLst>
          </p:cNvPr>
          <p:cNvSpPr>
            <a:spLocks noChangeArrowheads="1"/>
          </p:cNvSpPr>
          <p:nvPr/>
        </p:nvSpPr>
        <p:spPr bwMode="auto">
          <a:xfrm>
            <a:off x="160952" y="1516382"/>
            <a:ext cx="5766784" cy="474099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800" dirty="0">
                <a:solidFill>
                  <a:schemeClr val="tx2"/>
                </a:solidFill>
                <a:latin typeface="+mn-lt"/>
                <a:ea typeface="+mn-ea"/>
              </a:rPr>
              <a:t>We are continuing with our Reading Challenge this year. Each class has a list of books that we feel children should be reading at their age and </a:t>
            </a:r>
            <a:r>
              <a:rPr lang="en-US" altLang="en-US" sz="2800" i="1" dirty="0">
                <a:solidFill>
                  <a:schemeClr val="tx2"/>
                </a:solidFill>
                <a:latin typeface="+mn-lt"/>
                <a:ea typeface="+mn-ea"/>
              </a:rPr>
              <a:t>you can tick these off in your child’s reading record </a:t>
            </a:r>
            <a:r>
              <a:rPr lang="en-US" altLang="en-US" sz="2800" dirty="0">
                <a:solidFill>
                  <a:schemeClr val="tx2"/>
                </a:solidFill>
                <a:latin typeface="+mn-lt"/>
                <a:ea typeface="+mn-ea"/>
              </a:rPr>
              <a:t>throughout the year to complete the challenge. </a:t>
            </a:r>
          </a:p>
          <a:p>
            <a:pPr>
              <a:lnSpc>
                <a:spcPct val="90000"/>
              </a:lnSpc>
              <a:spcBef>
                <a:spcPct val="0"/>
              </a:spcBef>
              <a:spcAft>
                <a:spcPts val="600"/>
              </a:spcAft>
              <a:buNone/>
            </a:pPr>
            <a:endParaRPr lang="en-US" altLang="en-US" sz="2800" dirty="0">
              <a:solidFill>
                <a:schemeClr val="tx2"/>
              </a:solidFill>
              <a:latin typeface="+mn-lt"/>
              <a:ea typeface="Calibri"/>
              <a:cs typeface="Calibri"/>
            </a:endParaRPr>
          </a:p>
          <a:p>
            <a:pPr>
              <a:lnSpc>
                <a:spcPct val="90000"/>
              </a:lnSpc>
              <a:spcBef>
                <a:spcPct val="0"/>
              </a:spcBef>
              <a:spcAft>
                <a:spcPts val="600"/>
              </a:spcAft>
              <a:buNone/>
            </a:pPr>
            <a:r>
              <a:rPr lang="en-US" altLang="en-US" sz="2800" dirty="0">
                <a:solidFill>
                  <a:schemeClr val="tx2"/>
                </a:solidFill>
                <a:latin typeface="+mn-lt"/>
                <a:ea typeface="Calibri"/>
                <a:cs typeface="Calibri"/>
              </a:rPr>
              <a:t>These lists, along with more information can be found on our website. </a:t>
            </a:r>
          </a:p>
        </p:txBody>
      </p:sp>
    </p:spTree>
    <p:extLst>
      <p:ext uri="{BB962C8B-B14F-4D97-AF65-F5344CB8AC3E}">
        <p14:creationId xmlns:p14="http://schemas.microsoft.com/office/powerpoint/2010/main" val="4175715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545" y="282902"/>
            <a:ext cx="11161525" cy="6298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0197887-372A-BD05-CFBA-37D6521207EE}"/>
                  </a:ext>
                </a:extLst>
              </p14:cNvPr>
              <p14:cNvContentPartPr/>
              <p14:nvPr/>
            </p14:nvContentPartPr>
            <p14:xfrm>
              <a:off x="12769555" y="3629526"/>
              <a:ext cx="10026" cy="10026"/>
            </p14:xfrm>
          </p:contentPart>
        </mc:Choice>
        <mc:Fallback xmlns="">
          <p:pic>
            <p:nvPicPr>
              <p:cNvPr id="5" name="Ink 4">
                <a:extLst>
                  <a:ext uri="{FF2B5EF4-FFF2-40B4-BE49-F238E27FC236}">
                    <a16:creationId xmlns:a16="http://schemas.microsoft.com/office/drawing/2014/main" id="{40197887-372A-BD05-CFBA-37D6521207EE}"/>
                  </a:ext>
                </a:extLst>
              </p:cNvPr>
              <p:cNvPicPr/>
              <p:nvPr/>
            </p:nvPicPr>
            <p:blipFill>
              <a:blip r:embed="rId5"/>
              <a:stretch>
                <a:fillRect/>
              </a:stretch>
            </p:blipFill>
            <p:spPr>
              <a:xfrm>
                <a:off x="12727780" y="3128226"/>
                <a:ext cx="92741" cy="1002600"/>
              </a:xfrm>
              <a:prstGeom prst="rect">
                <a:avLst/>
              </a:prstGeom>
            </p:spPr>
          </p:pic>
        </mc:Fallback>
      </mc:AlternateContent>
    </p:spTree>
    <p:extLst>
      <p:ext uri="{BB962C8B-B14F-4D97-AF65-F5344CB8AC3E}">
        <p14:creationId xmlns:p14="http://schemas.microsoft.com/office/powerpoint/2010/main" val="3196245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3">
            <p14:nvContentPartPr>
              <p14:cNvPr id="5" name="Ink 4">
                <a:extLst>
                  <a:ext uri="{FF2B5EF4-FFF2-40B4-BE49-F238E27FC236}">
                    <a16:creationId xmlns:a16="http://schemas.microsoft.com/office/drawing/2014/main" id="{40197887-372A-BD05-CFBA-37D6521207EE}"/>
                  </a:ext>
                </a:extLst>
              </p14:cNvPr>
              <p14:cNvContentPartPr/>
              <p14:nvPr/>
            </p14:nvContentPartPr>
            <p14:xfrm>
              <a:off x="12769555" y="3629526"/>
              <a:ext cx="10026" cy="10026"/>
            </p14:xfrm>
          </p:contentPart>
        </mc:Choice>
        <mc:Fallback xmlns="">
          <p:pic>
            <p:nvPicPr>
              <p:cNvPr id="5" name="Ink 4">
                <a:extLst>
                  <a:ext uri="{FF2B5EF4-FFF2-40B4-BE49-F238E27FC236}">
                    <a16:creationId xmlns:a16="http://schemas.microsoft.com/office/drawing/2014/main" id="{40197887-372A-BD05-CFBA-37D6521207EE}"/>
                  </a:ext>
                </a:extLst>
              </p:cNvPr>
              <p:cNvPicPr/>
              <p:nvPr/>
            </p:nvPicPr>
            <p:blipFill>
              <a:blip r:embed="rId4"/>
              <a:stretch>
                <a:fillRect/>
              </a:stretch>
            </p:blipFill>
            <p:spPr>
              <a:xfrm>
                <a:off x="12727780" y="3128226"/>
                <a:ext cx="92741" cy="1002600"/>
              </a:xfrm>
              <a:prstGeom prst="rect">
                <a:avLst/>
              </a:prstGeom>
            </p:spPr>
          </p:pic>
        </mc:Fallback>
      </mc:AlternateContent>
      <p:pic>
        <p:nvPicPr>
          <p:cNvPr id="4" name="Picture 3" descr="A blue sky with clouds&#10;&#10;Description automatically generated">
            <a:extLst>
              <a:ext uri="{FF2B5EF4-FFF2-40B4-BE49-F238E27FC236}">
                <a16:creationId xmlns:a16="http://schemas.microsoft.com/office/drawing/2014/main" id="{DF274154-6C20-6355-1D56-D6B83F431535}"/>
              </a:ext>
            </a:extLst>
          </p:cNvPr>
          <p:cNvPicPr>
            <a:picLocks noChangeAspect="1"/>
          </p:cNvPicPr>
          <p:nvPr/>
        </p:nvPicPr>
        <p:blipFill>
          <a:blip r:embed="rId5"/>
          <a:stretch>
            <a:fillRect/>
          </a:stretch>
        </p:blipFill>
        <p:spPr>
          <a:xfrm>
            <a:off x="0" y="33145"/>
            <a:ext cx="12192000" cy="1680448"/>
          </a:xfrm>
          <a:prstGeom prst="rect">
            <a:avLst/>
          </a:prstGeom>
        </p:spPr>
      </p:pic>
      <mc:AlternateContent xmlns:mc="http://schemas.openxmlformats.org/markup-compatibility/2006" xmlns:p14="http://schemas.microsoft.com/office/powerpoint/2010/main">
        <mc:Choice Requires="p14">
          <p:contentPart p14:bwMode="auto" r:id="rId6">
            <p14:nvContentPartPr>
              <p14:cNvPr id="7" name="Ink 6">
                <a:extLst>
                  <a:ext uri="{FF2B5EF4-FFF2-40B4-BE49-F238E27FC236}">
                    <a16:creationId xmlns:a16="http://schemas.microsoft.com/office/drawing/2014/main" id="{7C6F0199-8875-D858-8C40-004F06B9007F}"/>
                  </a:ext>
                </a:extLst>
              </p14:cNvPr>
              <p14:cNvContentPartPr/>
              <p14:nvPr/>
            </p14:nvContentPartPr>
            <p14:xfrm>
              <a:off x="13059507" y="2450122"/>
              <a:ext cx="11723" cy="11815"/>
            </p14:xfrm>
          </p:contentPart>
        </mc:Choice>
        <mc:Fallback xmlns="">
          <p:pic>
            <p:nvPicPr>
              <p:cNvPr id="7" name="Ink 6">
                <a:extLst>
                  <a:ext uri="{FF2B5EF4-FFF2-40B4-BE49-F238E27FC236}">
                    <a16:creationId xmlns:a16="http://schemas.microsoft.com/office/drawing/2014/main" id="{7C6F0199-8875-D858-8C40-004F06B9007F}"/>
                  </a:ext>
                </a:extLst>
              </p:cNvPr>
              <p:cNvPicPr/>
              <p:nvPr/>
            </p:nvPicPr>
            <p:blipFill>
              <a:blip r:embed="rId9"/>
              <a:stretch>
                <a:fillRect/>
              </a:stretch>
            </p:blipFill>
            <p:spPr>
              <a:xfrm>
                <a:off x="12485080" y="2432747"/>
                <a:ext cx="1172300" cy="46218"/>
              </a:xfrm>
              <a:prstGeom prst="rect">
                <a:avLst/>
              </a:prstGeom>
            </p:spPr>
          </p:pic>
        </mc:Fallback>
      </mc:AlternateContent>
      <p:cxnSp>
        <p:nvCxnSpPr>
          <p:cNvPr id="8" name="Straight Arrow Connector 7">
            <a:extLst>
              <a:ext uri="{FF2B5EF4-FFF2-40B4-BE49-F238E27FC236}">
                <a16:creationId xmlns:a16="http://schemas.microsoft.com/office/drawing/2014/main" id="{9CB21D3D-A36B-5B02-8407-8C50C23BD644}"/>
              </a:ext>
            </a:extLst>
          </p:cNvPr>
          <p:cNvCxnSpPr/>
          <p:nvPr/>
        </p:nvCxnSpPr>
        <p:spPr>
          <a:xfrm flipV="1">
            <a:off x="7036105" y="1312772"/>
            <a:ext cx="62006" cy="158416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0" name="Picture 9" descr="A screenshot of a phone&#10;&#10;Description automatically generated">
            <a:extLst>
              <a:ext uri="{FF2B5EF4-FFF2-40B4-BE49-F238E27FC236}">
                <a16:creationId xmlns:a16="http://schemas.microsoft.com/office/drawing/2014/main" id="{BAD34EA5-F0A2-2472-6641-9F925CA9CBB6}"/>
              </a:ext>
            </a:extLst>
          </p:cNvPr>
          <p:cNvPicPr>
            <a:picLocks noChangeAspect="1"/>
          </p:cNvPicPr>
          <p:nvPr/>
        </p:nvPicPr>
        <p:blipFill>
          <a:blip r:embed="rId10"/>
          <a:stretch>
            <a:fillRect/>
          </a:stretch>
        </p:blipFill>
        <p:spPr>
          <a:xfrm>
            <a:off x="108208" y="1854811"/>
            <a:ext cx="3695700" cy="5000625"/>
          </a:xfrm>
          <a:prstGeom prst="rect">
            <a:avLst/>
          </a:prstGeom>
        </p:spPr>
      </p:pic>
      <p:cxnSp>
        <p:nvCxnSpPr>
          <p:cNvPr id="12" name="Straight Arrow Connector 11">
            <a:extLst>
              <a:ext uri="{FF2B5EF4-FFF2-40B4-BE49-F238E27FC236}">
                <a16:creationId xmlns:a16="http://schemas.microsoft.com/office/drawing/2014/main" id="{A7563B35-862B-6686-BF37-8930D6E220D8}"/>
              </a:ext>
            </a:extLst>
          </p:cNvPr>
          <p:cNvCxnSpPr>
            <a:cxnSpLocks/>
          </p:cNvCxnSpPr>
          <p:nvPr/>
        </p:nvCxnSpPr>
        <p:spPr>
          <a:xfrm flipH="1" flipV="1">
            <a:off x="1855917" y="4633792"/>
            <a:ext cx="2051538" cy="64477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p14:bwMode="auto" r:id="rId11">
            <p14:nvContentPartPr>
              <p14:cNvPr id="14" name="Ink 13">
                <a:extLst>
                  <a:ext uri="{FF2B5EF4-FFF2-40B4-BE49-F238E27FC236}">
                    <a16:creationId xmlns:a16="http://schemas.microsoft.com/office/drawing/2014/main" id="{10670CCB-1E5C-F42B-4C97-C307798A45F2}"/>
                  </a:ext>
                </a:extLst>
              </p14:cNvPr>
              <p14:cNvContentPartPr/>
              <p14:nvPr/>
            </p14:nvContentPartPr>
            <p14:xfrm>
              <a:off x="13692553" y="3223845"/>
              <a:ext cx="11815" cy="11723"/>
            </p14:xfrm>
          </p:contentPart>
        </mc:Choice>
        <mc:Fallback xmlns="">
          <p:pic>
            <p:nvPicPr>
              <p:cNvPr id="14" name="Ink 13">
                <a:extLst>
                  <a:ext uri="{FF2B5EF4-FFF2-40B4-BE49-F238E27FC236}">
                    <a16:creationId xmlns:a16="http://schemas.microsoft.com/office/drawing/2014/main" id="{10670CCB-1E5C-F42B-4C97-C307798A45F2}"/>
                  </a:ext>
                </a:extLst>
              </p:cNvPr>
              <p:cNvPicPr/>
              <p:nvPr/>
            </p:nvPicPr>
            <p:blipFill>
              <a:blip r:embed="rId12"/>
              <a:stretch>
                <a:fillRect/>
              </a:stretch>
            </p:blipFill>
            <p:spPr>
              <a:xfrm>
                <a:off x="13675178" y="2649418"/>
                <a:ext cx="46218" cy="1172300"/>
              </a:xfrm>
              <a:prstGeom prst="rect">
                <a:avLst/>
              </a:prstGeom>
            </p:spPr>
          </p:pic>
        </mc:Fallback>
      </mc:AlternateContent>
      <p:pic>
        <p:nvPicPr>
          <p:cNvPr id="3" name="Picture 2" descr="A computer keyboard with hands on it&#10;&#10;Description automatically generated">
            <a:extLst>
              <a:ext uri="{FF2B5EF4-FFF2-40B4-BE49-F238E27FC236}">
                <a16:creationId xmlns:a16="http://schemas.microsoft.com/office/drawing/2014/main" id="{FFE8D663-745D-E4A8-5AC5-B7411A78EFC1}"/>
              </a:ext>
            </a:extLst>
          </p:cNvPr>
          <p:cNvPicPr>
            <a:picLocks noChangeAspect="1"/>
          </p:cNvPicPr>
          <p:nvPr/>
        </p:nvPicPr>
        <p:blipFill>
          <a:blip r:embed="rId13"/>
          <a:stretch>
            <a:fillRect/>
          </a:stretch>
        </p:blipFill>
        <p:spPr>
          <a:xfrm>
            <a:off x="8321292" y="3330480"/>
            <a:ext cx="3867150" cy="2657475"/>
          </a:xfrm>
          <a:prstGeom prst="rect">
            <a:avLst/>
          </a:prstGeom>
        </p:spPr>
      </p:pic>
      <p:sp>
        <p:nvSpPr>
          <p:cNvPr id="6" name="TextBox 5">
            <a:extLst>
              <a:ext uri="{FF2B5EF4-FFF2-40B4-BE49-F238E27FC236}">
                <a16:creationId xmlns:a16="http://schemas.microsoft.com/office/drawing/2014/main" id="{59ECA9BF-42A1-DCA4-4559-000FCCEC42A2}"/>
              </a:ext>
            </a:extLst>
          </p:cNvPr>
          <p:cNvSpPr txBox="1"/>
          <p:nvPr/>
        </p:nvSpPr>
        <p:spPr>
          <a:xfrm>
            <a:off x="23445" y="46892"/>
            <a:ext cx="7151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solidFill>
                  <a:srgbClr val="FF0000"/>
                </a:solidFill>
                <a:ea typeface="Calibri"/>
                <a:cs typeface="Calibri"/>
              </a:rPr>
              <a:t>1.</a:t>
            </a:r>
            <a:endParaRPr lang="en-US" b="1" dirty="0">
              <a:solidFill>
                <a:srgbClr val="FF0000"/>
              </a:solidFill>
            </a:endParaRPr>
          </a:p>
        </p:txBody>
      </p:sp>
      <p:sp>
        <p:nvSpPr>
          <p:cNvPr id="9" name="TextBox 8">
            <a:extLst>
              <a:ext uri="{FF2B5EF4-FFF2-40B4-BE49-F238E27FC236}">
                <a16:creationId xmlns:a16="http://schemas.microsoft.com/office/drawing/2014/main" id="{18B8CC4A-635E-6751-F25A-05B7CAC43333}"/>
              </a:ext>
            </a:extLst>
          </p:cNvPr>
          <p:cNvSpPr txBox="1"/>
          <p:nvPr/>
        </p:nvSpPr>
        <p:spPr>
          <a:xfrm>
            <a:off x="-4098" y="1717783"/>
            <a:ext cx="7151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solidFill>
                  <a:srgbClr val="FF0000"/>
                </a:solidFill>
                <a:ea typeface="Calibri"/>
                <a:cs typeface="Calibri"/>
              </a:rPr>
              <a:t>2.</a:t>
            </a:r>
            <a:endParaRPr lang="en-US" b="1" dirty="0">
              <a:solidFill>
                <a:srgbClr val="FF0000"/>
              </a:solidFill>
            </a:endParaRPr>
          </a:p>
        </p:txBody>
      </p:sp>
      <p:sp>
        <p:nvSpPr>
          <p:cNvPr id="11" name="TextBox 10">
            <a:extLst>
              <a:ext uri="{FF2B5EF4-FFF2-40B4-BE49-F238E27FC236}">
                <a16:creationId xmlns:a16="http://schemas.microsoft.com/office/drawing/2014/main" id="{50BF4739-9D35-E4C9-D209-9811D82CF447}"/>
              </a:ext>
            </a:extLst>
          </p:cNvPr>
          <p:cNvSpPr txBox="1"/>
          <p:nvPr/>
        </p:nvSpPr>
        <p:spPr>
          <a:xfrm>
            <a:off x="8322818" y="3425398"/>
            <a:ext cx="71510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dirty="0">
                <a:solidFill>
                  <a:srgbClr val="FF0000"/>
                </a:solidFill>
                <a:ea typeface="Calibri"/>
                <a:cs typeface="Calibri"/>
              </a:rPr>
              <a:t>3.</a:t>
            </a:r>
            <a:endParaRPr lang="en-US" b="1" dirty="0">
              <a:solidFill>
                <a:srgbClr val="FF0000"/>
              </a:solidFill>
            </a:endParaRPr>
          </a:p>
        </p:txBody>
      </p:sp>
      <p:sp>
        <p:nvSpPr>
          <p:cNvPr id="16" name="TextBox 15">
            <a:extLst>
              <a:ext uri="{FF2B5EF4-FFF2-40B4-BE49-F238E27FC236}">
                <a16:creationId xmlns:a16="http://schemas.microsoft.com/office/drawing/2014/main" id="{2D1536B8-72FE-4880-9BCF-AB4B5A638AC2}"/>
              </a:ext>
            </a:extLst>
          </p:cNvPr>
          <p:cNvSpPr txBox="1"/>
          <p:nvPr/>
        </p:nvSpPr>
        <p:spPr>
          <a:xfrm>
            <a:off x="8460954" y="6147412"/>
            <a:ext cx="333994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14"/>
              </a:rPr>
              <a:t>https://www.kidztype.com/</a:t>
            </a:r>
            <a:r>
              <a:rPr lang="en-US" dirty="0"/>
              <a:t> </a:t>
            </a:r>
            <a:endParaRPr lang="en-US"/>
          </a:p>
        </p:txBody>
      </p:sp>
    </p:spTree>
    <p:extLst>
      <p:ext uri="{BB962C8B-B14F-4D97-AF65-F5344CB8AC3E}">
        <p14:creationId xmlns:p14="http://schemas.microsoft.com/office/powerpoint/2010/main" val="8949560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3" name="Rectangle 11272">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5" name="Rectangle 11274">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1277" name="Group 11276">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1278" name="Freeform: Shape 11277">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279" name="Freeform: Shape 11278">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280" name="Freeform: Shape 11279">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281" name="Freeform: Shape 11280">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11267" name="Title 4"/>
          <p:cNvSpPr txBox="1">
            <a:spLocks/>
          </p:cNvSpPr>
          <p:nvPr/>
        </p:nvSpPr>
        <p:spPr bwMode="auto">
          <a:xfrm>
            <a:off x="423387" y="0"/>
            <a:ext cx="3855720" cy="437197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3600" b="1" kern="1200" dirty="0">
                <a:solidFill>
                  <a:schemeClr val="tx2"/>
                </a:solidFill>
                <a:latin typeface="+mj-lt"/>
                <a:ea typeface="+mj-ea"/>
                <a:cs typeface="+mj-cs"/>
              </a:rPr>
              <a:t>Relationships and Conduct Policy</a:t>
            </a:r>
          </a:p>
        </p:txBody>
      </p:sp>
      <p:sp>
        <p:nvSpPr>
          <p:cNvPr id="11268" name="Rectangle 1"/>
          <p:cNvSpPr>
            <a:spLocks noChangeArrowheads="1"/>
          </p:cNvSpPr>
          <p:nvPr/>
        </p:nvSpPr>
        <p:spPr bwMode="auto">
          <a:xfrm>
            <a:off x="5367068" y="1509163"/>
            <a:ext cx="6198884" cy="523036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2400" dirty="0">
                <a:solidFill>
                  <a:schemeClr val="tx2"/>
                </a:solidFill>
                <a:latin typeface="+mn-lt"/>
                <a:ea typeface="+mn-ea"/>
              </a:rPr>
              <a:t>Our Relationships and Conduct policy focuses on restoration of any conflict of behaviour that is not as we would expect. </a:t>
            </a:r>
            <a:endParaRPr lang="en-US" sz="2400" dirty="0">
              <a:solidFill>
                <a:schemeClr val="tx2"/>
              </a:solidFill>
              <a:latin typeface="+mn-lt"/>
              <a:ea typeface="Calibri"/>
              <a:cs typeface="Calibri"/>
            </a:endParaRPr>
          </a:p>
          <a:p>
            <a:pPr indent="-228600">
              <a:lnSpc>
                <a:spcPct val="90000"/>
              </a:lnSpc>
              <a:spcBef>
                <a:spcPct val="0"/>
              </a:spcBef>
              <a:spcAft>
                <a:spcPts val="600"/>
              </a:spcAft>
            </a:pPr>
            <a:endParaRPr lang="en-US" altLang="en-US" sz="2400" dirty="0">
              <a:solidFill>
                <a:schemeClr val="tx2"/>
              </a:solidFill>
              <a:latin typeface="+mn-lt"/>
              <a:ea typeface="Calibri"/>
              <a:cs typeface="Calibri"/>
            </a:endParaRPr>
          </a:p>
          <a:p>
            <a:pPr>
              <a:lnSpc>
                <a:spcPct val="90000"/>
              </a:lnSpc>
              <a:spcBef>
                <a:spcPct val="0"/>
              </a:spcBef>
              <a:spcAft>
                <a:spcPts val="600"/>
              </a:spcAft>
              <a:buNone/>
            </a:pPr>
            <a:r>
              <a:rPr lang="en-US" altLang="en-US" sz="2400" dirty="0">
                <a:solidFill>
                  <a:schemeClr val="tx2"/>
                </a:solidFill>
                <a:latin typeface="+mn-lt"/>
                <a:ea typeface="+mn-ea"/>
              </a:rPr>
              <a:t>Children will be guided in restorative conversations with each other to understand the impact their behaviour has had on another person and there may be opportunities, where relevant, to repair any damage done with an act of service in line with our vision. </a:t>
            </a:r>
            <a:endParaRPr lang="en-US" altLang="en-US" sz="2400" dirty="0">
              <a:solidFill>
                <a:schemeClr val="tx2"/>
              </a:solidFill>
              <a:latin typeface="+mn-lt"/>
              <a:ea typeface="Calibri"/>
              <a:cs typeface="Calibri"/>
            </a:endParaRPr>
          </a:p>
          <a:p>
            <a:pPr>
              <a:lnSpc>
                <a:spcPct val="90000"/>
              </a:lnSpc>
              <a:spcBef>
                <a:spcPct val="0"/>
              </a:spcBef>
              <a:spcAft>
                <a:spcPts val="600"/>
              </a:spcAft>
              <a:buNone/>
            </a:pPr>
            <a:endParaRPr lang="en-US" altLang="en-US" sz="2400" dirty="0">
              <a:solidFill>
                <a:schemeClr val="tx2"/>
              </a:solidFill>
              <a:latin typeface="+mn-lt"/>
              <a:ea typeface="+mn-ea"/>
            </a:endParaRPr>
          </a:p>
          <a:p>
            <a:pPr>
              <a:lnSpc>
                <a:spcPct val="90000"/>
              </a:lnSpc>
              <a:spcBef>
                <a:spcPct val="0"/>
              </a:spcBef>
              <a:spcAft>
                <a:spcPts val="600"/>
              </a:spcAft>
              <a:buNone/>
            </a:pPr>
            <a:r>
              <a:rPr lang="en-US" altLang="en-US" sz="2400" dirty="0">
                <a:solidFill>
                  <a:schemeClr val="tx2"/>
                </a:solidFill>
                <a:latin typeface="+mn-lt"/>
                <a:ea typeface="+mn-ea"/>
                <a:hlinkClick r:id="rId2"/>
              </a:rPr>
              <a:t>https://www.fortyhill.com/attachments/download.asp?file=4526&amp;type=pdf</a:t>
            </a:r>
            <a:endParaRPr lang="en-US" altLang="en-US" sz="2400" dirty="0">
              <a:solidFill>
                <a:schemeClr val="tx2"/>
              </a:solidFill>
              <a:latin typeface="+mn-lt"/>
              <a:ea typeface="+mn-ea"/>
            </a:endParaRPr>
          </a:p>
          <a:p>
            <a:pPr>
              <a:lnSpc>
                <a:spcPct val="90000"/>
              </a:lnSpc>
              <a:spcBef>
                <a:spcPct val="0"/>
              </a:spcBef>
              <a:spcAft>
                <a:spcPts val="600"/>
              </a:spcAft>
              <a:buNone/>
            </a:pPr>
            <a:endParaRPr lang="en-US" altLang="en-US" sz="24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a:p>
            <a:pPr indent="-228600">
              <a:lnSpc>
                <a:spcPct val="90000"/>
              </a:lnSpc>
              <a:spcBef>
                <a:spcPct val="0"/>
              </a:spcBef>
              <a:spcAft>
                <a:spcPts val="600"/>
              </a:spcAft>
            </a:pPr>
            <a:endParaRPr lang="en-US" altLang="en-US" sz="1800" dirty="0">
              <a:solidFill>
                <a:schemeClr val="tx2"/>
              </a:solidFill>
              <a:latin typeface="+mn-lt"/>
              <a:ea typeface="+mn-ea"/>
            </a:endParaRPr>
          </a:p>
        </p:txBody>
      </p:sp>
      <p:pic>
        <p:nvPicPr>
          <p:cNvPr id="3" name="Picture 2">
            <a:extLst>
              <a:ext uri="{FF2B5EF4-FFF2-40B4-BE49-F238E27FC236}">
                <a16:creationId xmlns:a16="http://schemas.microsoft.com/office/drawing/2014/main" id="{90C0325D-A51E-1074-0A2A-2233FCA4443C}"/>
              </a:ext>
            </a:extLst>
          </p:cNvPr>
          <p:cNvPicPr>
            <a:picLocks noChangeAspect="1"/>
          </p:cNvPicPr>
          <p:nvPr/>
        </p:nvPicPr>
        <p:blipFill>
          <a:blip r:embed="rId3"/>
          <a:stretch>
            <a:fillRect/>
          </a:stretch>
        </p:blipFill>
        <p:spPr>
          <a:xfrm>
            <a:off x="1721691" y="2706986"/>
            <a:ext cx="3000530" cy="4158343"/>
          </a:xfrm>
          <a:prstGeom prst="rect">
            <a:avLst/>
          </a:prstGeom>
        </p:spPr>
      </p:pic>
    </p:spTree>
    <p:extLst>
      <p:ext uri="{BB962C8B-B14F-4D97-AF65-F5344CB8AC3E}">
        <p14:creationId xmlns:p14="http://schemas.microsoft.com/office/powerpoint/2010/main" val="9975335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4"/>
          <p:cNvSpPr txBox="1">
            <a:spLocks/>
          </p:cNvSpPr>
          <p:nvPr/>
        </p:nvSpPr>
        <p:spPr bwMode="auto">
          <a:xfrm>
            <a:off x="2219574" y="-440675"/>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6000" b="1" dirty="0">
                <a:solidFill>
                  <a:schemeClr val="accent6">
                    <a:lumMod val="75000"/>
                  </a:schemeClr>
                </a:solidFill>
                <a:latin typeface="+mn-lt"/>
              </a:rPr>
              <a:t>School Uniform</a:t>
            </a:r>
          </a:p>
        </p:txBody>
      </p:sp>
      <p:grpSp>
        <p:nvGrpSpPr>
          <p:cNvPr id="3" name="Group 2"/>
          <p:cNvGrpSpPr/>
          <p:nvPr/>
        </p:nvGrpSpPr>
        <p:grpSpPr>
          <a:xfrm>
            <a:off x="414947" y="800543"/>
            <a:ext cx="5911233" cy="2583686"/>
            <a:chOff x="1703512" y="1268760"/>
            <a:chExt cx="7632848" cy="3528393"/>
          </a:xfrm>
        </p:grpSpPr>
        <p:pic>
          <p:nvPicPr>
            <p:cNvPr id="13317" name="Picture 7" descr="C:\Users\Josh\Pictures\Uniform\IMG_0761.JPG"/>
            <p:cNvPicPr>
              <a:picLocks noChangeAspect="1" noChangeArrowheads="1"/>
            </p:cNvPicPr>
            <p:nvPr/>
          </p:nvPicPr>
          <p:blipFill>
            <a:blip r:embed="rId2">
              <a:extLst>
                <a:ext uri="{28A0092B-C50C-407E-A947-70E740481C1C}">
                  <a14:useLocalDpi xmlns:a14="http://schemas.microsoft.com/office/drawing/2010/main" val="0"/>
                </a:ext>
              </a:extLst>
            </a:blip>
            <a:srcRect l="21489" t="14037" r="14064"/>
            <a:stretch>
              <a:fillRect/>
            </a:stretch>
          </p:blipFill>
          <p:spPr bwMode="auto">
            <a:xfrm>
              <a:off x="5447929" y="1268760"/>
              <a:ext cx="1944347"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8" descr="C:\Users\Josh\Pictures\Uniform\IMG_0758.JPG"/>
            <p:cNvPicPr>
              <a:picLocks noChangeAspect="1" noChangeArrowheads="1"/>
            </p:cNvPicPr>
            <p:nvPr/>
          </p:nvPicPr>
          <p:blipFill>
            <a:blip r:embed="rId3" cstate="print">
              <a:extLst>
                <a:ext uri="{28A0092B-C50C-407E-A947-70E740481C1C}">
                  <a14:useLocalDpi xmlns:a14="http://schemas.microsoft.com/office/drawing/2010/main" val="0"/>
                </a:ext>
              </a:extLst>
            </a:blip>
            <a:srcRect l="15910" t="13773" r="30077"/>
            <a:stretch>
              <a:fillRect/>
            </a:stretch>
          </p:blipFill>
          <p:spPr bwMode="auto">
            <a:xfrm>
              <a:off x="3575720" y="1268760"/>
              <a:ext cx="1800200"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9" descr="C:\Users\Josh\Pictures\Uniform\IMG_0757.JPG"/>
            <p:cNvPicPr>
              <a:picLocks noChangeAspect="1" noChangeArrowheads="1"/>
            </p:cNvPicPr>
            <p:nvPr/>
          </p:nvPicPr>
          <p:blipFill>
            <a:blip r:embed="rId4">
              <a:extLst>
                <a:ext uri="{28A0092B-C50C-407E-A947-70E740481C1C}">
                  <a14:useLocalDpi xmlns:a14="http://schemas.microsoft.com/office/drawing/2010/main" val="0"/>
                </a:ext>
              </a:extLst>
            </a:blip>
            <a:srcRect l="23506" t="8154" r="18364"/>
            <a:stretch>
              <a:fillRect/>
            </a:stretch>
          </p:blipFill>
          <p:spPr bwMode="auto">
            <a:xfrm>
              <a:off x="7464152" y="1268760"/>
              <a:ext cx="1872208" cy="3528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10" descr="C:\Users\Josh\Pictures\Uniform\IMG_0763.JPG"/>
            <p:cNvPicPr>
              <a:picLocks noChangeAspect="1" noChangeArrowheads="1"/>
            </p:cNvPicPr>
            <p:nvPr/>
          </p:nvPicPr>
          <p:blipFill>
            <a:blip r:embed="rId5">
              <a:extLst>
                <a:ext uri="{28A0092B-C50C-407E-A947-70E740481C1C}">
                  <a14:useLocalDpi xmlns:a14="http://schemas.microsoft.com/office/drawing/2010/main" val="0"/>
                </a:ext>
              </a:extLst>
            </a:blip>
            <a:srcRect l="24484" t="17461" r="21809" b="4713"/>
            <a:stretch>
              <a:fillRect/>
            </a:stretch>
          </p:blipFill>
          <p:spPr bwMode="auto">
            <a:xfrm>
              <a:off x="1703512" y="1268760"/>
              <a:ext cx="1800200" cy="3528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Subtitle 5"/>
          <p:cNvSpPr txBox="1">
            <a:spLocks/>
          </p:cNvSpPr>
          <p:nvPr/>
        </p:nvSpPr>
        <p:spPr bwMode="auto">
          <a:xfrm>
            <a:off x="74879" y="3503579"/>
            <a:ext cx="12040256" cy="3248415"/>
          </a:xfrm>
          <a:prstGeom prst="rect">
            <a:avLst/>
          </a:prstGeom>
          <a:solidFill>
            <a:schemeClr val="bg1"/>
          </a:solidFill>
          <a:ln>
            <a:noFill/>
          </a:ln>
        </p:spPr>
        <p:txBody>
          <a:bodyPr lIns="91440" tIns="45720" rIns="91440" bIns="45720" anchor="t">
            <a:noAutofit/>
          </a:bodyPr>
          <a:lstStyle>
            <a:lvl1pPr marL="0" indent="0" algn="ctr" rtl="0" eaLnBrk="0" fontAlgn="base" hangingPunct="0">
              <a:spcBef>
                <a:spcPct val="20000"/>
              </a:spcBef>
              <a:spcAft>
                <a:spcPct val="0"/>
              </a:spcAft>
              <a:buFont typeface="Arial" charset="0"/>
              <a:buNone/>
              <a:defRPr sz="3200" kern="1200">
                <a:solidFill>
                  <a:schemeClr val="tx1">
                    <a:tint val="75000"/>
                  </a:schemeClr>
                </a:solidFill>
                <a:latin typeface="+mn-lt"/>
                <a:ea typeface="MS PGothic" pitchFamily="34" charset="-128"/>
                <a:cs typeface="ＭＳ Ｐゴシック" charset="0"/>
              </a:defRPr>
            </a:lvl1pPr>
            <a:lvl2pPr marL="457200" indent="0" algn="ctr" rtl="0" eaLnBrk="0" fontAlgn="base" hangingPunct="0">
              <a:spcBef>
                <a:spcPct val="20000"/>
              </a:spcBef>
              <a:spcAft>
                <a:spcPct val="0"/>
              </a:spcAft>
              <a:buFont typeface="Arial" charset="0"/>
              <a:buNone/>
              <a:defRPr sz="2800" kern="1200">
                <a:solidFill>
                  <a:schemeClr val="tx1">
                    <a:tint val="75000"/>
                  </a:schemeClr>
                </a:solidFill>
                <a:latin typeface="+mn-lt"/>
                <a:ea typeface="MS PGothic" pitchFamily="34" charset="-128"/>
                <a:cs typeface="+mn-cs"/>
              </a:defRPr>
            </a:lvl2pPr>
            <a:lvl3pPr marL="914400" indent="0" algn="ctr" rtl="0" eaLnBrk="0" fontAlgn="base" hangingPunct="0">
              <a:spcBef>
                <a:spcPct val="20000"/>
              </a:spcBef>
              <a:spcAft>
                <a:spcPct val="0"/>
              </a:spcAft>
              <a:buFont typeface="Arial" charset="0"/>
              <a:buNone/>
              <a:defRPr sz="2400" kern="1200">
                <a:solidFill>
                  <a:schemeClr val="tx1">
                    <a:tint val="75000"/>
                  </a:schemeClr>
                </a:solidFill>
                <a:latin typeface="+mn-lt"/>
                <a:ea typeface="MS PGothic" pitchFamily="34" charset="-128"/>
                <a:cs typeface="+mn-cs"/>
              </a:defRPr>
            </a:lvl3pPr>
            <a:lvl4pPr marL="13716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4pPr>
            <a:lvl5pPr marL="1828800" indent="0" algn="ctr" rtl="0" eaLnBrk="0" fontAlgn="base" hangingPunct="0">
              <a:spcBef>
                <a:spcPct val="20000"/>
              </a:spcBef>
              <a:spcAft>
                <a:spcPct val="0"/>
              </a:spcAft>
              <a:buFont typeface="Arial" charset="0"/>
              <a:buNone/>
              <a:defRPr sz="2000" kern="1200">
                <a:solidFill>
                  <a:schemeClr val="tx1">
                    <a:tint val="75000"/>
                  </a:schemeClr>
                </a:solidFill>
                <a:latin typeface="+mn-lt"/>
                <a:ea typeface="MS PGothic" pitchFamily="34" charset="-128"/>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pPr algn="l" fontAlgn="auto">
              <a:spcAft>
                <a:spcPts val="0"/>
              </a:spcAft>
              <a:buFont typeface="Arial" pitchFamily="34" charset="0"/>
              <a:buChar char="•"/>
              <a:defRPr/>
            </a:pPr>
            <a:r>
              <a:rPr lang="en-GB" sz="1800" dirty="0">
                <a:solidFill>
                  <a:schemeClr val="tx1"/>
                </a:solidFill>
                <a:latin typeface="Comic Sans MS"/>
                <a:ea typeface="MS PGothic"/>
              </a:rPr>
              <a:t> Children should always be smart and should now be using our new school backpack or book bag</a:t>
            </a:r>
          </a:p>
          <a:p>
            <a:pPr algn="l" fontAlgn="auto">
              <a:spcAft>
                <a:spcPts val="0"/>
              </a:spcAft>
              <a:buFont typeface="Arial" pitchFamily="34" charset="0"/>
              <a:buChar char="•"/>
              <a:defRPr/>
            </a:pPr>
            <a:r>
              <a:rPr lang="en-GB" sz="1800" dirty="0">
                <a:solidFill>
                  <a:schemeClr val="tx1"/>
                </a:solidFill>
                <a:latin typeface="Comic Sans MS"/>
                <a:ea typeface="MS PGothic"/>
              </a:rPr>
              <a:t> Hair should be tied back if long</a:t>
            </a:r>
          </a:p>
          <a:p>
            <a:pPr algn="l">
              <a:spcAft>
                <a:spcPts val="0"/>
              </a:spcAft>
              <a:buFont typeface="Arial" pitchFamily="34" charset="0"/>
              <a:buChar char="•"/>
              <a:defRPr/>
            </a:pPr>
            <a:r>
              <a:rPr lang="en-GB" sz="1800" dirty="0">
                <a:solidFill>
                  <a:schemeClr val="tx1"/>
                </a:solidFill>
                <a:latin typeface="Comic Sans MS"/>
                <a:ea typeface="MS PGothic"/>
              </a:rPr>
              <a:t>Black trainers can be worn to school</a:t>
            </a:r>
          </a:p>
          <a:p>
            <a:pPr algn="l" fontAlgn="auto">
              <a:spcAft>
                <a:spcPts val="0"/>
              </a:spcAft>
              <a:buFont typeface="Arial" pitchFamily="34" charset="0"/>
              <a:buChar char="•"/>
              <a:defRPr/>
            </a:pPr>
            <a:r>
              <a:rPr lang="en-GB" sz="1800" dirty="0">
                <a:solidFill>
                  <a:schemeClr val="tx1"/>
                </a:solidFill>
                <a:latin typeface="Comic Sans MS"/>
                <a:ea typeface="MS PGothic"/>
              </a:rPr>
              <a:t> No nail varnish and stud earrings only – no other jewellery.</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Ties to be worn if wearing a shirt</a:t>
            </a: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All shirts to be tucked in and appropriate black school shoes (NO boots please)</a:t>
            </a:r>
          </a:p>
          <a:p>
            <a:pPr algn="l">
              <a:spcAft>
                <a:spcPts val="0"/>
              </a:spcAft>
              <a:buFont typeface="Arial" pitchFamily="34" charset="0"/>
              <a:buChar char="•"/>
              <a:defRPr/>
            </a:pPr>
            <a:r>
              <a:rPr lang="en-GB" sz="1800" dirty="0">
                <a:solidFill>
                  <a:schemeClr val="tx1"/>
                </a:solidFill>
                <a:latin typeface="Comic Sans MS"/>
                <a:ea typeface="MS PGothic"/>
              </a:rPr>
              <a:t> Full PE kit to be worn on PE days. Our PE days are </a:t>
            </a:r>
            <a:r>
              <a:rPr lang="en-GB" sz="1800" b="1" u="sng" dirty="0">
                <a:solidFill>
                  <a:srgbClr val="FF0000"/>
                </a:solidFill>
                <a:latin typeface="Comic Sans MS"/>
                <a:ea typeface="MS PGothic"/>
              </a:rPr>
              <a:t>Wednesday</a:t>
            </a:r>
            <a:r>
              <a:rPr lang="en-GB" sz="1800" dirty="0">
                <a:solidFill>
                  <a:srgbClr val="FF0000"/>
                </a:solidFill>
                <a:latin typeface="Comic Sans MS"/>
                <a:ea typeface="MS PGothic"/>
              </a:rPr>
              <a:t> and </a:t>
            </a:r>
            <a:r>
              <a:rPr lang="en-GB" sz="1800" b="1" u="sng" dirty="0">
                <a:solidFill>
                  <a:srgbClr val="FF0000"/>
                </a:solidFill>
                <a:latin typeface="Comic Sans MS"/>
                <a:ea typeface="MS PGothic"/>
              </a:rPr>
              <a:t>Friday</a:t>
            </a:r>
            <a:r>
              <a:rPr lang="en-GB" sz="1800" dirty="0">
                <a:solidFill>
                  <a:srgbClr val="FF0000"/>
                </a:solidFill>
                <a:latin typeface="Comic Sans MS"/>
                <a:ea typeface="MS PGothic"/>
              </a:rPr>
              <a:t>.</a:t>
            </a:r>
            <a:endParaRPr lang="en-GB" sz="1800" dirty="0">
              <a:solidFill>
                <a:srgbClr val="FF0000"/>
              </a:solidFill>
              <a:latin typeface="Comic Sans MS"/>
            </a:endParaRPr>
          </a:p>
          <a:p>
            <a:pPr algn="l" eaLnBrk="1" fontAlgn="auto" hangingPunct="1">
              <a:spcAft>
                <a:spcPts val="0"/>
              </a:spcAft>
              <a:buFont typeface="Arial" pitchFamily="34" charset="0"/>
              <a:buChar char="•"/>
              <a:defRPr/>
            </a:pPr>
            <a:r>
              <a:rPr lang="en-GB" sz="1800" dirty="0">
                <a:solidFill>
                  <a:schemeClr val="tx1"/>
                </a:solidFill>
                <a:latin typeface="Comic Sans MS"/>
                <a:ea typeface="MS PGothic"/>
              </a:rPr>
              <a:t> Forest school clothes should be worn for the whole day when our class have their Forest School sessions. Our sessions will be during Autumn Term, starting </a:t>
            </a:r>
            <a:r>
              <a:rPr lang="en-GB" sz="1800" b="1" dirty="0">
                <a:solidFill>
                  <a:srgbClr val="FF0000"/>
                </a:solidFill>
                <a:latin typeface="Comic Sans MS"/>
                <a:ea typeface="MS PGothic"/>
              </a:rPr>
              <a:t>Tuesday 9th September</a:t>
            </a:r>
            <a:r>
              <a:rPr lang="en-GB" sz="1800" dirty="0">
                <a:solidFill>
                  <a:srgbClr val="FF0000"/>
                </a:solidFill>
                <a:latin typeface="Comic Sans MS"/>
                <a:ea typeface="MS PGothic"/>
              </a:rPr>
              <a:t> </a:t>
            </a:r>
            <a:r>
              <a:rPr lang="en-GB" sz="1800" dirty="0">
                <a:solidFill>
                  <a:schemeClr val="tx1"/>
                </a:solidFill>
                <a:latin typeface="Comic Sans MS"/>
                <a:ea typeface="MS PGothic"/>
              </a:rPr>
              <a:t>. A reminder will be sent. </a:t>
            </a:r>
            <a:endParaRPr lang="en-GB" sz="1800" dirty="0">
              <a:solidFill>
                <a:schemeClr val="tx1"/>
              </a:solidFill>
              <a:latin typeface="Comic Sans MS" panose="030F0702030302020204" pitchFamily="66" charset="0"/>
            </a:endParaRPr>
          </a:p>
        </p:txBody>
      </p:sp>
      <p:sp>
        <p:nvSpPr>
          <p:cNvPr id="2" name="Rectangle 1"/>
          <p:cNvSpPr/>
          <p:nvPr/>
        </p:nvSpPr>
        <p:spPr>
          <a:xfrm>
            <a:off x="6399626" y="1497852"/>
            <a:ext cx="5528396" cy="1200329"/>
          </a:xfrm>
          <a:prstGeom prst="rect">
            <a:avLst/>
          </a:prstGeom>
        </p:spPr>
        <p:txBody>
          <a:bodyPr wrap="square" lIns="91440" tIns="45720" rIns="91440" bIns="45720" anchor="t">
            <a:spAutoFit/>
          </a:bodyPr>
          <a:lstStyle/>
          <a:p>
            <a:r>
              <a:rPr lang="en-GB" dirty="0"/>
              <a:t>Full details can be found here:</a:t>
            </a:r>
          </a:p>
          <a:p>
            <a:endParaRPr lang="en-GB" dirty="0">
              <a:hlinkClick r:id="rId6"/>
            </a:endParaRPr>
          </a:p>
          <a:p>
            <a:r>
              <a:rPr lang="en-GB" dirty="0">
                <a:ea typeface="+mn-lt"/>
                <a:cs typeface="+mn-lt"/>
                <a:hlinkClick r:id="rId6"/>
              </a:rPr>
              <a:t>https://www.fortyhill.com/page/?title=Uniform&amp;pid=54</a:t>
            </a:r>
            <a:r>
              <a:rPr lang="en-GB" dirty="0">
                <a:ea typeface="+mn-lt"/>
                <a:cs typeface="+mn-lt"/>
              </a:rPr>
              <a:t> </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350" name="Group 14349">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6" y="52996"/>
            <a:ext cx="6093363" cy="6805005"/>
            <a:chOff x="6095999" y="52996"/>
            <a:chExt cx="6093363" cy="6805005"/>
          </a:xfrm>
          <a:solidFill>
            <a:schemeClr val="accent5">
              <a:alpha val="10000"/>
            </a:schemeClr>
          </a:solidFill>
        </p:grpSpPr>
        <p:sp>
          <p:nvSpPr>
            <p:cNvPr id="14351" name="Freeform: Shape 14350">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Freeform: Shape 14351">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3" name="Freeform: Shape 14352">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340" name="Title 4"/>
          <p:cNvSpPr txBox="1">
            <a:spLocks/>
          </p:cNvSpPr>
          <p:nvPr/>
        </p:nvSpPr>
        <p:spPr bwMode="auto">
          <a:xfrm>
            <a:off x="804672" y="1396418"/>
            <a:ext cx="3658053" cy="17865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Attendance and Punctuality</a:t>
            </a:r>
          </a:p>
        </p:txBody>
      </p:sp>
      <p:sp>
        <p:nvSpPr>
          <p:cNvPr id="14341" name="Subtitle 5"/>
          <p:cNvSpPr>
            <a:spLocks noGrp="1"/>
          </p:cNvSpPr>
          <p:nvPr>
            <p:ph type="subTitle" idx="1"/>
          </p:nvPr>
        </p:nvSpPr>
        <p:spPr>
          <a:xfrm>
            <a:off x="804672" y="4774775"/>
            <a:ext cx="3658053" cy="955111"/>
          </a:xfrm>
        </p:spPr>
        <p:txBody>
          <a:bodyPr vert="horz" lIns="91440" tIns="45720" rIns="91440" bIns="45720" rtlCol="0" anchor="b">
            <a:noAutofit/>
          </a:bodyPr>
          <a:lstStyle/>
          <a:p>
            <a:pPr algn="l"/>
            <a:r>
              <a:rPr lang="en-US" altLang="en-US" sz="2000" kern="1200" dirty="0">
                <a:solidFill>
                  <a:schemeClr val="tx2"/>
                </a:solidFill>
                <a:latin typeface="+mn-lt"/>
                <a:ea typeface="+mn-ea"/>
                <a:cs typeface="+mn-cs"/>
              </a:rPr>
              <a:t>It is really important to ensure that you are on time for drop off and collection. Attendance and punctuality are a big focus for the school this year and help children to have the best possible days. Holidays should NOT be taken during term time.</a:t>
            </a:r>
            <a:endParaRPr lang="en-US" altLang="en-US" sz="2000" kern="1200">
              <a:solidFill>
                <a:schemeClr val="tx2"/>
              </a:solidFill>
              <a:latin typeface="+mn-lt"/>
              <a:ea typeface="Calibri"/>
              <a:cs typeface="Calibri"/>
            </a:endParaRPr>
          </a:p>
          <a:p>
            <a:pPr algn="l"/>
            <a:endParaRPr lang="en-US" altLang="en-US" sz="1100" kern="1200">
              <a:solidFill>
                <a:schemeClr val="tx2"/>
              </a:solidFill>
              <a:latin typeface="+mn-lt"/>
              <a:ea typeface="+mn-ea"/>
              <a:cs typeface="+mn-cs"/>
            </a:endParaRPr>
          </a:p>
          <a:p>
            <a:pPr algn="l"/>
            <a:endParaRPr lang="en-US" altLang="en-US" sz="1100" kern="1200">
              <a:solidFill>
                <a:schemeClr val="tx2"/>
              </a:solidFill>
              <a:latin typeface="+mn-lt"/>
              <a:ea typeface="+mn-ea"/>
              <a:cs typeface="+mn-cs"/>
            </a:endParaRPr>
          </a:p>
        </p:txBody>
      </p:sp>
      <p:pic>
        <p:nvPicPr>
          <p:cNvPr id="14338" name="Picture 2" descr="http://www.trevithick.cornwall.sch.uk/assets/attendan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5" y="5726842"/>
            <a:ext cx="2333757" cy="113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extLst>
              <p:ext uri="{D42A27DB-BD31-4B8C-83A1-F6EECF244321}">
                <p14:modId xmlns:p14="http://schemas.microsoft.com/office/powerpoint/2010/main" val="97620057"/>
              </p:ext>
            </p:extLst>
          </p:nvPr>
        </p:nvGraphicFramePr>
        <p:xfrm>
          <a:off x="6232477" y="1398895"/>
          <a:ext cx="6085113" cy="3818755"/>
        </p:xfrm>
        <a:graphic>
          <a:graphicData uri="http://schemas.openxmlformats.org/drawingml/2006/table">
            <a:tbl>
              <a:tblPr firstRow="1" firstCol="1" bandRow="1">
                <a:tableStyleId>{3B4B98B0-60AC-42C2-AFA5-B58CD77FA1E5}</a:tableStyleId>
              </a:tblPr>
              <a:tblGrid>
                <a:gridCol w="1235256">
                  <a:extLst>
                    <a:ext uri="{9D8B030D-6E8A-4147-A177-3AD203B41FA5}">
                      <a16:colId xmlns:a16="http://schemas.microsoft.com/office/drawing/2014/main" val="20000"/>
                    </a:ext>
                  </a:extLst>
                </a:gridCol>
                <a:gridCol w="2498831">
                  <a:extLst>
                    <a:ext uri="{9D8B030D-6E8A-4147-A177-3AD203B41FA5}">
                      <a16:colId xmlns:a16="http://schemas.microsoft.com/office/drawing/2014/main" val="20001"/>
                    </a:ext>
                  </a:extLst>
                </a:gridCol>
                <a:gridCol w="2351026">
                  <a:extLst>
                    <a:ext uri="{9D8B030D-6E8A-4147-A177-3AD203B41FA5}">
                      <a16:colId xmlns:a16="http://schemas.microsoft.com/office/drawing/2014/main" val="20002"/>
                    </a:ext>
                  </a:extLst>
                </a:gridCol>
              </a:tblGrid>
              <a:tr h="217799">
                <a:tc>
                  <a:txBody>
                    <a:bodyPr/>
                    <a:lstStyle/>
                    <a:p>
                      <a:r>
                        <a:rPr lang="en-GB" sz="1200" dirty="0">
                          <a:effectLst/>
                        </a:rPr>
                        <a:t>Class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Drop Off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Collection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0"/>
                  </a:ext>
                </a:extLst>
              </a:tr>
              <a:tr h="407190">
                <a:tc>
                  <a:txBody>
                    <a:bodyPr/>
                    <a:lstStyle/>
                    <a:p>
                      <a:r>
                        <a:rPr lang="en-GB" sz="1200" dirty="0">
                          <a:effectLst/>
                        </a:rPr>
                        <a:t>Nursery (when all in)</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8.45am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11.45am  or 3.15 if full time.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1"/>
                  </a:ext>
                </a:extLst>
              </a:tr>
              <a:tr h="750626">
                <a:tc>
                  <a:txBody>
                    <a:bodyPr/>
                    <a:lstStyle/>
                    <a:p>
                      <a:r>
                        <a:rPr lang="en-GB" sz="1200" dirty="0">
                          <a:effectLst/>
                        </a:rPr>
                        <a:t>Reception</a:t>
                      </a:r>
                    </a:p>
                    <a:p>
                      <a:r>
                        <a:rPr lang="en-GB" sz="1200" dirty="0">
                          <a:effectLst/>
                        </a:rPr>
                        <a:t>(when all in full-time) </a:t>
                      </a:r>
                    </a:p>
                    <a:p>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a:t>
                      </a:r>
                      <a:endParaRPr lang="en-US" dirty="0"/>
                    </a:p>
                  </a:txBody>
                  <a:tcPr marL="53266" marR="53266" marT="0" marB="0"/>
                </a:tc>
                <a:extLst>
                  <a:ext uri="{0D108BD9-81ED-4DB2-BD59-A6C34878D82A}">
                    <a16:rowId xmlns:a16="http://schemas.microsoft.com/office/drawing/2014/main" val="10002"/>
                  </a:ext>
                </a:extLst>
              </a:tr>
              <a:tr h="407190">
                <a:tc>
                  <a:txBody>
                    <a:bodyPr/>
                    <a:lstStyle/>
                    <a:p>
                      <a:r>
                        <a:rPr lang="en-GB" sz="1200" dirty="0">
                          <a:effectLst/>
                        </a:rPr>
                        <a:t>Year 1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before 3.20pm from gate by the office </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3"/>
                  </a:ext>
                </a:extLst>
              </a:tr>
              <a:tr h="407190">
                <a:tc>
                  <a:txBody>
                    <a:bodyPr/>
                    <a:lstStyle/>
                    <a:p>
                      <a:r>
                        <a:rPr lang="en-GB" sz="1200" dirty="0">
                          <a:effectLst/>
                        </a:rPr>
                        <a:t>Year 2</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Just after 3.20pm from gate by the office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4"/>
                  </a:ext>
                </a:extLst>
              </a:tr>
              <a:tr h="407190">
                <a:tc>
                  <a:txBody>
                    <a:bodyPr/>
                    <a:lstStyle/>
                    <a:p>
                      <a:r>
                        <a:rPr lang="en-GB" sz="1200" dirty="0">
                          <a:effectLst/>
                        </a:rPr>
                        <a:t>Year 3</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(Top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(Top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5"/>
                  </a:ext>
                </a:extLst>
              </a:tr>
              <a:tr h="407190">
                <a:tc>
                  <a:txBody>
                    <a:bodyPr/>
                    <a:lstStyle/>
                    <a:p>
                      <a:r>
                        <a:rPr lang="en-GB" sz="1200" dirty="0">
                          <a:effectLst/>
                        </a:rPr>
                        <a:t>Year 4</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4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4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6"/>
                  </a:ext>
                </a:extLst>
              </a:tr>
              <a:tr h="407190">
                <a:tc>
                  <a:txBody>
                    <a:bodyPr/>
                    <a:lstStyle/>
                    <a:p>
                      <a:r>
                        <a:rPr lang="en-GB" sz="1200" dirty="0">
                          <a:effectLst/>
                        </a:rPr>
                        <a:t>Year 5</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(Year 5 Classroom steps)</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(Year 5 Classroom steps)</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7"/>
                  </a:ext>
                </a:extLst>
              </a:tr>
              <a:tr h="407190">
                <a:tc>
                  <a:txBody>
                    <a:bodyPr/>
                    <a:lstStyle/>
                    <a:p>
                      <a:r>
                        <a:rPr lang="en-GB" sz="1200" dirty="0">
                          <a:effectLst/>
                        </a:rPr>
                        <a:t>Year 6</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8.40-8.50am (Bottom of slope)</a:t>
                      </a:r>
                      <a:endParaRPr lang="en-GB" sz="1200" b="1" dirty="0">
                        <a:effectLst/>
                        <a:latin typeface="Comic Sans MS"/>
                        <a:ea typeface="Times New Roman"/>
                        <a:cs typeface="Times New Roman"/>
                      </a:endParaRPr>
                    </a:p>
                  </a:txBody>
                  <a:tcPr marL="53266" marR="53266" marT="0" marB="0"/>
                </a:tc>
                <a:tc>
                  <a:txBody>
                    <a:bodyPr/>
                    <a:lstStyle/>
                    <a:p>
                      <a:pPr algn="just"/>
                      <a:r>
                        <a:rPr lang="en-GB" sz="1200" dirty="0">
                          <a:effectLst/>
                        </a:rPr>
                        <a:t>3.20pm (Bottom of slope)</a:t>
                      </a:r>
                      <a:endParaRPr lang="en-GB" sz="1200" b="1" dirty="0">
                        <a:effectLst/>
                        <a:latin typeface="Comic Sans MS"/>
                        <a:ea typeface="Times New Roman"/>
                        <a:cs typeface="Times New Roman"/>
                      </a:endParaRPr>
                    </a:p>
                  </a:txBody>
                  <a:tcPr marL="53266" marR="53266" marT="0" marB="0"/>
                </a:tc>
                <a:extLst>
                  <a:ext uri="{0D108BD9-81ED-4DB2-BD59-A6C34878D82A}">
                    <a16:rowId xmlns:a16="http://schemas.microsoft.com/office/drawing/2014/main" val="10008"/>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0" name="Rectangle 1536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2" name="Rectangle 1537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101617" y="355474"/>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Staying Safe and Medicines</a:t>
            </a:r>
          </a:p>
        </p:txBody>
      </p:sp>
      <p:sp>
        <p:nvSpPr>
          <p:cNvPr id="15364" name="Subtitle 5"/>
          <p:cNvSpPr>
            <a:spLocks noGrp="1"/>
          </p:cNvSpPr>
          <p:nvPr>
            <p:ph type="subTitle" idx="1"/>
          </p:nvPr>
        </p:nvSpPr>
        <p:spPr>
          <a:xfrm>
            <a:off x="6534101" y="5237327"/>
            <a:ext cx="4805691" cy="838831"/>
          </a:xfrm>
        </p:spPr>
        <p:txBody>
          <a:bodyPr vert="horz" lIns="91440" tIns="45720" rIns="91440" bIns="45720" rtlCol="0" anchor="b">
            <a:normAutofit fontScale="25000" lnSpcReduction="20000"/>
          </a:bodyPr>
          <a:lstStyle/>
          <a:p>
            <a:pPr algn="l"/>
            <a:r>
              <a:rPr lang="en-US" sz="500" b="1" dirty="0" err="1">
                <a:solidFill>
                  <a:schemeClr val="tx2"/>
                </a:solidFill>
              </a:rPr>
              <a:t>T</a:t>
            </a:r>
            <a:r>
              <a:rPr lang="en-US" sz="9600" b="1" dirty="0" err="1">
                <a:solidFill>
                  <a:schemeClr val="tx2"/>
                </a:solidFill>
              </a:rPr>
              <a:t>The</a:t>
            </a:r>
            <a:r>
              <a:rPr lang="en-US" sz="9600" b="1" kern="1200" dirty="0">
                <a:solidFill>
                  <a:schemeClr val="tx2"/>
                </a:solidFill>
                <a:latin typeface="+mn-lt"/>
                <a:ea typeface="+mn-ea"/>
                <a:cs typeface="+mn-cs"/>
              </a:rPr>
              <a:t> </a:t>
            </a:r>
            <a:r>
              <a:rPr lang="en-US" sz="9600" b="1" dirty="0">
                <a:solidFill>
                  <a:schemeClr val="tx2"/>
                </a:solidFill>
              </a:rPr>
              <a:t>most</a:t>
            </a:r>
            <a:r>
              <a:rPr lang="en-US" sz="9600" b="1" kern="1200" dirty="0">
                <a:solidFill>
                  <a:schemeClr val="tx2"/>
                </a:solidFill>
                <a:latin typeface="+mn-lt"/>
                <a:ea typeface="+mn-ea"/>
                <a:cs typeface="+mn-cs"/>
              </a:rPr>
              <a:t> effective preventative measure is hand washing. </a:t>
            </a:r>
            <a:r>
              <a:rPr lang="en-US" sz="9600" kern="1200" dirty="0">
                <a:solidFill>
                  <a:schemeClr val="tx2"/>
                </a:solidFill>
                <a:latin typeface="+mn-lt"/>
                <a:ea typeface="+mn-ea"/>
                <a:cs typeface="+mn-cs"/>
              </a:rPr>
              <a:t>Please make sure that this happens regularly for children AND yourselves. </a:t>
            </a:r>
            <a:endParaRPr lang="en-US" sz="9600" b="1" kern="1200">
              <a:solidFill>
                <a:schemeClr val="tx2"/>
              </a:solidFill>
              <a:latin typeface="+mn-lt"/>
              <a:ea typeface="Calibri"/>
              <a:cs typeface="Calibri"/>
            </a:endParaRPr>
          </a:p>
          <a:p>
            <a:pPr algn="l"/>
            <a:r>
              <a:rPr lang="en-US" sz="9600" kern="1200" dirty="0">
                <a:solidFill>
                  <a:schemeClr val="tx2"/>
                </a:solidFill>
                <a:latin typeface="+mn-lt"/>
                <a:ea typeface="+mn-ea"/>
                <a:cs typeface="+mn-cs"/>
              </a:rPr>
              <a:t>Inhalers and epi-pens should be labelled and sent into school to be kept in our welfare room. These must be up to date.</a:t>
            </a:r>
            <a:endParaRPr lang="en-US" sz="9600" kern="1200">
              <a:solidFill>
                <a:schemeClr val="tx2"/>
              </a:solidFill>
              <a:latin typeface="+mn-lt"/>
              <a:ea typeface="Calibri"/>
              <a:cs typeface="Calibri"/>
            </a:endParaRPr>
          </a:p>
          <a:p>
            <a:pPr algn="l"/>
            <a:r>
              <a:rPr lang="en-US" sz="9600" b="1" kern="1200" dirty="0">
                <a:solidFill>
                  <a:schemeClr val="tx2"/>
                </a:solidFill>
                <a:latin typeface="+mn-lt"/>
                <a:ea typeface="+mn-ea"/>
                <a:cs typeface="+mn-cs"/>
              </a:rPr>
              <a:t>Parents are asked to give clearly labelled medication to </a:t>
            </a:r>
            <a:r>
              <a:rPr lang="en-US" sz="9600" b="1" kern="1200" err="1">
                <a:solidFill>
                  <a:schemeClr val="tx2"/>
                </a:solidFill>
                <a:latin typeface="+mn-lt"/>
                <a:ea typeface="+mn-ea"/>
                <a:cs typeface="+mn-cs"/>
              </a:rPr>
              <a:t>Mrs</a:t>
            </a:r>
            <a:r>
              <a:rPr lang="en-US" sz="9600" b="1" kern="1200" dirty="0">
                <a:solidFill>
                  <a:schemeClr val="tx2"/>
                </a:solidFill>
                <a:latin typeface="+mn-lt"/>
                <a:ea typeface="+mn-ea"/>
                <a:cs typeface="+mn-cs"/>
              </a:rPr>
              <a:t> Vial in the school office</a:t>
            </a:r>
            <a:br>
              <a:rPr lang="en-US" sz="500" b="1" kern="1200" dirty="0"/>
            </a:br>
            <a:r>
              <a:rPr lang="en-US" sz="500" b="1" kern="1200" dirty="0">
                <a:solidFill>
                  <a:schemeClr val="tx2"/>
                </a:solidFill>
                <a:latin typeface="+mn-lt"/>
                <a:ea typeface="+mn-ea"/>
                <a:cs typeface="+mn-cs"/>
              </a:rPr>
              <a:t>in the morning.</a:t>
            </a:r>
            <a:r>
              <a:rPr lang="en-US" sz="500" kern="1200" dirty="0">
                <a:solidFill>
                  <a:schemeClr val="tx2"/>
                </a:solidFill>
                <a:latin typeface="+mn-lt"/>
                <a:ea typeface="+mn-ea"/>
                <a:cs typeface="+mn-cs"/>
              </a:rPr>
              <a:t> </a:t>
            </a:r>
            <a:endParaRPr lang="en-US" sz="500" kern="1200" dirty="0">
              <a:solidFill>
                <a:schemeClr val="tx2"/>
              </a:solidFill>
              <a:latin typeface="+mn-lt"/>
              <a:ea typeface="Calibri"/>
              <a:cs typeface="Calibri"/>
            </a:endParaRPr>
          </a:p>
          <a:p>
            <a:pPr algn="l"/>
            <a:br>
              <a:rPr lang="en-US" altLang="en-US" sz="500" kern="1200" dirty="0"/>
            </a:br>
            <a:endParaRPr lang="en-US" altLang="en-US" sz="500" kern="1200">
              <a:solidFill>
                <a:schemeClr val="tx2"/>
              </a:solidFill>
              <a:latin typeface="+mn-lt"/>
              <a:ea typeface="+mn-ea"/>
              <a:cs typeface="+mn-cs"/>
            </a:endParaRPr>
          </a:p>
          <a:p>
            <a:pPr algn="l"/>
            <a:endParaRPr lang="en-US" altLang="en-US" sz="500" b="1" kern="1200">
              <a:solidFill>
                <a:schemeClr val="tx2"/>
              </a:solidFill>
              <a:latin typeface="+mn-lt"/>
              <a:ea typeface="+mn-ea"/>
              <a:cs typeface="+mn-cs"/>
            </a:endParaRPr>
          </a:p>
          <a:p>
            <a:pPr algn="l"/>
            <a:endParaRPr lang="en-US" altLang="en-US" sz="500" kern="1200">
              <a:solidFill>
                <a:schemeClr val="tx2"/>
              </a:solidFill>
              <a:latin typeface="+mn-lt"/>
              <a:ea typeface="+mn-ea"/>
              <a:cs typeface="+mn-cs"/>
            </a:endParaRPr>
          </a:p>
        </p:txBody>
      </p:sp>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9252" y="1697277"/>
            <a:ext cx="3984196" cy="4377846"/>
          </a:xfrm>
          <a:custGeom>
            <a:avLst/>
            <a:gdLst/>
            <a:ahLst/>
            <a:cxnLst/>
            <a:rect l="l" t="t" r="r" b="b"/>
            <a:pathLst>
              <a:path w="4141760" h="4377846">
                <a:moveTo>
                  <a:pt x="0" y="0"/>
                </a:moveTo>
                <a:lnTo>
                  <a:pt x="4141760" y="0"/>
                </a:lnTo>
                <a:lnTo>
                  <a:pt x="4141760" y="4377846"/>
                </a:lnTo>
                <a:lnTo>
                  <a:pt x="0" y="4377846"/>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74" name="Group 1537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5" name="Freeform: Shape 1537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6" name="Freeform: Shape 1537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71" name="Rectangle 15370">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73" name="Rectangle 15372">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3" name="Title 4"/>
          <p:cNvSpPr txBox="1">
            <a:spLocks/>
          </p:cNvSpPr>
          <p:nvPr/>
        </p:nvSpPr>
        <p:spPr bwMode="auto">
          <a:xfrm>
            <a:off x="6590662" y="587228"/>
            <a:ext cx="4805996" cy="129711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nSpc>
                <a:spcPct val="90000"/>
              </a:lnSpc>
              <a:spcBef>
                <a:spcPct val="0"/>
              </a:spcBef>
              <a:spcAft>
                <a:spcPts val="600"/>
              </a:spcAft>
              <a:buNone/>
            </a:pPr>
            <a:r>
              <a:rPr lang="en-US" altLang="en-US" sz="4000" b="1" kern="1200">
                <a:solidFill>
                  <a:schemeClr val="tx2"/>
                </a:solidFill>
                <a:latin typeface="+mj-lt"/>
                <a:ea typeface="+mj-ea"/>
                <a:cs typeface="+mj-cs"/>
              </a:rPr>
              <a:t>Sickness</a:t>
            </a:r>
          </a:p>
        </p:txBody>
      </p:sp>
      <p:sp>
        <p:nvSpPr>
          <p:cNvPr id="15364" name="Subtitle 5"/>
          <p:cNvSpPr>
            <a:spLocks noGrp="1"/>
          </p:cNvSpPr>
          <p:nvPr>
            <p:ph type="subTitle" idx="1"/>
          </p:nvPr>
        </p:nvSpPr>
        <p:spPr>
          <a:xfrm>
            <a:off x="6227026" y="6022074"/>
            <a:ext cx="5999870" cy="838831"/>
          </a:xfrm>
        </p:spPr>
        <p:txBody>
          <a:bodyPr vert="horz" lIns="91440" tIns="45720" rIns="91440" bIns="45720" rtlCol="0" anchor="b">
            <a:noAutofit/>
          </a:bodyPr>
          <a:lstStyle/>
          <a:p>
            <a:pPr algn="l"/>
            <a:r>
              <a:rPr lang="en-US" kern="1200" dirty="0">
                <a:solidFill>
                  <a:schemeClr val="tx2"/>
                </a:solidFill>
                <a:latin typeface="+mn-lt"/>
                <a:ea typeface="+mn-ea"/>
                <a:cs typeface="+mn-cs"/>
              </a:rPr>
              <a:t>If your child has sickness or diarrhea they </a:t>
            </a:r>
            <a:r>
              <a:rPr lang="en-US" u="sng" kern="1200" dirty="0">
                <a:solidFill>
                  <a:schemeClr val="tx2"/>
                </a:solidFill>
                <a:latin typeface="+mn-lt"/>
                <a:ea typeface="+mn-ea"/>
                <a:cs typeface="+mn-cs"/>
              </a:rPr>
              <a:t>must not </a:t>
            </a:r>
            <a:r>
              <a:rPr lang="en-US" kern="1200" dirty="0">
                <a:solidFill>
                  <a:schemeClr val="tx2"/>
                </a:solidFill>
                <a:latin typeface="+mn-lt"/>
                <a:ea typeface="+mn-ea"/>
                <a:cs typeface="+mn-cs"/>
              </a:rPr>
              <a:t>attend school for </a:t>
            </a:r>
            <a:r>
              <a:rPr lang="en-US" u="sng" kern="1200" dirty="0">
                <a:solidFill>
                  <a:schemeClr val="tx2"/>
                </a:solidFill>
                <a:latin typeface="+mn-lt"/>
                <a:ea typeface="+mn-ea"/>
                <a:cs typeface="+mn-cs"/>
              </a:rPr>
              <a:t>a full 48 hours </a:t>
            </a:r>
            <a:r>
              <a:rPr lang="en-US" kern="1200" dirty="0">
                <a:solidFill>
                  <a:schemeClr val="tx2"/>
                </a:solidFill>
                <a:latin typeface="+mn-lt"/>
                <a:ea typeface="+mn-ea"/>
                <a:cs typeface="+mn-cs"/>
              </a:rPr>
              <a:t>after the last episode to help stop the spread of the bug. This is crucial to keep everyone well.</a:t>
            </a:r>
            <a:endParaRPr lang="en-US" kern="1200" dirty="0">
              <a:solidFill>
                <a:schemeClr val="tx2"/>
              </a:solidFill>
              <a:latin typeface="+mn-lt"/>
              <a:ea typeface="Calibri"/>
              <a:cs typeface="Calibri"/>
            </a:endParaRPr>
          </a:p>
          <a:p>
            <a:pPr algn="l"/>
            <a:r>
              <a:rPr lang="en-US" kern="1200" dirty="0">
                <a:solidFill>
                  <a:schemeClr val="tx2"/>
                </a:solidFill>
                <a:latin typeface="+mn-lt"/>
                <a:ea typeface="+mn-ea"/>
                <a:cs typeface="+mn-cs"/>
              </a:rPr>
              <a:t>Please notify the office on the morning of the absence if your child will not be in school.</a:t>
            </a:r>
            <a:endParaRPr lang="en-US" kern="1200" dirty="0">
              <a:solidFill>
                <a:schemeClr val="tx2"/>
              </a:solidFill>
              <a:latin typeface="+mn-lt"/>
              <a:ea typeface="Calibri"/>
              <a:cs typeface="Calibri"/>
            </a:endParaRPr>
          </a:p>
          <a:p>
            <a:pPr algn="l"/>
            <a:r>
              <a:rPr lang="en-US" kern="1200" dirty="0">
                <a:solidFill>
                  <a:schemeClr val="tx2"/>
                </a:solidFill>
                <a:latin typeface="+mn-lt"/>
                <a:ea typeface="+mn-ea"/>
                <a:cs typeface="+mn-cs"/>
              </a:rPr>
              <a:t>Please also notify the office of any appointments that your child needs to attend but, where possible, try to make these out of school hours. We know this can be tricky. </a:t>
            </a:r>
            <a:endParaRPr lang="en-US" altLang="en-US" b="1" kern="1200" dirty="0">
              <a:solidFill>
                <a:schemeClr val="tx2"/>
              </a:solidFill>
              <a:latin typeface="+mn-lt"/>
              <a:ea typeface="Calibri"/>
              <a:cs typeface="Calibri"/>
            </a:endParaRPr>
          </a:p>
          <a:p>
            <a:pPr algn="l"/>
            <a:endParaRPr lang="en-US" altLang="en-US" kern="1200" dirty="0">
              <a:solidFill>
                <a:schemeClr val="tx2"/>
              </a:solidFill>
              <a:latin typeface="+mn-lt"/>
              <a:ea typeface="Calibri"/>
              <a:cs typeface="Calibri"/>
            </a:endParaRPr>
          </a:p>
        </p:txBody>
      </p:sp>
      <p:pic>
        <p:nvPicPr>
          <p:cNvPr id="15368" name="Graphic 15367" descr="Stethoscope">
            <a:extLst>
              <a:ext uri="{FF2B5EF4-FFF2-40B4-BE49-F238E27FC236}">
                <a16:creationId xmlns:a16="http://schemas.microsoft.com/office/drawing/2014/main" id="{D104C4F1-E1F2-7356-0E37-A0307DE9EFE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5375" name="Group 15374">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376" name="Freeform: Shape 15375">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7" name="Freeform: Shape 15376">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378" name="Freeform: Shape 15377">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5232964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cartoon characters on a screen&#10;&#10;Description automatically generated">
            <a:extLst>
              <a:ext uri="{FF2B5EF4-FFF2-40B4-BE49-F238E27FC236}">
                <a16:creationId xmlns:a16="http://schemas.microsoft.com/office/drawing/2014/main" id="{D9650077-7AE1-31DB-9246-04E82FD5088D}"/>
              </a:ext>
            </a:extLst>
          </p:cNvPr>
          <p:cNvPicPr>
            <a:picLocks noChangeAspect="1"/>
          </p:cNvPicPr>
          <p:nvPr/>
        </p:nvPicPr>
        <p:blipFill>
          <a:blip r:embed="rId2"/>
          <a:stretch>
            <a:fillRect/>
          </a:stretch>
        </p:blipFill>
        <p:spPr>
          <a:xfrm>
            <a:off x="720773" y="1065947"/>
            <a:ext cx="6019231" cy="3384077"/>
          </a:xfrm>
          <a:prstGeom prst="rect">
            <a:avLst/>
          </a:prstGeom>
        </p:spPr>
      </p:pic>
      <p:sp>
        <p:nvSpPr>
          <p:cNvPr id="16387" name="Title 4"/>
          <p:cNvSpPr txBox="1">
            <a:spLocks/>
          </p:cNvSpPr>
          <p:nvPr/>
        </p:nvSpPr>
        <p:spPr bwMode="auto">
          <a:xfrm>
            <a:off x="1524000" y="1"/>
            <a:ext cx="69469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Online Safety KS1</a:t>
            </a:r>
          </a:p>
        </p:txBody>
      </p:sp>
      <p:sp>
        <p:nvSpPr>
          <p:cNvPr id="5" name="Rounded Rectangular Callout 4"/>
          <p:cNvSpPr/>
          <p:nvPr/>
        </p:nvSpPr>
        <p:spPr>
          <a:xfrm>
            <a:off x="1847528" y="5373216"/>
            <a:ext cx="4608512" cy="1296144"/>
          </a:xfrm>
          <a:prstGeom prst="wedgeRoundRectCallout">
            <a:avLst>
              <a:gd name="adj1" fmla="val 12521"/>
              <a:gd name="adj2" fmla="val -140667"/>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991544" y="5445225"/>
            <a:ext cx="4464496" cy="1200329"/>
          </a:xfrm>
          <a:prstGeom prst="rect">
            <a:avLst/>
          </a:prstGeom>
          <a:noFill/>
        </p:spPr>
        <p:txBody>
          <a:bodyPr wrap="square" lIns="91440" tIns="45720" rIns="91440" bIns="45720" rtlCol="0" anchor="t">
            <a:spAutoFit/>
          </a:bodyPr>
          <a:lstStyle/>
          <a:p>
            <a:r>
              <a:rPr lang="en-GB" sz="2400" b="1" dirty="0">
                <a:solidFill>
                  <a:srgbClr val="FFFF00"/>
                </a:solidFill>
              </a:rPr>
              <a:t>We will be showing this video (Episode 2) to the class. We will now watch this together…</a:t>
            </a:r>
          </a:p>
        </p:txBody>
      </p:sp>
      <p:pic>
        <p:nvPicPr>
          <p:cNvPr id="2" name="Picture 1"/>
          <p:cNvPicPr>
            <a:picLocks noChangeAspect="1"/>
          </p:cNvPicPr>
          <p:nvPr/>
        </p:nvPicPr>
        <p:blipFill>
          <a:blip r:embed="rId3"/>
          <a:stretch>
            <a:fillRect/>
          </a:stretch>
        </p:blipFill>
        <p:spPr>
          <a:xfrm>
            <a:off x="7464153" y="1124744"/>
            <a:ext cx="2809883" cy="4057662"/>
          </a:xfrm>
          <a:prstGeom prst="rect">
            <a:avLst/>
          </a:prstGeom>
        </p:spPr>
      </p:pic>
      <p:sp>
        <p:nvSpPr>
          <p:cNvPr id="3" name="Rectangle 2"/>
          <p:cNvSpPr/>
          <p:nvPr/>
        </p:nvSpPr>
        <p:spPr>
          <a:xfrm>
            <a:off x="6744072" y="5301209"/>
            <a:ext cx="3744416" cy="1323439"/>
          </a:xfrm>
          <a:prstGeom prst="rect">
            <a:avLst/>
          </a:prstGeom>
          <a:ln w="28575">
            <a:solidFill>
              <a:srgbClr val="00B050"/>
            </a:solidFill>
          </a:ln>
        </p:spPr>
        <p:txBody>
          <a:bodyPr wrap="square">
            <a:spAutoFit/>
          </a:bodyPr>
          <a:lstStyle/>
          <a:p>
            <a:r>
              <a:rPr lang="en-GB" sz="2000"/>
              <a:t>For more information on Online Safety, click here: </a:t>
            </a:r>
          </a:p>
          <a:p>
            <a:r>
              <a:rPr lang="en-GB" sz="2000">
                <a:hlinkClick r:id="rId4"/>
              </a:rPr>
              <a:t>https://www.fortyhill.com/page/?title=Online+Safety&amp;pid=51</a:t>
            </a:r>
            <a:endParaRPr lang="en-GB" sz="2000"/>
          </a:p>
        </p:txBody>
      </p:sp>
      <p:sp>
        <p:nvSpPr>
          <p:cNvPr id="7" name="TextBox 6">
            <a:extLst>
              <a:ext uri="{FF2B5EF4-FFF2-40B4-BE49-F238E27FC236}">
                <a16:creationId xmlns:a16="http://schemas.microsoft.com/office/drawing/2014/main" id="{74A30506-E090-8837-2EC5-7CD5C34DC54C}"/>
              </a:ext>
            </a:extLst>
          </p:cNvPr>
          <p:cNvSpPr txBox="1"/>
          <p:nvPr/>
        </p:nvSpPr>
        <p:spPr>
          <a:xfrm>
            <a:off x="675564" y="4440072"/>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https://www.ceopeducation.co.uk/parents/jessie-and-friends-videos/</a:t>
            </a:r>
            <a:r>
              <a:rPr lang="en-US" dirty="0"/>
              <a:t> </a:t>
            </a:r>
            <a:endParaRPr lang="en-US"/>
          </a:p>
        </p:txBody>
      </p:sp>
    </p:spTree>
    <p:extLst>
      <p:ext uri="{BB962C8B-B14F-4D97-AF65-F5344CB8AC3E}">
        <p14:creationId xmlns:p14="http://schemas.microsoft.com/office/powerpoint/2010/main" val="19466580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06" name="Rectangle 20505">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08" name="Rectangle 20507">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0483" name="Title 4"/>
          <p:cNvSpPr txBox="1">
            <a:spLocks/>
          </p:cNvSpPr>
          <p:nvPr/>
        </p:nvSpPr>
        <p:spPr bwMode="auto">
          <a:xfrm>
            <a:off x="963566" y="-315208"/>
            <a:ext cx="9833548" cy="132556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b">
            <a:norm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lnSpc>
                <a:spcPct val="90000"/>
              </a:lnSpc>
              <a:spcBef>
                <a:spcPct val="0"/>
              </a:spcBef>
              <a:spcAft>
                <a:spcPts val="600"/>
              </a:spcAft>
              <a:buNone/>
            </a:pPr>
            <a:r>
              <a:rPr lang="en-US" altLang="en-US" sz="3600" b="1" kern="1200">
                <a:solidFill>
                  <a:schemeClr val="tx2"/>
                </a:solidFill>
                <a:latin typeface="+mj-lt"/>
                <a:ea typeface="+mj-ea"/>
                <a:cs typeface="+mj-cs"/>
              </a:rPr>
              <a:t>The Maintenance Payment</a:t>
            </a:r>
          </a:p>
        </p:txBody>
      </p:sp>
      <p:grpSp>
        <p:nvGrpSpPr>
          <p:cNvPr id="20510" name="Group 20509">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20511" name="Freeform: Shape 20510">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2" name="Freeform: Shape 20511">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3" name="Freeform: Shape 20512">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4" name="Freeform: Shape 20513">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Content Placeholder 2"/>
          <p:cNvSpPr txBox="1">
            <a:spLocks/>
          </p:cNvSpPr>
          <p:nvPr/>
        </p:nvSpPr>
        <p:spPr>
          <a:xfrm>
            <a:off x="402849" y="1024927"/>
            <a:ext cx="11585010" cy="2705349"/>
          </a:xfrm>
          <a:prstGeom prst="rect">
            <a:avLst/>
          </a:prstGeom>
        </p:spPr>
        <p:txBody>
          <a:bodyPr vert="horz" lIns="91440" tIns="45720" rIns="91440" bIns="45720" rtlCol="0" anchor="t">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lgn="l">
              <a:buFont typeface="Arial" panose="020B0604020202020204" pitchFamily="34" charset="0"/>
              <a:buChar char="•"/>
            </a:pPr>
            <a:endParaRPr lang="en-US" sz="1800"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This is a contribution that we request each new school year. Currently we ask for a yearly contribution of </a:t>
            </a:r>
            <a:r>
              <a:rPr lang="en-US" sz="1800" b="1" u="sng" dirty="0">
                <a:solidFill>
                  <a:schemeClr val="tx2"/>
                </a:solidFill>
              </a:rPr>
              <a:t>£36.00 for each child</a:t>
            </a:r>
            <a:r>
              <a:rPr lang="en-US" sz="1800" dirty="0">
                <a:solidFill>
                  <a:schemeClr val="tx2"/>
                </a:solidFill>
              </a:rPr>
              <a:t> that attends the school (discounts are made for siblings).   We are asked by the LDBS as a school to contribute over £5000 each year towards a maintenance fund held at the diocese. Schools can then bid for a share of the money to pay for larger costly projects.  At Forty Hill we have successfully bid several times over the last few years.</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u="sng" dirty="0">
                <a:solidFill>
                  <a:schemeClr val="tx2"/>
                </a:solidFill>
              </a:rPr>
              <a:t>Works have included:</a:t>
            </a:r>
            <a:endParaRPr lang="en-US" sz="1800" u="sng">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Extensive hot and cold water pipework</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Refurbishment of the children’s toilets and disabled toilet</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Replacing the school roof and our new floor in the hall this summer</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Resurfacing the playground</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Improvement to site security and a new gate and fob system</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General upkeep e.g. repainting walls and windows, upgrading fire doors </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If parents do not make this contribution, then the school has to make up the shortfall. </a:t>
            </a:r>
            <a:r>
              <a:rPr lang="en-US" sz="1800" b="1" u="sng" dirty="0">
                <a:solidFill>
                  <a:schemeClr val="tx2"/>
                </a:solidFill>
              </a:rPr>
              <a:t> </a:t>
            </a:r>
            <a:r>
              <a:rPr lang="en-US" sz="1800" b="1" u="sng" dirty="0">
                <a:solidFill>
                  <a:srgbClr val="FF0000"/>
                </a:solidFill>
              </a:rPr>
              <a:t>Last year we had to make up a shortfall of 40%</a:t>
            </a:r>
            <a:r>
              <a:rPr lang="en-US" sz="1800" dirty="0">
                <a:solidFill>
                  <a:schemeClr val="tx2"/>
                </a:solidFill>
              </a:rPr>
              <a:t> - this money therefore comes out of the budget for resources for the children. As a Church of England school, the Local Authority does not contribute at all to the upkeep or repairs of our building, so being part of this fund is a necessity. </a:t>
            </a:r>
            <a:endParaRPr lang="en-US" sz="1800" b="1" dirty="0">
              <a:solidFill>
                <a:schemeClr val="tx2"/>
              </a:solidFill>
              <a:ea typeface="Calibri"/>
              <a:cs typeface="Calibri"/>
            </a:endParaRPr>
          </a:p>
          <a:p>
            <a:pPr indent="-228600" algn="l">
              <a:buFont typeface="Arial" panose="020B0604020202020204" pitchFamily="34" charset="0"/>
              <a:buChar char="•"/>
            </a:pPr>
            <a:r>
              <a:rPr lang="en-US" sz="1800" dirty="0">
                <a:solidFill>
                  <a:schemeClr val="tx2"/>
                </a:solidFill>
              </a:rPr>
              <a:t>For ease, it will be listed on your oldest child’s Arbor account as ‘School Maintenance Fund’. If you are a brand new family to our school, this will be set up once your child officially starts. </a:t>
            </a:r>
            <a:endParaRPr lang="en-US" sz="1800" b="1" dirty="0">
              <a:solidFill>
                <a:schemeClr val="tx2"/>
              </a:solidFill>
              <a:ea typeface="Calibri"/>
              <a:cs typeface="Calibri"/>
            </a:endParaRPr>
          </a:p>
          <a:p>
            <a:pPr indent="-228600" algn="l">
              <a:buFont typeface="Arial" panose="020B0604020202020204" pitchFamily="34" charset="0"/>
              <a:buChar char="•"/>
            </a:pPr>
            <a:endParaRPr lang="en-US" sz="1800" b="1" dirty="0">
              <a:solidFill>
                <a:schemeClr val="tx2"/>
              </a:solidFill>
              <a:ea typeface="Calibri"/>
              <a:cs typeface="Calibri"/>
            </a:endParaRPr>
          </a:p>
          <a:p>
            <a:pPr indent="-228600" algn="l">
              <a:buFont typeface="Arial" panose="020B0604020202020204" pitchFamily="34" charset="0"/>
              <a:buChar char="•"/>
            </a:pPr>
            <a:endParaRPr lang="en-US" sz="1800" dirty="0">
              <a:solidFill>
                <a:schemeClr val="tx2"/>
              </a:solidFill>
              <a:ea typeface="Calibri"/>
              <a:cs typeface="Calibri"/>
            </a:endParaRPr>
          </a:p>
        </p:txBody>
      </p:sp>
      <p:grpSp>
        <p:nvGrpSpPr>
          <p:cNvPr id="20516" name="Group 20515">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20517" name="Freeform: Shape 20516">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8" name="Freeform: Shape 20517">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19" name="Freeform: Shape 20518">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20" name="Freeform: Shape 20519">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4"/>
          <p:cNvSpPr>
            <a:spLocks noGrp="1"/>
          </p:cNvSpPr>
          <p:nvPr>
            <p:ph type="ctrTitle"/>
          </p:nvPr>
        </p:nvSpPr>
        <p:spPr>
          <a:xfrm>
            <a:off x="7671594" y="5301208"/>
            <a:ext cx="4286250" cy="901700"/>
          </a:xfrm>
        </p:spPr>
        <p:txBody>
          <a:bodyPr/>
          <a:lstStyle/>
          <a:p>
            <a:pPr eaLnBrk="1" hangingPunct="1"/>
            <a:r>
              <a:rPr lang="en-GB" altLang="en-US" sz="2400" dirty="0">
                <a:latin typeface="Jokerman" panose="04090605060D06020702" pitchFamily="82" charset="0"/>
                <a:hlinkClick r:id="rId2"/>
              </a:rPr>
              <a:t>http://www.fortyhill.com</a:t>
            </a:r>
            <a:r>
              <a:rPr lang="en-GB" altLang="en-US" sz="2400" dirty="0">
                <a:latin typeface="Jokerman" panose="04090605060D06020702" pitchFamily="82" charset="0"/>
              </a:rPr>
              <a:t> </a:t>
            </a:r>
          </a:p>
        </p:txBody>
      </p:sp>
      <p:sp>
        <p:nvSpPr>
          <p:cNvPr id="20483" name="Title 4"/>
          <p:cNvSpPr txBox="1">
            <a:spLocks/>
          </p:cNvSpPr>
          <p:nvPr/>
        </p:nvSpPr>
        <p:spPr bwMode="auto">
          <a:xfrm>
            <a:off x="1736725" y="241300"/>
            <a:ext cx="7340600" cy="102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buFontTx/>
              <a:buNone/>
            </a:pPr>
            <a:r>
              <a:rPr lang="en-GB" altLang="en-US" sz="5400" b="1" dirty="0">
                <a:solidFill>
                  <a:schemeClr val="accent6">
                    <a:lumMod val="75000"/>
                  </a:schemeClr>
                </a:solidFill>
                <a:latin typeface="+mn-lt"/>
              </a:rPr>
              <a:t>Our website…</a:t>
            </a:r>
          </a:p>
        </p:txBody>
      </p:sp>
      <p:sp>
        <p:nvSpPr>
          <p:cNvPr id="20484" name="Title 4"/>
          <p:cNvSpPr txBox="1">
            <a:spLocks/>
          </p:cNvSpPr>
          <p:nvPr/>
        </p:nvSpPr>
        <p:spPr bwMode="auto">
          <a:xfrm>
            <a:off x="1497011" y="5301208"/>
            <a:ext cx="6071281" cy="1556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n-GB" altLang="en-US" sz="2400" b="1" dirty="0">
                <a:solidFill>
                  <a:srgbClr val="00B050"/>
                </a:solidFill>
                <a:latin typeface="Jokerman" panose="04090605060D06020702" pitchFamily="82" charset="0"/>
              </a:rPr>
              <a:t>Please make sure you have given your up to date email addresses to the office as well as any changes of address and phone numbers.</a:t>
            </a:r>
          </a:p>
        </p:txBody>
      </p:sp>
      <p:pic>
        <p:nvPicPr>
          <p:cNvPr id="2" name="Picture 1">
            <a:extLst>
              <a:ext uri="{FF2B5EF4-FFF2-40B4-BE49-F238E27FC236}">
                <a16:creationId xmlns:a16="http://schemas.microsoft.com/office/drawing/2014/main" id="{BBC8492B-A5E5-845D-2954-CF9504E1A460}"/>
              </a:ext>
            </a:extLst>
          </p:cNvPr>
          <p:cNvPicPr>
            <a:picLocks noChangeAspect="1"/>
          </p:cNvPicPr>
          <p:nvPr/>
        </p:nvPicPr>
        <p:blipFill>
          <a:blip r:embed="rId3"/>
          <a:stretch>
            <a:fillRect/>
          </a:stretch>
        </p:blipFill>
        <p:spPr>
          <a:xfrm>
            <a:off x="1619250" y="1147834"/>
            <a:ext cx="8953500" cy="4152900"/>
          </a:xfrm>
          <a:prstGeom prst="rect">
            <a:avLst/>
          </a:prstGeom>
        </p:spPr>
      </p:pic>
    </p:spTree>
    <p:extLst>
      <p:ext uri="{BB962C8B-B14F-4D97-AF65-F5344CB8AC3E}">
        <p14:creationId xmlns:p14="http://schemas.microsoft.com/office/powerpoint/2010/main" val="1267286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17" name="Rectangle 21516">
            <a:extLst>
              <a:ext uri="{FF2B5EF4-FFF2-40B4-BE49-F238E27FC236}">
                <a16:creationId xmlns:a16="http://schemas.microsoft.com/office/drawing/2014/main" id="{C7F55EAC-550A-4BDD-9099-3F20B8FA0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9" name="Freeform: Shape 21518">
            <a:extLst>
              <a:ext uri="{FF2B5EF4-FFF2-40B4-BE49-F238E27FC236}">
                <a16:creationId xmlns:a16="http://schemas.microsoft.com/office/drawing/2014/main" id="{DC4F5A5F-493F-49AE-89B6-D5AF5EBC8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724001 w 12192000"/>
              <a:gd name="connsiteY0" fmla="*/ 434021 h 6858000"/>
              <a:gd name="connsiteX1" fmla="*/ 6471155 w 12192000"/>
              <a:gd name="connsiteY1" fmla="*/ 434599 h 6858000"/>
              <a:gd name="connsiteX2" fmla="*/ 5384913 w 12192000"/>
              <a:gd name="connsiteY2" fmla="*/ 497971 h 6858000"/>
              <a:gd name="connsiteX3" fmla="*/ 4818280 w 12192000"/>
              <a:gd name="connsiteY3" fmla="*/ 541802 h 6858000"/>
              <a:gd name="connsiteX4" fmla="*/ 3965428 w 12192000"/>
              <a:gd name="connsiteY4" fmla="*/ 675942 h 6858000"/>
              <a:gd name="connsiteX5" fmla="*/ 3699528 w 12192000"/>
              <a:gd name="connsiteY5" fmla="*/ 770472 h 6858000"/>
              <a:gd name="connsiteX6" fmla="*/ 3438854 w 12192000"/>
              <a:gd name="connsiteY6" fmla="*/ 834899 h 6858000"/>
              <a:gd name="connsiteX7" fmla="*/ 3367443 w 12192000"/>
              <a:gd name="connsiteY7" fmla="*/ 893518 h 6858000"/>
              <a:gd name="connsiteX8" fmla="*/ 3467301 w 12192000"/>
              <a:gd name="connsiteY8" fmla="*/ 953722 h 6858000"/>
              <a:gd name="connsiteX9" fmla="*/ 3889955 w 12192000"/>
              <a:gd name="connsiteY9" fmla="*/ 977486 h 6858000"/>
              <a:gd name="connsiteX10" fmla="*/ 3502135 w 12192000"/>
              <a:gd name="connsiteY10" fmla="*/ 1054062 h 6858000"/>
              <a:gd name="connsiteX11" fmla="*/ 4072832 w 12192000"/>
              <a:gd name="connsiteY11" fmla="*/ 1017622 h 6858000"/>
              <a:gd name="connsiteX12" fmla="*/ 4244099 w 12192000"/>
              <a:gd name="connsiteY12" fmla="*/ 1030825 h 6858000"/>
              <a:gd name="connsiteX13" fmla="*/ 4095475 w 12192000"/>
              <a:gd name="connsiteY13" fmla="*/ 1092084 h 6858000"/>
              <a:gd name="connsiteX14" fmla="*/ 3327386 w 12192000"/>
              <a:gd name="connsiteY14" fmla="*/ 1215660 h 6858000"/>
              <a:gd name="connsiteX15" fmla="*/ 3254813 w 12192000"/>
              <a:gd name="connsiteY15" fmla="*/ 1226749 h 6858000"/>
              <a:gd name="connsiteX16" fmla="*/ 2776427 w 12192000"/>
              <a:gd name="connsiteY16" fmla="*/ 1401552 h 6858000"/>
              <a:gd name="connsiteX17" fmla="*/ 3063226 w 12192000"/>
              <a:gd name="connsiteY17" fmla="*/ 1384124 h 6858000"/>
              <a:gd name="connsiteX18" fmla="*/ 2754945 w 12192000"/>
              <a:gd name="connsiteY18" fmla="*/ 1495025 h 6858000"/>
              <a:gd name="connsiteX19" fmla="*/ 2381061 w 12192000"/>
              <a:gd name="connsiteY19" fmla="*/ 1619658 h 6858000"/>
              <a:gd name="connsiteX20" fmla="*/ 2008336 w 12192000"/>
              <a:gd name="connsiteY20" fmla="*/ 1814527 h 6858000"/>
              <a:gd name="connsiteX21" fmla="*/ 1740695 w 12192000"/>
              <a:gd name="connsiteY21" fmla="*/ 1914337 h 6858000"/>
              <a:gd name="connsiteX22" fmla="*/ 1787720 w 12192000"/>
              <a:gd name="connsiteY22" fmla="*/ 1991970 h 6858000"/>
              <a:gd name="connsiteX23" fmla="*/ 1754048 w 12192000"/>
              <a:gd name="connsiteY23" fmla="*/ 2078049 h 6858000"/>
              <a:gd name="connsiteX24" fmla="*/ 2228951 w 12192000"/>
              <a:gd name="connsiteY24" fmla="*/ 1996721 h 6858000"/>
              <a:gd name="connsiteX25" fmla="*/ 2054781 w 12192000"/>
              <a:gd name="connsiteY25" fmla="*/ 2053228 h 6858000"/>
              <a:gd name="connsiteX26" fmla="*/ 1985693 w 12192000"/>
              <a:gd name="connsiteY26" fmla="*/ 2109207 h 6858000"/>
              <a:gd name="connsiteX27" fmla="*/ 2061168 w 12192000"/>
              <a:gd name="connsiteY27" fmla="*/ 2130859 h 6858000"/>
              <a:gd name="connsiteX28" fmla="*/ 2388026 w 12192000"/>
              <a:gd name="connsiteY28" fmla="*/ 2184726 h 6858000"/>
              <a:gd name="connsiteX29" fmla="*/ 1560719 w 12192000"/>
              <a:gd name="connsiteY29" fmla="*/ 2384876 h 6858000"/>
              <a:gd name="connsiteX30" fmla="*/ 1679734 w 12192000"/>
              <a:gd name="connsiteY30" fmla="*/ 2400191 h 6858000"/>
              <a:gd name="connsiteX31" fmla="*/ 2882089 w 12192000"/>
              <a:gd name="connsiteY31" fmla="*/ 2383292 h 6858000"/>
              <a:gd name="connsiteX32" fmla="*/ 3116638 w 12192000"/>
              <a:gd name="connsiteY32" fmla="*/ 2359528 h 6858000"/>
              <a:gd name="connsiteX33" fmla="*/ 2897765 w 12192000"/>
              <a:gd name="connsiteY33" fmla="*/ 2758243 h 6858000"/>
              <a:gd name="connsiteX34" fmla="*/ 2981367 w 12192000"/>
              <a:gd name="connsiteY34" fmla="*/ 2829008 h 6858000"/>
              <a:gd name="connsiteX35" fmla="*/ 2682955 w 12192000"/>
              <a:gd name="connsiteY35" fmla="*/ 2846436 h 6858000"/>
              <a:gd name="connsiteX36" fmla="*/ 2099485 w 12192000"/>
              <a:gd name="connsiteY36" fmla="*/ 3066653 h 6858000"/>
              <a:gd name="connsiteX37" fmla="*/ 1807460 w 12192000"/>
              <a:gd name="connsiteY37" fmla="*/ 3454808 h 6858000"/>
              <a:gd name="connsiteX38" fmla="*/ 1921251 w 12192000"/>
              <a:gd name="connsiteY38" fmla="*/ 3540889 h 6858000"/>
              <a:gd name="connsiteX39" fmla="*/ 1453313 w 12192000"/>
              <a:gd name="connsiteY39" fmla="*/ 3637002 h 6858000"/>
              <a:gd name="connsiteX40" fmla="*/ 1686122 w 12192000"/>
              <a:gd name="connsiteY40" fmla="*/ 3667634 h 6858000"/>
              <a:gd name="connsiteX41" fmla="*/ 1513692 w 12192000"/>
              <a:gd name="connsiteY41" fmla="*/ 3725196 h 6858000"/>
              <a:gd name="connsiteX42" fmla="*/ 1369711 w 12192000"/>
              <a:gd name="connsiteY42" fmla="*/ 3826063 h 6858000"/>
              <a:gd name="connsiteX43" fmla="*/ 2051298 w 12192000"/>
              <a:gd name="connsiteY43" fmla="*/ 3754242 h 6858000"/>
              <a:gd name="connsiteX44" fmla="*/ 2245207 w 12192000"/>
              <a:gd name="connsiteY44" fmla="*/ 3797018 h 6858000"/>
              <a:gd name="connsiteX45" fmla="*/ 2353192 w 12192000"/>
              <a:gd name="connsiteY45" fmla="*/ 3796489 h 6858000"/>
              <a:gd name="connsiteX46" fmla="*/ 2490207 w 12192000"/>
              <a:gd name="connsiteY46" fmla="*/ 3801242 h 6858000"/>
              <a:gd name="connsiteX47" fmla="*/ 2375835 w 12192000"/>
              <a:gd name="connsiteY47" fmla="*/ 3839794 h 6858000"/>
              <a:gd name="connsiteX48" fmla="*/ 2522138 w 12192000"/>
              <a:gd name="connsiteY48" fmla="*/ 4009841 h 6858000"/>
              <a:gd name="connsiteX49" fmla="*/ 1998466 w 12192000"/>
              <a:gd name="connsiteY49" fmla="*/ 4130778 h 6858000"/>
              <a:gd name="connsiteX50" fmla="*/ 2114580 w 12192000"/>
              <a:gd name="connsiteY50" fmla="*/ 4154543 h 6858000"/>
              <a:gd name="connsiteX51" fmla="*/ 2177862 w 12192000"/>
              <a:gd name="connsiteY51" fmla="*/ 4189925 h 6858000"/>
              <a:gd name="connsiteX52" fmla="*/ 1868419 w 12192000"/>
              <a:gd name="connsiteY52" fmla="*/ 4382153 h 6858000"/>
              <a:gd name="connsiteX53" fmla="*/ 2279460 w 12192000"/>
              <a:gd name="connsiteY53" fmla="*/ 4356805 h 6858000"/>
              <a:gd name="connsiteX54" fmla="*/ 2029817 w 12192000"/>
              <a:gd name="connsiteY54" fmla="*/ 4468235 h 6858000"/>
              <a:gd name="connsiteX55" fmla="*/ 1560137 w 12192000"/>
              <a:gd name="connsiteY55" fmla="*/ 4730172 h 6858000"/>
              <a:gd name="connsiteX56" fmla="*/ 1956664 w 12192000"/>
              <a:gd name="connsiteY56" fmla="*/ 4820477 h 6858000"/>
              <a:gd name="connsiteX57" fmla="*/ 3268168 w 12192000"/>
              <a:gd name="connsiteY57" fmla="*/ 4852692 h 6858000"/>
              <a:gd name="connsiteX58" fmla="*/ 2807197 w 12192000"/>
              <a:gd name="connsiteY58" fmla="*/ 4939300 h 6858000"/>
              <a:gd name="connsiteX59" fmla="*/ 2721272 w 12192000"/>
              <a:gd name="connsiteY59" fmla="*/ 4970458 h 6858000"/>
              <a:gd name="connsiteX60" fmla="*/ 2802552 w 12192000"/>
              <a:gd name="connsiteY60" fmla="*/ 5014291 h 6858000"/>
              <a:gd name="connsiteX61" fmla="*/ 2537812 w 12192000"/>
              <a:gd name="connsiteY61" fmla="*/ 5053898 h 6858000"/>
              <a:gd name="connsiteX62" fmla="*/ 2569744 w 12192000"/>
              <a:gd name="connsiteY62" fmla="*/ 5153182 h 6858000"/>
              <a:gd name="connsiteX63" fmla="*/ 1987436 w 12192000"/>
              <a:gd name="connsiteY63" fmla="*/ 5334320 h 6858000"/>
              <a:gd name="connsiteX64" fmla="*/ 1972921 w 12192000"/>
              <a:gd name="connsiteY64" fmla="*/ 5382376 h 6858000"/>
              <a:gd name="connsiteX65" fmla="*/ 2341001 w 12192000"/>
              <a:gd name="connsiteY65" fmla="*/ 5360725 h 6858000"/>
              <a:gd name="connsiteX66" fmla="*/ 2710822 w 12192000"/>
              <a:gd name="connsiteY66" fmla="*/ 5418816 h 6858000"/>
              <a:gd name="connsiteX67" fmla="*/ 2833903 w 12192000"/>
              <a:gd name="connsiteY67" fmla="*/ 5413007 h 6858000"/>
              <a:gd name="connsiteX68" fmla="*/ 3011556 w 12192000"/>
              <a:gd name="connsiteY68" fmla="*/ 5399276 h 6858000"/>
              <a:gd name="connsiteX69" fmla="*/ 3254233 w 12192000"/>
              <a:gd name="connsiteY69" fmla="*/ 5439412 h 6858000"/>
              <a:gd name="connsiteX70" fmla="*/ 2792101 w 12192000"/>
              <a:gd name="connsiteY70" fmla="*/ 5471625 h 6858000"/>
              <a:gd name="connsiteX71" fmla="*/ 2977303 w 12192000"/>
              <a:gd name="connsiteY71" fmla="*/ 5539751 h 6858000"/>
              <a:gd name="connsiteX72" fmla="*/ 3656566 w 12192000"/>
              <a:gd name="connsiteY72" fmla="*/ 5678642 h 6858000"/>
              <a:gd name="connsiteX73" fmla="*/ 4858340 w 12192000"/>
              <a:gd name="connsiteY73" fmla="*/ 5969625 h 6858000"/>
              <a:gd name="connsiteX74" fmla="*/ 5296668 w 12192000"/>
              <a:gd name="connsiteY74" fmla="*/ 6043559 h 6858000"/>
              <a:gd name="connsiteX75" fmla="*/ 5456323 w 12192000"/>
              <a:gd name="connsiteY75" fmla="*/ 6042502 h 6858000"/>
              <a:gd name="connsiteX76" fmla="*/ 5267058 w 12192000"/>
              <a:gd name="connsiteY76" fmla="*/ 6100066 h 6858000"/>
              <a:gd name="connsiteX77" fmla="*/ 7095266 w 12192000"/>
              <a:gd name="connsiteY77" fmla="*/ 6287541 h 6858000"/>
              <a:gd name="connsiteX78" fmla="*/ 9707235 w 12192000"/>
              <a:gd name="connsiteY78" fmla="*/ 5994446 h 6858000"/>
              <a:gd name="connsiteX79" fmla="*/ 10083442 w 12192000"/>
              <a:gd name="connsiteY79" fmla="*/ 5678642 h 6858000"/>
              <a:gd name="connsiteX80" fmla="*/ 10338892 w 12192000"/>
              <a:gd name="connsiteY80" fmla="*/ 4650957 h 6858000"/>
              <a:gd name="connsiteX81" fmla="*/ 10628013 w 12192000"/>
              <a:gd name="connsiteY81" fmla="*/ 4411198 h 6858000"/>
              <a:gd name="connsiteX82" fmla="*/ 10802766 w 12192000"/>
              <a:gd name="connsiteY82" fmla="*/ 4258050 h 6858000"/>
              <a:gd name="connsiteX83" fmla="*/ 10614662 w 12192000"/>
              <a:gd name="connsiteY83" fmla="*/ 4150318 h 6858000"/>
              <a:gd name="connsiteX84" fmla="*/ 10681427 w 12192000"/>
              <a:gd name="connsiteY84" fmla="*/ 4054203 h 6858000"/>
              <a:gd name="connsiteX85" fmla="*/ 10520029 w 12192000"/>
              <a:gd name="connsiteY85" fmla="*/ 3804411 h 6858000"/>
              <a:gd name="connsiteX86" fmla="*/ 10568798 w 12192000"/>
              <a:gd name="connsiteY86" fmla="*/ 3466426 h 6858000"/>
              <a:gd name="connsiteX87" fmla="*/ 10499709 w 12192000"/>
              <a:gd name="connsiteY87" fmla="*/ 3166465 h 6858000"/>
              <a:gd name="connsiteX88" fmla="*/ 10489840 w 12192000"/>
              <a:gd name="connsiteY88" fmla="*/ 2546475 h 6858000"/>
              <a:gd name="connsiteX89" fmla="*/ 10584471 w 12192000"/>
              <a:gd name="connsiteY89" fmla="*/ 2512148 h 6858000"/>
              <a:gd name="connsiteX90" fmla="*/ 10695942 w 12192000"/>
              <a:gd name="connsiteY90" fmla="*/ 2358471 h 6858000"/>
              <a:gd name="connsiteX91" fmla="*/ 10732516 w 12192000"/>
              <a:gd name="connsiteY91" fmla="*/ 2287706 h 6858000"/>
              <a:gd name="connsiteX92" fmla="*/ 10731357 w 12192000"/>
              <a:gd name="connsiteY92" fmla="*/ 2137725 h 6858000"/>
              <a:gd name="connsiteX93" fmla="*/ 10678525 w 12192000"/>
              <a:gd name="connsiteY93" fmla="*/ 2070656 h 6858000"/>
              <a:gd name="connsiteX94" fmla="*/ 10735999 w 12192000"/>
              <a:gd name="connsiteY94" fmla="*/ 1956587 h 6858000"/>
              <a:gd name="connsiteX95" fmla="*/ 10824246 w 12192000"/>
              <a:gd name="connsiteY95" fmla="*/ 1862584 h 6858000"/>
              <a:gd name="connsiteX96" fmla="*/ 10773156 w 12192000"/>
              <a:gd name="connsiteY96" fmla="*/ 1768054 h 6858000"/>
              <a:gd name="connsiteX97" fmla="*/ 10716261 w 12192000"/>
              <a:gd name="connsiteY97" fmla="*/ 1678278 h 6858000"/>
              <a:gd name="connsiteX98" fmla="*/ 10554864 w 12192000"/>
              <a:gd name="connsiteY98" fmla="*/ 1477599 h 6858000"/>
              <a:gd name="connsiteX99" fmla="*/ 10267483 w 12192000"/>
              <a:gd name="connsiteY99" fmla="*/ 1324977 h 6858000"/>
              <a:gd name="connsiteX100" fmla="*/ 9913337 w 12192000"/>
              <a:gd name="connsiteY100" fmla="*/ 1202458 h 6858000"/>
              <a:gd name="connsiteX101" fmla="*/ 10024805 w 12192000"/>
              <a:gd name="connsiteY101" fmla="*/ 1124827 h 6858000"/>
              <a:gd name="connsiteX102" fmla="*/ 9411726 w 12192000"/>
              <a:gd name="connsiteY102" fmla="*/ 980655 h 6858000"/>
              <a:gd name="connsiteX103" fmla="*/ 9930753 w 12192000"/>
              <a:gd name="connsiteY103" fmla="*/ 901968 h 6858000"/>
              <a:gd name="connsiteX104" fmla="*/ 9894178 w 12192000"/>
              <a:gd name="connsiteY104" fmla="*/ 871339 h 6858000"/>
              <a:gd name="connsiteX105" fmla="*/ 9858182 w 12192000"/>
              <a:gd name="connsiteY105" fmla="*/ 839125 h 6858000"/>
              <a:gd name="connsiteX106" fmla="*/ 10131050 w 12192000"/>
              <a:gd name="connsiteY106" fmla="*/ 792652 h 6858000"/>
              <a:gd name="connsiteX107" fmla="*/ 10006808 w 12192000"/>
              <a:gd name="connsiteY107" fmla="*/ 731920 h 6858000"/>
              <a:gd name="connsiteX108" fmla="*/ 10233809 w 12192000"/>
              <a:gd name="connsiteY108" fmla="*/ 710268 h 6858000"/>
              <a:gd name="connsiteX109" fmla="*/ 10267483 w 12192000"/>
              <a:gd name="connsiteY109" fmla="*/ 628940 h 6858000"/>
              <a:gd name="connsiteX110" fmla="*/ 10136275 w 12192000"/>
              <a:gd name="connsiteY110" fmla="*/ 589333 h 6858000"/>
              <a:gd name="connsiteX111" fmla="*/ 9131312 w 12192000"/>
              <a:gd name="connsiteY111" fmla="*/ 480544 h 6858000"/>
              <a:gd name="connsiteX112" fmla="*/ 7479600 w 12192000"/>
              <a:gd name="connsiteY112" fmla="*/ 454667 h 6858000"/>
              <a:gd name="connsiteX113" fmla="*/ 6724001 w 12192000"/>
              <a:gd name="connsiteY113" fmla="*/ 434021 h 6858000"/>
              <a:gd name="connsiteX114" fmla="*/ 0 w 12192000"/>
              <a:gd name="connsiteY114" fmla="*/ 0 h 6858000"/>
              <a:gd name="connsiteX115" fmla="*/ 12192000 w 12192000"/>
              <a:gd name="connsiteY115" fmla="*/ 0 h 6858000"/>
              <a:gd name="connsiteX116" fmla="*/ 12192000 w 12192000"/>
              <a:gd name="connsiteY116" fmla="*/ 6858000 h 6858000"/>
              <a:gd name="connsiteX117" fmla="*/ 0 w 12192000"/>
              <a:gd name="connsiteY11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12192000" h="6858000">
                <a:moveTo>
                  <a:pt x="6724001" y="434021"/>
                </a:moveTo>
                <a:cubicBezTo>
                  <a:pt x="6639882" y="433113"/>
                  <a:pt x="6555627" y="433147"/>
                  <a:pt x="6471155" y="434599"/>
                </a:cubicBezTo>
                <a:cubicBezTo>
                  <a:pt x="6109461" y="440937"/>
                  <a:pt x="5748349" y="439351"/>
                  <a:pt x="5384913" y="497971"/>
                </a:cubicBezTo>
                <a:cubicBezTo>
                  <a:pt x="5199132" y="528072"/>
                  <a:pt x="5005803" y="518038"/>
                  <a:pt x="4818280" y="541802"/>
                </a:cubicBezTo>
                <a:cubicBezTo>
                  <a:pt x="4532641" y="578242"/>
                  <a:pt x="4247003" y="621019"/>
                  <a:pt x="3965428" y="675942"/>
                </a:cubicBezTo>
                <a:cubicBezTo>
                  <a:pt x="3877181" y="693369"/>
                  <a:pt x="3768034" y="703930"/>
                  <a:pt x="3699528" y="770472"/>
                </a:cubicBezTo>
                <a:cubicBezTo>
                  <a:pt x="3590961" y="728224"/>
                  <a:pt x="3523617" y="807966"/>
                  <a:pt x="3438854" y="834899"/>
                </a:cubicBezTo>
                <a:cubicBezTo>
                  <a:pt x="3405761" y="845462"/>
                  <a:pt x="3362218" y="860248"/>
                  <a:pt x="3367443" y="893518"/>
                </a:cubicBezTo>
                <a:cubicBezTo>
                  <a:pt x="3372089" y="935238"/>
                  <a:pt x="3420855" y="962172"/>
                  <a:pt x="3467301" y="953722"/>
                </a:cubicBezTo>
                <a:cubicBezTo>
                  <a:pt x="3611863" y="927317"/>
                  <a:pt x="3741328" y="986464"/>
                  <a:pt x="3889955" y="977486"/>
                </a:cubicBezTo>
                <a:cubicBezTo>
                  <a:pt x="3760488" y="1002836"/>
                  <a:pt x="3631601" y="1028713"/>
                  <a:pt x="3502135" y="1054062"/>
                </a:cubicBezTo>
                <a:cubicBezTo>
                  <a:pt x="3694303" y="1074129"/>
                  <a:pt x="3883568" y="1038218"/>
                  <a:pt x="4072832" y="1017622"/>
                </a:cubicBezTo>
                <a:cubicBezTo>
                  <a:pt x="4133792" y="1011285"/>
                  <a:pt x="4228424" y="962699"/>
                  <a:pt x="4244099" y="1030825"/>
                </a:cubicBezTo>
                <a:cubicBezTo>
                  <a:pt x="4254550" y="1076242"/>
                  <a:pt x="4152951" y="1079410"/>
                  <a:pt x="4095475" y="1092084"/>
                </a:cubicBezTo>
                <a:cubicBezTo>
                  <a:pt x="3841766" y="1146479"/>
                  <a:pt x="3583994" y="1178165"/>
                  <a:pt x="3327386" y="1215660"/>
                </a:cubicBezTo>
                <a:cubicBezTo>
                  <a:pt x="3303001" y="1219357"/>
                  <a:pt x="3271070" y="1216188"/>
                  <a:pt x="3254813" y="1226749"/>
                </a:cubicBezTo>
                <a:cubicBezTo>
                  <a:pt x="3123605" y="1311774"/>
                  <a:pt x="2957563" y="1339765"/>
                  <a:pt x="2776427" y="1401552"/>
                </a:cubicBezTo>
                <a:cubicBezTo>
                  <a:pt x="2890798" y="1430598"/>
                  <a:pt x="2968012" y="1370921"/>
                  <a:pt x="3063226" y="1384124"/>
                </a:cubicBezTo>
                <a:cubicBezTo>
                  <a:pt x="2966272" y="1448024"/>
                  <a:pt x="2853641" y="1460171"/>
                  <a:pt x="2754945" y="1495025"/>
                </a:cubicBezTo>
                <a:cubicBezTo>
                  <a:pt x="2684117" y="1519846"/>
                  <a:pt x="2421119" y="1597477"/>
                  <a:pt x="2381061" y="1619658"/>
                </a:cubicBezTo>
                <a:cubicBezTo>
                  <a:pt x="2260302" y="1688311"/>
                  <a:pt x="2107033" y="1720525"/>
                  <a:pt x="2008336" y="1814527"/>
                </a:cubicBezTo>
                <a:cubicBezTo>
                  <a:pt x="1938668" y="1880540"/>
                  <a:pt x="1822554" y="1868393"/>
                  <a:pt x="1740695" y="1914337"/>
                </a:cubicBezTo>
                <a:cubicBezTo>
                  <a:pt x="1711667" y="1957642"/>
                  <a:pt x="1767982" y="1968733"/>
                  <a:pt x="1787720" y="1991970"/>
                </a:cubicBezTo>
                <a:cubicBezTo>
                  <a:pt x="1813846" y="2023126"/>
                  <a:pt x="1767401" y="2040555"/>
                  <a:pt x="1754048" y="2078049"/>
                </a:cubicBezTo>
                <a:cubicBezTo>
                  <a:pt x="1907898" y="2035802"/>
                  <a:pt x="2054781" y="2010981"/>
                  <a:pt x="2228951" y="1996721"/>
                </a:cubicBezTo>
                <a:cubicBezTo>
                  <a:pt x="2171475" y="2057452"/>
                  <a:pt x="2101807" y="2031048"/>
                  <a:pt x="2054781" y="2053228"/>
                </a:cubicBezTo>
                <a:cubicBezTo>
                  <a:pt x="2024011" y="2067487"/>
                  <a:pt x="1976984" y="2073824"/>
                  <a:pt x="1985693" y="2109207"/>
                </a:cubicBezTo>
                <a:cubicBezTo>
                  <a:pt x="1992660" y="2137196"/>
                  <a:pt x="2032140" y="2133500"/>
                  <a:pt x="2061168" y="2130859"/>
                </a:cubicBezTo>
                <a:cubicBezTo>
                  <a:pt x="2172636" y="2120825"/>
                  <a:pt x="2281202" y="2117656"/>
                  <a:pt x="2388026" y="2184726"/>
                </a:cubicBezTo>
                <a:cubicBezTo>
                  <a:pt x="2116321" y="2282425"/>
                  <a:pt x="1803977" y="2241233"/>
                  <a:pt x="1560719" y="2384876"/>
                </a:cubicBezTo>
                <a:cubicBezTo>
                  <a:pt x="1594973" y="2429237"/>
                  <a:pt x="1643739" y="2405472"/>
                  <a:pt x="1679734" y="2400191"/>
                </a:cubicBezTo>
                <a:cubicBezTo>
                  <a:pt x="1916026" y="2364279"/>
                  <a:pt x="2760170" y="2428180"/>
                  <a:pt x="2882089" y="2383292"/>
                </a:cubicBezTo>
                <a:cubicBezTo>
                  <a:pt x="2956983" y="2355830"/>
                  <a:pt x="3035941" y="2342628"/>
                  <a:pt x="3116638" y="2359528"/>
                </a:cubicBezTo>
                <a:cubicBezTo>
                  <a:pt x="3194434" y="2375898"/>
                  <a:pt x="3174696" y="2605622"/>
                  <a:pt x="2897765" y="2758243"/>
                </a:cubicBezTo>
                <a:cubicBezTo>
                  <a:pt x="2858286" y="2779895"/>
                  <a:pt x="3034779" y="2811053"/>
                  <a:pt x="2981367" y="2829008"/>
                </a:cubicBezTo>
                <a:cubicBezTo>
                  <a:pt x="2939566" y="2843267"/>
                  <a:pt x="2734626" y="2835346"/>
                  <a:pt x="2682955" y="2846436"/>
                </a:cubicBezTo>
                <a:cubicBezTo>
                  <a:pt x="2662635" y="2851188"/>
                  <a:pt x="2040267" y="3029159"/>
                  <a:pt x="2099485" y="3066653"/>
                </a:cubicBezTo>
                <a:cubicBezTo>
                  <a:pt x="2276558" y="3179139"/>
                  <a:pt x="2869897" y="3385098"/>
                  <a:pt x="1807460" y="3454808"/>
                </a:cubicBezTo>
                <a:cubicBezTo>
                  <a:pt x="1841132" y="3495472"/>
                  <a:pt x="1934024" y="3469596"/>
                  <a:pt x="1921251" y="3540889"/>
                </a:cubicBezTo>
                <a:cubicBezTo>
                  <a:pt x="1780173" y="3579440"/>
                  <a:pt x="1617035" y="3577328"/>
                  <a:pt x="1453313" y="3637002"/>
                </a:cubicBezTo>
                <a:cubicBezTo>
                  <a:pt x="1527047" y="3680307"/>
                  <a:pt x="1611808" y="3653902"/>
                  <a:pt x="1686122" y="3667634"/>
                </a:cubicBezTo>
                <a:cubicBezTo>
                  <a:pt x="1644320" y="3722027"/>
                  <a:pt x="1572330" y="3713578"/>
                  <a:pt x="1513692" y="3725196"/>
                </a:cubicBezTo>
                <a:cubicBezTo>
                  <a:pt x="1459700" y="3736286"/>
                  <a:pt x="1345329" y="3830816"/>
                  <a:pt x="1369711" y="3826063"/>
                </a:cubicBezTo>
                <a:cubicBezTo>
                  <a:pt x="1595553" y="3783815"/>
                  <a:pt x="1824877" y="3795434"/>
                  <a:pt x="2051298" y="3754242"/>
                </a:cubicBezTo>
                <a:cubicBezTo>
                  <a:pt x="2126192" y="3740511"/>
                  <a:pt x="2210955" y="3714106"/>
                  <a:pt x="2245207" y="3797018"/>
                </a:cubicBezTo>
                <a:cubicBezTo>
                  <a:pt x="2255659" y="3821310"/>
                  <a:pt x="2248109" y="3829232"/>
                  <a:pt x="2353192" y="3796489"/>
                </a:cubicBezTo>
                <a:cubicBezTo>
                  <a:pt x="2394414" y="3783815"/>
                  <a:pt x="2448988" y="3770085"/>
                  <a:pt x="2490207" y="3801242"/>
                </a:cubicBezTo>
                <a:cubicBezTo>
                  <a:pt x="2464082" y="3840321"/>
                  <a:pt x="2413572" y="3828703"/>
                  <a:pt x="2375835" y="3839794"/>
                </a:cubicBezTo>
                <a:cubicBezTo>
                  <a:pt x="2275978" y="3868311"/>
                  <a:pt x="2619094" y="3977100"/>
                  <a:pt x="2522138" y="4009841"/>
                </a:cubicBezTo>
                <a:cubicBezTo>
                  <a:pt x="2323584" y="4076912"/>
                  <a:pt x="2199343" y="4057372"/>
                  <a:pt x="1998466" y="4130778"/>
                </a:cubicBezTo>
                <a:cubicBezTo>
                  <a:pt x="2066973" y="4129192"/>
                  <a:pt x="2046072" y="4154543"/>
                  <a:pt x="2114580" y="4154543"/>
                </a:cubicBezTo>
                <a:cubicBezTo>
                  <a:pt x="2145350" y="4154543"/>
                  <a:pt x="2177862" y="4160878"/>
                  <a:pt x="2177862" y="4189925"/>
                </a:cubicBezTo>
                <a:cubicBezTo>
                  <a:pt x="2177862" y="4217385"/>
                  <a:pt x="1817330" y="4367895"/>
                  <a:pt x="1868419" y="4382153"/>
                </a:cubicBezTo>
                <a:cubicBezTo>
                  <a:pt x="2007755" y="4420704"/>
                  <a:pt x="2365385" y="4302410"/>
                  <a:pt x="2279460" y="4356805"/>
                </a:cubicBezTo>
                <a:cubicBezTo>
                  <a:pt x="2148834" y="4439716"/>
                  <a:pt x="2129094" y="4456088"/>
                  <a:pt x="2029817" y="4468235"/>
                </a:cubicBezTo>
                <a:cubicBezTo>
                  <a:pt x="1944474" y="4478796"/>
                  <a:pt x="1644320" y="4710633"/>
                  <a:pt x="1560137" y="4730172"/>
                </a:cubicBezTo>
                <a:cubicBezTo>
                  <a:pt x="1485825" y="4747072"/>
                  <a:pt x="1774947" y="4800410"/>
                  <a:pt x="1956664" y="4820477"/>
                </a:cubicBezTo>
                <a:cubicBezTo>
                  <a:pt x="2130256" y="4840017"/>
                  <a:pt x="3101544" y="4789319"/>
                  <a:pt x="3268168" y="4852692"/>
                </a:cubicBezTo>
                <a:cubicBezTo>
                  <a:pt x="3111993" y="4878041"/>
                  <a:pt x="2970336" y="4953030"/>
                  <a:pt x="2807197" y="4939300"/>
                </a:cubicBezTo>
                <a:cubicBezTo>
                  <a:pt x="2773524" y="4936660"/>
                  <a:pt x="2724756" y="4930323"/>
                  <a:pt x="2721272" y="4970458"/>
                </a:cubicBezTo>
                <a:cubicBezTo>
                  <a:pt x="2718369" y="5005313"/>
                  <a:pt x="2788038" y="4981548"/>
                  <a:pt x="2802552" y="5014291"/>
                </a:cubicBezTo>
                <a:cubicBezTo>
                  <a:pt x="2719531" y="5060235"/>
                  <a:pt x="2621415" y="5018515"/>
                  <a:pt x="2537812" y="5053898"/>
                </a:cubicBezTo>
                <a:cubicBezTo>
                  <a:pt x="2491948" y="5099314"/>
                  <a:pt x="2589483" y="5107236"/>
                  <a:pt x="2569744" y="5153182"/>
                </a:cubicBezTo>
                <a:cubicBezTo>
                  <a:pt x="2301522" y="5193845"/>
                  <a:pt x="2252174" y="5268836"/>
                  <a:pt x="1987436" y="5334320"/>
                </a:cubicBezTo>
                <a:cubicBezTo>
                  <a:pt x="1971179" y="5338545"/>
                  <a:pt x="1958407" y="5352274"/>
                  <a:pt x="1972921" y="5382376"/>
                </a:cubicBezTo>
                <a:cubicBezTo>
                  <a:pt x="2087874" y="5396107"/>
                  <a:pt x="2215599" y="5373399"/>
                  <a:pt x="2341001" y="5360725"/>
                </a:cubicBezTo>
                <a:cubicBezTo>
                  <a:pt x="2537812" y="5340129"/>
                  <a:pt x="2533748" y="5339072"/>
                  <a:pt x="2710822" y="5418816"/>
                </a:cubicBezTo>
                <a:cubicBezTo>
                  <a:pt x="2743914" y="5433602"/>
                  <a:pt x="2801390" y="5438355"/>
                  <a:pt x="2833903" y="5413007"/>
                </a:cubicBezTo>
                <a:cubicBezTo>
                  <a:pt x="2896604" y="5364422"/>
                  <a:pt x="2950016" y="5368646"/>
                  <a:pt x="3011556" y="5399276"/>
                </a:cubicBezTo>
                <a:cubicBezTo>
                  <a:pt x="3077160" y="5432547"/>
                  <a:pt x="3171793" y="5391882"/>
                  <a:pt x="3254233" y="5439412"/>
                </a:cubicBezTo>
                <a:cubicBezTo>
                  <a:pt x="3099802" y="5473739"/>
                  <a:pt x="2957563" y="5473739"/>
                  <a:pt x="2792101" y="5471625"/>
                </a:cubicBezTo>
                <a:cubicBezTo>
                  <a:pt x="2846095" y="5537639"/>
                  <a:pt x="2914601" y="5536582"/>
                  <a:pt x="2977303" y="5539751"/>
                </a:cubicBezTo>
                <a:cubicBezTo>
                  <a:pt x="3214174" y="5551898"/>
                  <a:pt x="3601411" y="5660686"/>
                  <a:pt x="3656566" y="5678642"/>
                </a:cubicBezTo>
                <a:cubicBezTo>
                  <a:pt x="4280675" y="5879847"/>
                  <a:pt x="4178497" y="5898332"/>
                  <a:pt x="4858340" y="5969625"/>
                </a:cubicBezTo>
                <a:cubicBezTo>
                  <a:pt x="5261253" y="6011873"/>
                  <a:pt x="4887368" y="6032469"/>
                  <a:pt x="5296668" y="6043559"/>
                </a:cubicBezTo>
                <a:cubicBezTo>
                  <a:pt x="5349500" y="6045143"/>
                  <a:pt x="5402911" y="6044087"/>
                  <a:pt x="5456323" y="6042502"/>
                </a:cubicBezTo>
                <a:cubicBezTo>
                  <a:pt x="5368077" y="6073134"/>
                  <a:pt x="5267058" y="6100066"/>
                  <a:pt x="5267058" y="6100066"/>
                </a:cubicBezTo>
                <a:cubicBezTo>
                  <a:pt x="5267058" y="6100066"/>
                  <a:pt x="5318728" y="6208854"/>
                  <a:pt x="7095266" y="6287541"/>
                </a:cubicBezTo>
                <a:cubicBezTo>
                  <a:pt x="7422124" y="6302329"/>
                  <a:pt x="9563254" y="6024548"/>
                  <a:pt x="9707235" y="5994446"/>
                </a:cubicBezTo>
                <a:cubicBezTo>
                  <a:pt x="9844249" y="5966984"/>
                  <a:pt x="10002164" y="5671247"/>
                  <a:pt x="10083442" y="5678642"/>
                </a:cubicBezTo>
                <a:cubicBezTo>
                  <a:pt x="10103183" y="5653293"/>
                  <a:pt x="10283158" y="5139979"/>
                  <a:pt x="10338892" y="4650957"/>
                </a:cubicBezTo>
                <a:cubicBezTo>
                  <a:pt x="10448618" y="4580718"/>
                  <a:pt x="10551960" y="4503088"/>
                  <a:pt x="10628013" y="4411198"/>
                </a:cubicBezTo>
                <a:cubicBezTo>
                  <a:pt x="10675040" y="4354692"/>
                  <a:pt x="10718003" y="4298185"/>
                  <a:pt x="10802766" y="4258050"/>
                </a:cubicBezTo>
                <a:cubicBezTo>
                  <a:pt x="10755739" y="4203128"/>
                  <a:pt x="10675040" y="4190453"/>
                  <a:pt x="10614662" y="4150318"/>
                </a:cubicBezTo>
                <a:cubicBezTo>
                  <a:pt x="10610017" y="4117046"/>
                  <a:pt x="10705811" y="4127081"/>
                  <a:pt x="10681427" y="4054203"/>
                </a:cubicBezTo>
                <a:cubicBezTo>
                  <a:pt x="10648335" y="3957032"/>
                  <a:pt x="10684328" y="3846131"/>
                  <a:pt x="10520029" y="3804411"/>
                </a:cubicBezTo>
                <a:cubicBezTo>
                  <a:pt x="10476485" y="3709881"/>
                  <a:pt x="10464294" y="3558845"/>
                  <a:pt x="10568798" y="3466426"/>
                </a:cubicBezTo>
                <a:cubicBezTo>
                  <a:pt x="10724388" y="3328592"/>
                  <a:pt x="10699424" y="3240927"/>
                  <a:pt x="10499709" y="3166465"/>
                </a:cubicBezTo>
                <a:cubicBezTo>
                  <a:pt x="10474164" y="3156958"/>
                  <a:pt x="10501452" y="2570768"/>
                  <a:pt x="10489840" y="2546475"/>
                </a:cubicBezTo>
                <a:cubicBezTo>
                  <a:pt x="10508418" y="2513205"/>
                  <a:pt x="10551960" y="2521126"/>
                  <a:pt x="10584471" y="2512148"/>
                </a:cubicBezTo>
                <a:cubicBezTo>
                  <a:pt x="10726711" y="2474125"/>
                  <a:pt x="10731357" y="2474125"/>
                  <a:pt x="10695942" y="2358471"/>
                </a:cubicBezTo>
                <a:cubicBezTo>
                  <a:pt x="10685490" y="2323616"/>
                  <a:pt x="10709874" y="2309357"/>
                  <a:pt x="10732516" y="2287706"/>
                </a:cubicBezTo>
                <a:cubicBezTo>
                  <a:pt x="10817280" y="2206905"/>
                  <a:pt x="10817860" y="2205850"/>
                  <a:pt x="10731357" y="2137725"/>
                </a:cubicBezTo>
                <a:cubicBezTo>
                  <a:pt x="10706391" y="2118185"/>
                  <a:pt x="10689555" y="2097061"/>
                  <a:pt x="10678525" y="2070656"/>
                </a:cubicBezTo>
                <a:cubicBezTo>
                  <a:pt x="10658203" y="2022599"/>
                  <a:pt x="10658784" y="1982463"/>
                  <a:pt x="10735999" y="1956587"/>
                </a:cubicBezTo>
                <a:cubicBezTo>
                  <a:pt x="10789993" y="1938104"/>
                  <a:pt x="10820762" y="1916978"/>
                  <a:pt x="10824246" y="1862584"/>
                </a:cubicBezTo>
                <a:cubicBezTo>
                  <a:pt x="10826570" y="1817166"/>
                  <a:pt x="10832955" y="1787594"/>
                  <a:pt x="10773156" y="1768054"/>
                </a:cubicBezTo>
                <a:cubicBezTo>
                  <a:pt x="10724969" y="1752211"/>
                  <a:pt x="10711036" y="1718412"/>
                  <a:pt x="10716261" y="1678278"/>
                </a:cubicBezTo>
                <a:cubicBezTo>
                  <a:pt x="10728452" y="1580050"/>
                  <a:pt x="10662849" y="1522487"/>
                  <a:pt x="10554864" y="1477599"/>
                </a:cubicBezTo>
                <a:cubicBezTo>
                  <a:pt x="10452101" y="1434822"/>
                  <a:pt x="10362116" y="1377259"/>
                  <a:pt x="10267483" y="1324977"/>
                </a:cubicBezTo>
                <a:cubicBezTo>
                  <a:pt x="10162399" y="1266887"/>
                  <a:pt x="10040481" y="1232031"/>
                  <a:pt x="9913337" y="1202458"/>
                </a:cubicBezTo>
                <a:cubicBezTo>
                  <a:pt x="9936561" y="1160210"/>
                  <a:pt x="10016678" y="1183974"/>
                  <a:pt x="10024805" y="1124827"/>
                </a:cubicBezTo>
                <a:cubicBezTo>
                  <a:pt x="9826251" y="1074658"/>
                  <a:pt x="9636408" y="999139"/>
                  <a:pt x="9411726" y="980655"/>
                </a:cubicBezTo>
                <a:cubicBezTo>
                  <a:pt x="9593444" y="990161"/>
                  <a:pt x="9758326" y="922036"/>
                  <a:pt x="9930753" y="901968"/>
                </a:cubicBezTo>
                <a:cubicBezTo>
                  <a:pt x="9947008" y="868698"/>
                  <a:pt x="9909273" y="877147"/>
                  <a:pt x="9894178" y="871339"/>
                </a:cubicBezTo>
                <a:cubicBezTo>
                  <a:pt x="9879083" y="865001"/>
                  <a:pt x="9860506" y="862889"/>
                  <a:pt x="9858182" y="839125"/>
                </a:cubicBezTo>
                <a:cubicBezTo>
                  <a:pt x="9941205" y="804798"/>
                  <a:pt x="10045126" y="827506"/>
                  <a:pt x="10131050" y="792652"/>
                </a:cubicBezTo>
                <a:cubicBezTo>
                  <a:pt x="10111891" y="741954"/>
                  <a:pt x="10037578" y="772583"/>
                  <a:pt x="10006808" y="731920"/>
                </a:cubicBezTo>
                <a:cubicBezTo>
                  <a:pt x="10086927" y="724526"/>
                  <a:pt x="10161239" y="721357"/>
                  <a:pt x="10233809" y="710268"/>
                </a:cubicBezTo>
                <a:cubicBezTo>
                  <a:pt x="10290705" y="701818"/>
                  <a:pt x="10306380" y="658513"/>
                  <a:pt x="10267483" y="628940"/>
                </a:cubicBezTo>
                <a:cubicBezTo>
                  <a:pt x="10232648" y="602536"/>
                  <a:pt x="10181559" y="600422"/>
                  <a:pt x="10136275" y="589333"/>
                </a:cubicBezTo>
                <a:cubicBezTo>
                  <a:pt x="9813479" y="512230"/>
                  <a:pt x="9474428" y="487409"/>
                  <a:pt x="9131312" y="480544"/>
                </a:cubicBezTo>
                <a:cubicBezTo>
                  <a:pt x="8580936" y="469453"/>
                  <a:pt x="8028817" y="469982"/>
                  <a:pt x="7479600" y="454667"/>
                </a:cubicBezTo>
                <a:cubicBezTo>
                  <a:pt x="7227489" y="447934"/>
                  <a:pt x="6976357" y="436744"/>
                  <a:pt x="6724001" y="434021"/>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21512" name="Picture 8" descr="February 2018 – KaydaCode"/>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734938" y="2120142"/>
            <a:ext cx="5791199" cy="24129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2" ma:contentTypeDescription="Create a new document." ma:contentTypeScope="" ma:versionID="72c370e110842f03a39e895b11f1282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bccac42149ebe10444ff548bbf2d7e9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39A0FC5-A65A-4189-AB14-3E872F58F708}">
  <ds:schemaRefs>
    <ds:schemaRef ds:uri="http://schemas.microsoft.com/sharepoint/v3/contenttype/forms"/>
  </ds:schemaRefs>
</ds:datastoreItem>
</file>

<file path=customXml/itemProps2.xml><?xml version="1.0" encoding="utf-8"?>
<ds:datastoreItem xmlns:ds="http://schemas.openxmlformats.org/officeDocument/2006/customXml" ds:itemID="{B6096623-2C04-4F45-BD68-78B5464AD65E}">
  <ds:schemaRefs>
    <ds:schemaRef ds:uri="http://schemas.openxmlformats.org/package/2006/metadata/core-properties"/>
    <ds:schemaRef ds:uri="http://purl.org/dc/dcmitype/"/>
    <ds:schemaRef ds:uri="http://schemas.microsoft.com/office/2006/documentManagement/types"/>
    <ds:schemaRef ds:uri="6a6f9b4c-029b-444e-addf-4d66571c9b6f"/>
    <ds:schemaRef ds:uri="http://purl.org/dc/elements/1.1/"/>
    <ds:schemaRef ds:uri="http://www.w3.org/XML/1998/namespace"/>
    <ds:schemaRef ds:uri="http://purl.org/dc/terms/"/>
    <ds:schemaRef ds:uri="http://schemas.microsoft.com/office/infopath/2007/PartnerControls"/>
    <ds:schemaRef ds:uri="450a6b86-6e86-4b74-93c9-116031be495f"/>
    <ds:schemaRef ds:uri="http://schemas.microsoft.com/office/2006/metadata/properties"/>
  </ds:schemaRefs>
</ds:datastoreItem>
</file>

<file path=customXml/itemProps3.xml><?xml version="1.0" encoding="utf-8"?>
<ds:datastoreItem xmlns:ds="http://schemas.openxmlformats.org/officeDocument/2006/customXml" ds:itemID="{51710A5D-12E8-490F-9715-FD3A24541C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469</TotalTime>
  <Words>1374</Words>
  <Application>Microsoft Office PowerPoint</Application>
  <PresentationFormat>Widescreen</PresentationFormat>
  <Paragraphs>121</Paragraphs>
  <Slides>18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Comic Sans MS</vt:lpstr>
      <vt:lpstr>Jokerman</vt:lpstr>
      <vt:lpstr>Office Theme</vt:lpstr>
      <vt:lpstr>Welcome to Year 1 </vt:lpstr>
      <vt:lpstr>PowerPoint Presentation</vt:lpstr>
      <vt:lpstr>PowerPoint Presentation</vt:lpstr>
      <vt:lpstr>PowerPoint Presentation</vt:lpstr>
      <vt:lpstr>Whole Curriculum P.E Days are Wednesday and Friday. Children come to school in their kits on these days.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http://www.fortyhill.com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Saunders</dc:creator>
  <cp:lastModifiedBy>J Izard</cp:lastModifiedBy>
  <cp:revision>369</cp:revision>
  <dcterms:created xsi:type="dcterms:W3CDTF">2021-08-18T09:08:02Z</dcterms:created>
  <dcterms:modified xsi:type="dcterms:W3CDTF">2025-09-10T16:05:55Z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