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8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75AB0-6040-797E-A3BB-2B5B92057E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AD7D07-ED19-B6AB-99FC-6D0FC4BA34C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D6F7B9C-2FAE-B1E4-5270-5BC29087472B}"/>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5" name="Footer Placeholder 4">
            <a:extLst>
              <a:ext uri="{FF2B5EF4-FFF2-40B4-BE49-F238E27FC236}">
                <a16:creationId xmlns:a16="http://schemas.microsoft.com/office/drawing/2014/main" id="{FE73AB7D-2CD8-7484-0824-063EF8A46E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E1AA2-882D-C502-1B60-BA7C61EF0C9D}"/>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4127372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80B54-9DB7-D8A8-8146-29A7FD2ADB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3B75AC-8F34-1EF9-37A4-C7E9C80352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6CCF33-C90E-70E8-0611-FFCFB0BA5EF9}"/>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5" name="Footer Placeholder 4">
            <a:extLst>
              <a:ext uri="{FF2B5EF4-FFF2-40B4-BE49-F238E27FC236}">
                <a16:creationId xmlns:a16="http://schemas.microsoft.com/office/drawing/2014/main" id="{74C273F1-A18D-96C3-411A-A8ED0D93DB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376A3E-0388-99C8-418E-FF1DDB83A682}"/>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1997484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87089-635E-AFA5-2373-AF1F3A6CB74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B7A1291-6E79-26AA-C9B8-53464943F6B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2BDD08-194A-0821-3566-1F6DF3174ECE}"/>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5" name="Footer Placeholder 4">
            <a:extLst>
              <a:ext uri="{FF2B5EF4-FFF2-40B4-BE49-F238E27FC236}">
                <a16:creationId xmlns:a16="http://schemas.microsoft.com/office/drawing/2014/main" id="{7B265E81-09E2-3F58-2340-250D051DB2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7ECF72-EAAE-1AF9-401F-7C7582982670}"/>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943596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28E6B-DFB5-480C-6CD9-588C1045D8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3222F0-40D9-4287-F226-704C6ECFC77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C080CD-8E0C-52FE-97E0-9D5415F73C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6D8A3C2-BF2F-275D-5BC1-D0C961257B75}"/>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6" name="Footer Placeholder 5">
            <a:extLst>
              <a:ext uri="{FF2B5EF4-FFF2-40B4-BE49-F238E27FC236}">
                <a16:creationId xmlns:a16="http://schemas.microsoft.com/office/drawing/2014/main" id="{3BFD3235-19C8-BCA9-A155-95A6D4F4D8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F2A816B-5B58-1EA8-EA65-6B7C78FD76C1}"/>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3308761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E74-DAF4-9072-CD90-D7719E6408C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0B5D12-DC68-98F8-98D0-2DDAC32986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916831C-8445-8D89-309B-7CF885618A0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9B081C-2A13-4B46-81B2-B066CC68B4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C2269F0-F365-BD3B-99CA-EFC2696DA2B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0A1C9D-B797-9427-9135-2EE47F0DDD8A}"/>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8" name="Footer Placeholder 7">
            <a:extLst>
              <a:ext uri="{FF2B5EF4-FFF2-40B4-BE49-F238E27FC236}">
                <a16:creationId xmlns:a16="http://schemas.microsoft.com/office/drawing/2014/main" id="{FE9AB103-EA94-C9F3-F748-285287AB28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3F9D39D-6B8E-EF81-833F-2EF2CEC6690E}"/>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1113488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FEA68-2061-3D22-17A3-14D2C11D8BC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85CC9DD-0918-7839-EDEB-528D354F10DC}"/>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4" name="Footer Placeholder 3">
            <a:extLst>
              <a:ext uri="{FF2B5EF4-FFF2-40B4-BE49-F238E27FC236}">
                <a16:creationId xmlns:a16="http://schemas.microsoft.com/office/drawing/2014/main" id="{095C4D79-F185-4188-01A1-5422923004F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07A4240-6FFE-68BA-C603-4C5EBE5FEE81}"/>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3803580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D578CD-0282-D0FD-8F00-B8812F703774}"/>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3" name="Footer Placeholder 2">
            <a:extLst>
              <a:ext uri="{FF2B5EF4-FFF2-40B4-BE49-F238E27FC236}">
                <a16:creationId xmlns:a16="http://schemas.microsoft.com/office/drawing/2014/main" id="{68A8A171-30FF-226D-841B-54B31B4D21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B77E2BD-8E73-06AB-92DB-9ED8E80596A5}"/>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2506228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83780-7C5F-647F-0D44-3F2F9BABDE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4887AEC-ABBE-DB36-C2A9-FD5B583344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AD571D6-A581-80FC-2884-91DA068C6E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FFF94C-D8AD-05C5-295D-FC2C4DB9CCAA}"/>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6" name="Footer Placeholder 5">
            <a:extLst>
              <a:ext uri="{FF2B5EF4-FFF2-40B4-BE49-F238E27FC236}">
                <a16:creationId xmlns:a16="http://schemas.microsoft.com/office/drawing/2014/main" id="{E59B3A68-8CB6-DDA9-F6F4-7C303757E5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115802-511D-6B76-D25B-28CEDB9DC7A3}"/>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1123577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68B35-8DBF-B147-72F3-118C217878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D111EEC-B13C-9638-AD11-A7FA99DA43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39A55AE-14EA-C0DC-AE6C-29A1E475BA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AC21C1-4E0E-DE2A-7702-3F7FAB23A87B}"/>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6" name="Footer Placeholder 5">
            <a:extLst>
              <a:ext uri="{FF2B5EF4-FFF2-40B4-BE49-F238E27FC236}">
                <a16:creationId xmlns:a16="http://schemas.microsoft.com/office/drawing/2014/main" id="{2385BE7A-D29E-2F13-1B5E-E572A24CAF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DF9859-9BFB-79E8-5EA6-36BBF9D3EB48}"/>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1117144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03DFC-2D79-EF2D-991A-705160197E6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E18426-A40F-B33E-D76C-5D45C0B137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7D94C9-0E43-346A-0257-8BA76A7FC73B}"/>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5" name="Footer Placeholder 4">
            <a:extLst>
              <a:ext uri="{FF2B5EF4-FFF2-40B4-BE49-F238E27FC236}">
                <a16:creationId xmlns:a16="http://schemas.microsoft.com/office/drawing/2014/main" id="{E1EDAA66-C750-C501-E309-45AD7D181A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5D675D-6ECD-839B-AEA9-91F5C276D4F1}"/>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799369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17E94A-AEBC-09E9-E46A-33C16FE3002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9E2039-8EDD-C1C3-032F-A6C46B6B0D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0941F8-0A18-9689-1C94-92311E6DA217}"/>
              </a:ext>
            </a:extLst>
          </p:cNvPr>
          <p:cNvSpPr>
            <a:spLocks noGrp="1"/>
          </p:cNvSpPr>
          <p:nvPr>
            <p:ph type="dt" sz="half" idx="10"/>
          </p:nvPr>
        </p:nvSpPr>
        <p:spPr/>
        <p:txBody>
          <a:bodyPr/>
          <a:lstStyle/>
          <a:p>
            <a:fld id="{6F9D8EE5-431F-41A7-96E5-D4DC3EE31E3F}" type="datetimeFigureOut">
              <a:rPr lang="en-GB" smtClean="0"/>
              <a:t>20/05/2026</a:t>
            </a:fld>
            <a:endParaRPr lang="en-GB"/>
          </a:p>
        </p:txBody>
      </p:sp>
      <p:sp>
        <p:nvSpPr>
          <p:cNvPr id="5" name="Footer Placeholder 4">
            <a:extLst>
              <a:ext uri="{FF2B5EF4-FFF2-40B4-BE49-F238E27FC236}">
                <a16:creationId xmlns:a16="http://schemas.microsoft.com/office/drawing/2014/main" id="{73A10EED-54AD-3606-6AB8-DE1754A9C0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7A61C6-4E17-1F8B-6CE8-1026A7F8C226}"/>
              </a:ext>
            </a:extLst>
          </p:cNvPr>
          <p:cNvSpPr>
            <a:spLocks noGrp="1"/>
          </p:cNvSpPr>
          <p:nvPr>
            <p:ph type="sldNum" sz="quarter" idx="12"/>
          </p:nvPr>
        </p:nvSpPr>
        <p:spPr/>
        <p:txBody>
          <a:bodyPr/>
          <a:lstStyle/>
          <a:p>
            <a:fld id="{F00D5B6D-8BE9-43EF-9834-2D3E50949E9C}" type="slidenum">
              <a:rPr lang="en-GB" smtClean="0"/>
              <a:t>‹#›</a:t>
            </a:fld>
            <a:endParaRPr lang="en-GB"/>
          </a:p>
        </p:txBody>
      </p:sp>
    </p:spTree>
    <p:extLst>
      <p:ext uri="{BB962C8B-B14F-4D97-AF65-F5344CB8AC3E}">
        <p14:creationId xmlns:p14="http://schemas.microsoft.com/office/powerpoint/2010/main" val="54155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AC567-B209-3338-3683-27CFFF3C5C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2BB5E4-4964-FF50-470C-84E0A7DD42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D933CA-5D9D-78AA-1708-E2F71AC997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F9D8EE5-431F-41A7-96E5-D4DC3EE31E3F}" type="datetimeFigureOut">
              <a:rPr lang="en-GB" smtClean="0"/>
              <a:t>20/05/2026</a:t>
            </a:fld>
            <a:endParaRPr lang="en-GB"/>
          </a:p>
        </p:txBody>
      </p:sp>
      <p:sp>
        <p:nvSpPr>
          <p:cNvPr id="5" name="Footer Placeholder 4">
            <a:extLst>
              <a:ext uri="{FF2B5EF4-FFF2-40B4-BE49-F238E27FC236}">
                <a16:creationId xmlns:a16="http://schemas.microsoft.com/office/drawing/2014/main" id="{0C908301-681E-256A-1D4E-A124AB7DC3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93CD426-99D0-F718-2A42-D3F2BB8757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00D5B6D-8BE9-43EF-9834-2D3E50949E9C}" type="slidenum">
              <a:rPr lang="en-GB" smtClean="0"/>
              <a:t>‹#›</a:t>
            </a:fld>
            <a:endParaRPr lang="en-GB"/>
          </a:p>
        </p:txBody>
      </p:sp>
    </p:spTree>
    <p:extLst>
      <p:ext uri="{BB962C8B-B14F-4D97-AF65-F5344CB8AC3E}">
        <p14:creationId xmlns:p14="http://schemas.microsoft.com/office/powerpoint/2010/main" val="21149783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0E6AEF-ABC5-1C6B-2D14-F81FA0D38528}"/>
              </a:ext>
            </a:extLst>
          </p:cNvPr>
          <p:cNvSpPr>
            <a:spLocks noGrp="1"/>
          </p:cNvSpPr>
          <p:nvPr>
            <p:ph type="title"/>
          </p:nvPr>
        </p:nvSpPr>
        <p:spPr>
          <a:xfrm>
            <a:off x="640080" y="329184"/>
            <a:ext cx="6894576" cy="1783080"/>
          </a:xfrm>
        </p:spPr>
        <p:txBody>
          <a:bodyPr anchor="b">
            <a:normAutofit/>
          </a:bodyPr>
          <a:lstStyle/>
          <a:p>
            <a:r>
              <a:rPr lang="en-GB" sz="5400"/>
              <a:t>Forty Hill</a:t>
            </a:r>
          </a:p>
        </p:txBody>
      </p:sp>
      <p:sp>
        <p:nvSpPr>
          <p:cNvPr id="14"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22ADEDE-BB4E-88BA-15C9-1FEAAA36F3B6}"/>
              </a:ext>
            </a:extLst>
          </p:cNvPr>
          <p:cNvSpPr>
            <a:spLocks noGrp="1"/>
          </p:cNvSpPr>
          <p:nvPr>
            <p:ph idx="1"/>
          </p:nvPr>
        </p:nvSpPr>
        <p:spPr>
          <a:xfrm>
            <a:off x="640080" y="2706624"/>
            <a:ext cx="6894576" cy="3483864"/>
          </a:xfrm>
        </p:spPr>
        <p:txBody>
          <a:bodyPr>
            <a:normAutofit lnSpcReduction="10000"/>
          </a:bodyPr>
          <a:lstStyle/>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lang="en-GB" sz="3300" b="1" dirty="0">
                <a:latin typeface="Aptos" panose="02110004020202020204"/>
              </a:rPr>
              <a:t>Our</a:t>
            </a:r>
            <a:r>
              <a:rPr kumimoji="0" lang="en-GB" sz="3300" b="1" i="0" u="none" strike="noStrike" kern="1200" cap="none" spc="0" normalizeH="0" baseline="0" noProof="0" dirty="0">
                <a:ln>
                  <a:noFill/>
                </a:ln>
                <a:effectLst/>
                <a:uLnTx/>
                <a:uFillTx/>
                <a:latin typeface="Aptos" panose="02110004020202020204"/>
                <a:ea typeface="+mn-ea"/>
                <a:cs typeface="+mn-cs"/>
              </a:rPr>
              <a:t> strong, supportive community </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en-GB" sz="3300" b="1" i="0" u="none" strike="noStrike" kern="1200" cap="none" spc="0" normalizeH="0" baseline="0" noProof="0" dirty="0">
                <a:ln>
                  <a:noFill/>
                </a:ln>
                <a:effectLst/>
                <a:uLnTx/>
                <a:uFillTx/>
                <a:latin typeface="Aptos" panose="02110004020202020204"/>
                <a:ea typeface="+mn-ea"/>
                <a:cs typeface="+mn-cs"/>
              </a:rPr>
              <a:t>is essential to our school’s wellbeing</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endParaRPr kumimoji="0" lang="en-GB" sz="1700" b="1" i="0" u="none" strike="noStrike" kern="1200" cap="none" spc="0" normalizeH="0" baseline="0" noProof="0" dirty="0">
              <a:ln>
                <a:noFill/>
              </a:ln>
              <a:effectLst/>
              <a:uLnTx/>
              <a:uFillTx/>
              <a:latin typeface="Aptos" panose="02110004020202020204"/>
              <a:ea typeface="+mn-ea"/>
              <a:cs typeface="+mn-cs"/>
            </a:endParaRP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endParaRPr lang="en-GB" sz="1700" b="1" dirty="0">
              <a:latin typeface="Aptos" panose="02110004020202020204"/>
            </a:endParaRP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endParaRPr kumimoji="0" lang="en-GB" sz="1700" b="1" i="0" u="none" strike="noStrike" kern="1200" cap="none" spc="0" normalizeH="0" baseline="0" noProof="0" dirty="0">
              <a:ln>
                <a:noFill/>
              </a:ln>
              <a:effectLst/>
              <a:uLnTx/>
              <a:uFillTx/>
              <a:latin typeface="Aptos" panose="02110004020202020204"/>
              <a:ea typeface="+mn-ea"/>
              <a:cs typeface="+mn-cs"/>
            </a:endParaRP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endParaRPr lang="en-GB" sz="1700" dirty="0">
              <a:latin typeface="Aptos" panose="02110004020202020204"/>
            </a:endParaRP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en-GB" sz="1700" b="0" i="0" u="none" strike="noStrike" kern="1200" cap="none" spc="0" normalizeH="0" baseline="0" noProof="0" dirty="0">
                <a:ln>
                  <a:noFill/>
                </a:ln>
                <a:effectLst/>
                <a:uLnTx/>
                <a:uFillTx/>
                <a:latin typeface="Aptos" panose="02110004020202020204"/>
                <a:ea typeface="+mn-ea"/>
                <a:cs typeface="+mn-cs"/>
              </a:rPr>
              <a:t>We will not be taking any questions or comments in the whole meeting, though you are welcome to have a quiet chat with us afterwards. </a:t>
            </a:r>
          </a:p>
          <a:p>
            <a:pPr marL="0" indent="0">
              <a:buNone/>
            </a:pPr>
            <a:endParaRPr lang="en-GB" sz="1700" dirty="0"/>
          </a:p>
        </p:txBody>
      </p:sp>
      <p:pic>
        <p:nvPicPr>
          <p:cNvPr id="5" name="Picture 4">
            <a:extLst>
              <a:ext uri="{FF2B5EF4-FFF2-40B4-BE49-F238E27FC236}">
                <a16:creationId xmlns:a16="http://schemas.microsoft.com/office/drawing/2014/main" id="{35C12BD8-C047-B09D-ED67-038B354B527C}"/>
              </a:ext>
            </a:extLst>
          </p:cNvPr>
          <p:cNvPicPr>
            <a:picLocks noChangeAspect="1"/>
          </p:cNvPicPr>
          <p:nvPr/>
        </p:nvPicPr>
        <p:blipFill>
          <a:blip r:embed="rId2"/>
          <a:stretch>
            <a:fillRect/>
          </a:stretch>
        </p:blipFill>
        <p:spPr>
          <a:xfrm>
            <a:off x="8744948" y="329183"/>
            <a:ext cx="2251999" cy="3429969"/>
          </a:xfrm>
          <a:prstGeom prst="rect">
            <a:avLst/>
          </a:prstGeom>
        </p:spPr>
      </p:pic>
      <p:pic>
        <p:nvPicPr>
          <p:cNvPr id="7" name="Picture 6">
            <a:extLst>
              <a:ext uri="{FF2B5EF4-FFF2-40B4-BE49-F238E27FC236}">
                <a16:creationId xmlns:a16="http://schemas.microsoft.com/office/drawing/2014/main" id="{49717934-4ED0-8528-3BFD-FBEF9063A052}"/>
              </a:ext>
            </a:extLst>
          </p:cNvPr>
          <p:cNvPicPr>
            <a:picLocks noChangeAspect="1"/>
          </p:cNvPicPr>
          <p:nvPr/>
        </p:nvPicPr>
        <p:blipFill>
          <a:blip r:embed="rId3"/>
          <a:stretch>
            <a:fillRect/>
          </a:stretch>
        </p:blipFill>
        <p:spPr>
          <a:xfrm>
            <a:off x="8120786" y="4079193"/>
            <a:ext cx="3482035" cy="2176272"/>
          </a:xfrm>
          <a:prstGeom prst="rect">
            <a:avLst/>
          </a:prstGeom>
        </p:spPr>
      </p:pic>
    </p:spTree>
    <p:extLst>
      <p:ext uri="{BB962C8B-B14F-4D97-AF65-F5344CB8AC3E}">
        <p14:creationId xmlns:p14="http://schemas.microsoft.com/office/powerpoint/2010/main" val="2762177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057611D-B088-3217-9CF7-CC4747461B18}"/>
              </a:ext>
            </a:extLst>
          </p:cNvPr>
          <p:cNvSpPr>
            <a:spLocks noGrp="1"/>
          </p:cNvSpPr>
          <p:nvPr>
            <p:ph type="subTitle" idx="1"/>
          </p:nvPr>
        </p:nvSpPr>
        <p:spPr>
          <a:xfrm>
            <a:off x="276224" y="1800960"/>
            <a:ext cx="11639551" cy="4914900"/>
          </a:xfrm>
        </p:spPr>
        <p:txBody>
          <a:bodyPr>
            <a:normAutofit/>
          </a:bodyPr>
          <a:lstStyle/>
          <a:p>
            <a:r>
              <a:rPr lang="en-GB" dirty="0"/>
              <a:t>The school has a number of challenges at the moment and it is meeting these challenges very well. The leadership team is extremely strong, the school has access to robust advice from both local authority services and the Diocese, and there is steady work behind the scenes.</a:t>
            </a:r>
          </a:p>
          <a:p>
            <a:r>
              <a:rPr lang="en-GB" dirty="0"/>
              <a:t>The timing of the Ofsted inspection was not ideal but the findings have been useful and in keeping with the experience of other schools across the UK. Forty Hill is a great school at its core and we are addressing each area which needs attention very rapidly. We aim for re-evaluation on all areas as soon as possible.</a:t>
            </a:r>
          </a:p>
          <a:p>
            <a:r>
              <a:rPr lang="en-GB" dirty="0"/>
              <a:t>It is not appropriate for the school to share information which is private or could be harmful to any child. </a:t>
            </a:r>
          </a:p>
          <a:p>
            <a:endParaRPr lang="en-GB" dirty="0"/>
          </a:p>
          <a:p>
            <a:r>
              <a:rPr lang="en-GB" b="1" dirty="0"/>
              <a:t>A strong, supportive community is essential. </a:t>
            </a:r>
          </a:p>
        </p:txBody>
      </p:sp>
      <p:pic>
        <p:nvPicPr>
          <p:cNvPr id="7" name="Picture 6">
            <a:extLst>
              <a:ext uri="{FF2B5EF4-FFF2-40B4-BE49-F238E27FC236}">
                <a16:creationId xmlns:a16="http://schemas.microsoft.com/office/drawing/2014/main" id="{AFDB7D30-6181-9F05-1F14-B3AB7FDF93BD}"/>
              </a:ext>
            </a:extLst>
          </p:cNvPr>
          <p:cNvPicPr>
            <a:picLocks noChangeAspect="1"/>
          </p:cNvPicPr>
          <p:nvPr/>
        </p:nvPicPr>
        <p:blipFill>
          <a:blip r:embed="rId2"/>
          <a:stretch>
            <a:fillRect/>
          </a:stretch>
        </p:blipFill>
        <p:spPr>
          <a:xfrm>
            <a:off x="10781834" y="142140"/>
            <a:ext cx="872660" cy="1331456"/>
          </a:xfrm>
          <a:prstGeom prst="rect">
            <a:avLst/>
          </a:prstGeom>
        </p:spPr>
      </p:pic>
      <p:sp>
        <p:nvSpPr>
          <p:cNvPr id="9" name="TextBox 8">
            <a:extLst>
              <a:ext uri="{FF2B5EF4-FFF2-40B4-BE49-F238E27FC236}">
                <a16:creationId xmlns:a16="http://schemas.microsoft.com/office/drawing/2014/main" id="{A30B188C-53B7-5C19-8BD5-6BEDDD1A1E56}"/>
              </a:ext>
            </a:extLst>
          </p:cNvPr>
          <p:cNvSpPr txBox="1"/>
          <p:nvPr/>
        </p:nvSpPr>
        <p:spPr>
          <a:xfrm>
            <a:off x="1333500" y="285750"/>
            <a:ext cx="8991599" cy="1064972"/>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500" b="1" i="0" u="none" strike="noStrike" kern="1200" cap="none" spc="0" normalizeH="0" baseline="0" noProof="0" dirty="0">
                <a:ln>
                  <a:noFill/>
                </a:ln>
                <a:solidFill>
                  <a:prstClr val="black"/>
                </a:solidFill>
                <a:effectLst/>
                <a:uLnTx/>
                <a:uFillTx/>
                <a:latin typeface="Aptos" panose="02110004020202020204"/>
                <a:ea typeface="+mn-ea"/>
                <a:cs typeface="+mn-cs"/>
              </a:rPr>
              <a:t>We will always put the wellbeing of all children at the heart of what we do. </a:t>
            </a:r>
          </a:p>
        </p:txBody>
      </p:sp>
    </p:spTree>
    <p:extLst>
      <p:ext uri="{BB962C8B-B14F-4D97-AF65-F5344CB8AC3E}">
        <p14:creationId xmlns:p14="http://schemas.microsoft.com/office/powerpoint/2010/main" val="3857459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ACEA6-2319-6C7B-5550-35C7583B82A8}"/>
              </a:ext>
            </a:extLst>
          </p:cNvPr>
          <p:cNvSpPr>
            <a:spLocks noGrp="1"/>
          </p:cNvSpPr>
          <p:nvPr>
            <p:ph type="title"/>
          </p:nvPr>
        </p:nvSpPr>
        <p:spPr/>
        <p:txBody>
          <a:bodyPr/>
          <a:lstStyle/>
          <a:p>
            <a:r>
              <a:rPr lang="en-GB" b="1" dirty="0"/>
              <a:t>A strong, supportive community</a:t>
            </a:r>
          </a:p>
        </p:txBody>
      </p:sp>
      <p:sp>
        <p:nvSpPr>
          <p:cNvPr id="3" name="Content Placeholder 2">
            <a:extLst>
              <a:ext uri="{FF2B5EF4-FFF2-40B4-BE49-F238E27FC236}">
                <a16:creationId xmlns:a16="http://schemas.microsoft.com/office/drawing/2014/main" id="{E1DD2CB5-E967-9374-7216-F431A234A345}"/>
              </a:ext>
            </a:extLst>
          </p:cNvPr>
          <p:cNvSpPr>
            <a:spLocks noGrp="1"/>
          </p:cNvSpPr>
          <p:nvPr>
            <p:ph idx="1"/>
          </p:nvPr>
        </p:nvSpPr>
        <p:spPr/>
        <p:txBody>
          <a:bodyPr/>
          <a:lstStyle/>
          <a:p>
            <a:r>
              <a:rPr lang="en-GB" dirty="0"/>
              <a:t>Please do continue to show the kindness, support and positive relationships amongst each other and with the school that we have enjoyed for many </a:t>
            </a:r>
            <a:r>
              <a:rPr lang="en-GB" dirty="0" err="1"/>
              <a:t>many</a:t>
            </a:r>
            <a:r>
              <a:rPr lang="en-GB" dirty="0"/>
              <a:t> years</a:t>
            </a:r>
          </a:p>
          <a:p>
            <a:r>
              <a:rPr lang="en-GB" dirty="0"/>
              <a:t>Please encourage your children to do the same</a:t>
            </a:r>
          </a:p>
          <a:p>
            <a:r>
              <a:rPr lang="en-GB" dirty="0"/>
              <a:t>Please do raise any ongoing concerns privately and through the proper channels</a:t>
            </a:r>
          </a:p>
          <a:p>
            <a:r>
              <a:rPr lang="en-GB" dirty="0"/>
              <a:t>Please remember to put the wellbeing of all children at the heart of your actions</a:t>
            </a:r>
          </a:p>
          <a:p>
            <a:r>
              <a:rPr lang="en-GB" dirty="0"/>
              <a:t>Please act kindly online and call on others to do the same</a:t>
            </a:r>
          </a:p>
        </p:txBody>
      </p:sp>
      <p:pic>
        <p:nvPicPr>
          <p:cNvPr id="5" name="Picture 4">
            <a:extLst>
              <a:ext uri="{FF2B5EF4-FFF2-40B4-BE49-F238E27FC236}">
                <a16:creationId xmlns:a16="http://schemas.microsoft.com/office/drawing/2014/main" id="{2B7A2A6C-7A8B-5620-7BDC-C74E43F14B3B}"/>
              </a:ext>
            </a:extLst>
          </p:cNvPr>
          <p:cNvPicPr>
            <a:picLocks noChangeAspect="1"/>
          </p:cNvPicPr>
          <p:nvPr/>
        </p:nvPicPr>
        <p:blipFill>
          <a:blip r:embed="rId2"/>
          <a:stretch>
            <a:fillRect/>
          </a:stretch>
        </p:blipFill>
        <p:spPr>
          <a:xfrm>
            <a:off x="10689298" y="326096"/>
            <a:ext cx="871804" cy="1329043"/>
          </a:xfrm>
          <a:prstGeom prst="rect">
            <a:avLst/>
          </a:prstGeom>
        </p:spPr>
      </p:pic>
    </p:spTree>
    <p:extLst>
      <p:ext uri="{BB962C8B-B14F-4D97-AF65-F5344CB8AC3E}">
        <p14:creationId xmlns:p14="http://schemas.microsoft.com/office/powerpoint/2010/main" val="1300660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8B420-ACBB-CED2-BBEB-C5A4E9935D25}"/>
              </a:ext>
            </a:extLst>
          </p:cNvPr>
          <p:cNvSpPr>
            <a:spLocks noGrp="1"/>
          </p:cNvSpPr>
          <p:nvPr>
            <p:ph type="title"/>
          </p:nvPr>
        </p:nvSpPr>
        <p:spPr>
          <a:xfrm>
            <a:off x="838200" y="800022"/>
            <a:ext cx="10515600" cy="1325563"/>
          </a:xfrm>
        </p:spPr>
        <p:txBody>
          <a:bodyPr/>
          <a:lstStyle/>
          <a:p>
            <a:r>
              <a:rPr lang="en-GB" b="1" dirty="0"/>
              <a:t>Ongoing concerns? This is what to do: </a:t>
            </a:r>
          </a:p>
        </p:txBody>
      </p:sp>
      <p:sp>
        <p:nvSpPr>
          <p:cNvPr id="3" name="Content Placeholder 2">
            <a:extLst>
              <a:ext uri="{FF2B5EF4-FFF2-40B4-BE49-F238E27FC236}">
                <a16:creationId xmlns:a16="http://schemas.microsoft.com/office/drawing/2014/main" id="{8C18F5A9-2AD4-1595-C090-75CA84AC1AB8}"/>
              </a:ext>
            </a:extLst>
          </p:cNvPr>
          <p:cNvSpPr>
            <a:spLocks noGrp="1"/>
          </p:cNvSpPr>
          <p:nvPr>
            <p:ph idx="1"/>
          </p:nvPr>
        </p:nvSpPr>
        <p:spPr>
          <a:xfrm>
            <a:off x="838200" y="2276474"/>
            <a:ext cx="10515600" cy="4351338"/>
          </a:xfrm>
        </p:spPr>
        <p:txBody>
          <a:bodyPr/>
          <a:lstStyle/>
          <a:p>
            <a:pPr marL="514350" indent="-514350">
              <a:buAutoNum type="arabicPeriod"/>
            </a:pPr>
            <a:r>
              <a:rPr lang="en-GB" dirty="0"/>
              <a:t>Please remain respectful and clear in all your communications</a:t>
            </a:r>
          </a:p>
          <a:p>
            <a:pPr marL="514350" indent="-514350">
              <a:buAutoNum type="arabicPeriod"/>
            </a:pPr>
            <a:r>
              <a:rPr lang="en-GB" dirty="0"/>
              <a:t>Raise the concern privately with the class teacher</a:t>
            </a:r>
          </a:p>
          <a:p>
            <a:pPr marL="514350" indent="-514350">
              <a:buAutoNum type="arabicPeriod"/>
            </a:pPr>
            <a:r>
              <a:rPr lang="en-GB" dirty="0"/>
              <a:t>Raise the concern with a senior leader/the headteacher</a:t>
            </a:r>
          </a:p>
          <a:p>
            <a:pPr marL="514350" indent="-514350">
              <a:buAutoNum type="arabicPeriod"/>
            </a:pPr>
            <a:r>
              <a:rPr lang="en-GB" dirty="0"/>
              <a:t>If issues persist, lodge a formal complaint with the Chair of Governors</a:t>
            </a:r>
          </a:p>
          <a:p>
            <a:pPr marL="514350" indent="-514350">
              <a:buAutoNum type="arabicPeriod"/>
            </a:pPr>
            <a:r>
              <a:rPr lang="en-GB" dirty="0"/>
              <a:t>Follow the formal complaints process through</a:t>
            </a:r>
          </a:p>
          <a:p>
            <a:pPr marL="514350" indent="-514350">
              <a:buAutoNum type="arabicPeriod"/>
            </a:pPr>
            <a:r>
              <a:rPr lang="en-GB" dirty="0"/>
              <a:t>If still dissatisfied, raise the concern with Ofsted using their ‘complain about a </a:t>
            </a:r>
            <a:r>
              <a:rPr lang="en-GB" dirty="0" err="1"/>
              <a:t>school’</a:t>
            </a:r>
            <a:r>
              <a:rPr lang="en-GB" dirty="0"/>
              <a:t> process</a:t>
            </a:r>
            <a:r>
              <a:rPr lang="en-GB"/>
              <a:t>. </a:t>
            </a:r>
            <a:endParaRPr lang="en-GB" dirty="0"/>
          </a:p>
        </p:txBody>
      </p:sp>
      <p:pic>
        <p:nvPicPr>
          <p:cNvPr id="5" name="Picture 4">
            <a:extLst>
              <a:ext uri="{FF2B5EF4-FFF2-40B4-BE49-F238E27FC236}">
                <a16:creationId xmlns:a16="http://schemas.microsoft.com/office/drawing/2014/main" id="{99F1C2FE-AEE6-61C6-5B51-22AC1D5B566F}"/>
              </a:ext>
            </a:extLst>
          </p:cNvPr>
          <p:cNvPicPr>
            <a:picLocks noChangeAspect="1"/>
          </p:cNvPicPr>
          <p:nvPr/>
        </p:nvPicPr>
        <p:blipFill>
          <a:blip r:embed="rId2"/>
          <a:stretch>
            <a:fillRect/>
          </a:stretch>
        </p:blipFill>
        <p:spPr>
          <a:xfrm>
            <a:off x="10917898" y="230188"/>
            <a:ext cx="871804" cy="1329043"/>
          </a:xfrm>
          <a:prstGeom prst="rect">
            <a:avLst/>
          </a:prstGeom>
        </p:spPr>
      </p:pic>
    </p:spTree>
    <p:extLst>
      <p:ext uri="{BB962C8B-B14F-4D97-AF65-F5344CB8AC3E}">
        <p14:creationId xmlns:p14="http://schemas.microsoft.com/office/powerpoint/2010/main" val="3921919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1032</TotalTime>
  <Words>351</Words>
  <Application>Microsoft Office PowerPoint</Application>
  <PresentationFormat>Widescreen</PresentationFormat>
  <Paragraphs>27</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Aptos</vt:lpstr>
      <vt:lpstr>Aptos Display</vt:lpstr>
      <vt:lpstr>Arial</vt:lpstr>
      <vt:lpstr>Office Theme</vt:lpstr>
      <vt:lpstr>Forty Hill</vt:lpstr>
      <vt:lpstr>PowerPoint Presentation</vt:lpstr>
      <vt:lpstr>A strong, supportive community</vt:lpstr>
      <vt:lpstr>Ongoing concerns? This is what to do: </vt:lpstr>
    </vt:vector>
  </TitlesOfParts>
  <Company>Enfield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Samantha Hill</dc:creator>
  <cp:lastModifiedBy>K Wilson</cp:lastModifiedBy>
  <cp:revision>2</cp:revision>
  <dcterms:created xsi:type="dcterms:W3CDTF">2026-05-18T06:25:47Z</dcterms:created>
  <dcterms:modified xsi:type="dcterms:W3CDTF">2026-05-20T08:13:37Z</dcterms:modified>
</cp:coreProperties>
</file>