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sldIdLst>
    <p:sldId id="256" r:id="rId5"/>
    <p:sldId id="257" r:id="rId6"/>
    <p:sldId id="258" r:id="rId7"/>
    <p:sldId id="268" r:id="rId8"/>
    <p:sldId id="272" r:id="rId9"/>
    <p:sldId id="284" r:id="rId10"/>
    <p:sldId id="259" r:id="rId11"/>
    <p:sldId id="269" r:id="rId12"/>
    <p:sldId id="270" r:id="rId13"/>
    <p:sldId id="271" r:id="rId14"/>
    <p:sldId id="275" r:id="rId15"/>
    <p:sldId id="260" r:id="rId16"/>
    <p:sldId id="276" r:id="rId17"/>
    <p:sldId id="277" r:id="rId18"/>
    <p:sldId id="278" r:id="rId19"/>
    <p:sldId id="281" r:id="rId20"/>
    <p:sldId id="282" r:id="rId21"/>
    <p:sldId id="283" r:id="rId22"/>
    <p:sldId id="261" r:id="rId23"/>
    <p:sldId id="262" r:id="rId24"/>
    <p:sldId id="263" r:id="rId25"/>
    <p:sldId id="285" r:id="rId26"/>
    <p:sldId id="264" r:id="rId27"/>
    <p:sldId id="274" r:id="rId28"/>
    <p:sldId id="273" r:id="rId29"/>
    <p:sldId id="279" r:id="rId30"/>
    <p:sldId id="280" r:id="rId31"/>
    <p:sldId id="266"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BDD49C-6CAD-2A36-7F8C-D01919C7EB1C}" v="849" dt="2023-11-30T23:35:23.094"/>
    <p1510:client id="{EFCE8B69-037D-48C2-C77E-A0A52BE9DA62}" v="14" dt="2023-12-02T14:26:22.95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38" autoAdjust="0"/>
    <p:restoredTop sz="94660"/>
  </p:normalViewPr>
  <p:slideViewPr>
    <p:cSldViewPr>
      <p:cViewPr varScale="1">
        <p:scale>
          <a:sx n="105" d="100"/>
          <a:sy n="105" d="100"/>
        </p:scale>
        <p:origin x="1842"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a:t>Click to edit Master title style</a:t>
            </a:r>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bwMode="auto">
          <a:xfrm rot="5400000">
            <a:off x="7764621" y="1174097"/>
            <a:ext cx="2286000" cy="381000"/>
          </a:xfrm>
        </p:spPr>
        <p:txBody>
          <a:bodyPr/>
          <a:lstStyle/>
          <a:p>
            <a:fld id="{A366969B-FA5B-4C16-AEC9-B2A4EEC1272A}" type="datetimeFigureOut">
              <a:rPr lang="en-GB" smtClean="0"/>
              <a:t>04/12/2023</a:t>
            </a:fld>
            <a:endParaRPr lang="en-GB"/>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GB"/>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9E6CD19F-FB0A-4BF0-ACAA-EF8035D31B25}"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4"/>
          </p:nvPr>
        </p:nvSpPr>
        <p:spPr/>
        <p:txBody>
          <a:bodyPr rtlCol="0"/>
          <a:lstStyle/>
          <a:p>
            <a:fld id="{A366969B-FA5B-4C16-AEC9-B2A4EEC1272A}" type="datetimeFigureOut">
              <a:rPr lang="en-GB" smtClean="0"/>
              <a:t>04/12/2023</a:t>
            </a:fld>
            <a:endParaRPr lang="en-GB"/>
          </a:p>
        </p:txBody>
      </p:sp>
      <p:sp>
        <p:nvSpPr>
          <p:cNvPr id="9" name="Slide Number Placeholder 8"/>
          <p:cNvSpPr>
            <a:spLocks noGrp="1"/>
          </p:cNvSpPr>
          <p:nvPr>
            <p:ph type="sldNum" sz="quarter" idx="15"/>
          </p:nvPr>
        </p:nvSpPr>
        <p:spPr/>
        <p:txBody>
          <a:bodyPr rtlCol="0"/>
          <a:lstStyle/>
          <a:p>
            <a:fld id="{9E6CD19F-FB0A-4BF0-ACAA-EF8035D31B25}" type="slidenum">
              <a:rPr lang="en-GB" smtClean="0"/>
              <a:t>‹#›</a:t>
            </a:fld>
            <a:endParaRPr lang="en-GB"/>
          </a:p>
        </p:txBody>
      </p:sp>
      <p:sp>
        <p:nvSpPr>
          <p:cNvPr id="10" name="Footer Placeholder 9"/>
          <p:cNvSpPr>
            <a:spLocks noGrp="1"/>
          </p:cNvSpPr>
          <p:nvPr>
            <p:ph type="ftr" sz="quarter" idx="16"/>
          </p:nvPr>
        </p:nvSpPr>
        <p:spPr/>
        <p:txBody>
          <a:bodyPr rtlCol="0"/>
          <a:lstStyle/>
          <a:p>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a:t>Click to edit Master title style</a:t>
            </a:r>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A366969B-FA5B-4C16-AEC9-B2A4EEC1272A}" type="datetimeFigureOut">
              <a:rPr lang="en-GB" smtClean="0"/>
              <a:t>04/12/2023</a:t>
            </a:fld>
            <a:endParaRPr lang="en-GB"/>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GB"/>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9E6CD19F-FB0A-4BF0-ACAA-EF8035D31B25}"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A366969B-FA5B-4C16-AEC9-B2A4EEC1272A}" type="datetimeFigureOut">
              <a:rPr lang="en-GB" smtClean="0"/>
              <a:t>04/12/2023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6CD19F-FB0A-4BF0-ACAA-EF8035D31B25}" type="slidenum">
              <a:rPr lang="en-GB" smtClean="0"/>
              <a:t>‹#›</a:t>
            </a:fld>
            <a:endParaRPr lang="en-GB"/>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a:t>Click to edit Master title style</a:t>
            </a:r>
          </a:p>
        </p:txBody>
      </p:sp>
      <p:sp>
        <p:nvSpPr>
          <p:cNvPr id="7" name="Date Placeholder 6"/>
          <p:cNvSpPr>
            <a:spLocks noGrp="1"/>
          </p:cNvSpPr>
          <p:nvPr>
            <p:ph type="dt" sz="half" idx="10"/>
          </p:nvPr>
        </p:nvSpPr>
        <p:spPr/>
        <p:txBody>
          <a:bodyPr/>
          <a:lstStyle/>
          <a:p>
            <a:fld id="{A366969B-FA5B-4C16-AEC9-B2A4EEC1272A}" type="datetimeFigureOut">
              <a:rPr lang="en-GB" smtClean="0"/>
              <a:t>04/12/2023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E6CD19F-FB0A-4BF0-ACAA-EF8035D31B25}" type="slidenum">
              <a:rPr lang="en-GB" smtClean="0"/>
              <a:t>‹#›</a:t>
            </a:fld>
            <a:endParaRPr lang="en-GB"/>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6" name="Date Placeholder 5"/>
          <p:cNvSpPr>
            <a:spLocks noGrp="1"/>
          </p:cNvSpPr>
          <p:nvPr>
            <p:ph type="dt" sz="half" idx="10"/>
          </p:nvPr>
        </p:nvSpPr>
        <p:spPr/>
        <p:txBody>
          <a:bodyPr rtlCol="0"/>
          <a:lstStyle/>
          <a:p>
            <a:fld id="{A366969B-FA5B-4C16-AEC9-B2A4EEC1272A}" type="datetimeFigureOut">
              <a:rPr lang="en-GB" smtClean="0"/>
              <a:t>04/12/2023</a:t>
            </a:fld>
            <a:endParaRPr lang="en-GB"/>
          </a:p>
        </p:txBody>
      </p:sp>
      <p:sp>
        <p:nvSpPr>
          <p:cNvPr id="7" name="Slide Number Placeholder 6"/>
          <p:cNvSpPr>
            <a:spLocks noGrp="1"/>
          </p:cNvSpPr>
          <p:nvPr>
            <p:ph type="sldNum" sz="quarter" idx="11"/>
          </p:nvPr>
        </p:nvSpPr>
        <p:spPr/>
        <p:txBody>
          <a:bodyPr rtlCol="0"/>
          <a:lstStyle/>
          <a:p>
            <a:fld id="{9E6CD19F-FB0A-4BF0-ACAA-EF8035D31B25}" type="slidenum">
              <a:rPr lang="en-GB" smtClean="0"/>
              <a:t>‹#›</a:t>
            </a:fld>
            <a:endParaRPr lang="en-GB"/>
          </a:p>
        </p:txBody>
      </p:sp>
      <p:sp>
        <p:nvSpPr>
          <p:cNvPr id="8" name="Footer Placeholder 7"/>
          <p:cNvSpPr>
            <a:spLocks noGrp="1"/>
          </p:cNvSpPr>
          <p:nvPr>
            <p:ph type="ftr" sz="quarter" idx="12"/>
          </p:nvPr>
        </p:nvSpPr>
        <p:spPr/>
        <p:txBody>
          <a:bodyPr rtlCol="0"/>
          <a:lstStyle/>
          <a:p>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66969B-FA5B-4C16-AEC9-B2A4EEC1272A}" type="datetimeFigureOut">
              <a:rPr lang="en-GB" smtClean="0"/>
              <a:t>04/12/2023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E6CD19F-FB0A-4BF0-ACAA-EF8035D31B25}"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a:t>Click to edit Master title style</a:t>
            </a:r>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1" name="Date Placeholder 20"/>
          <p:cNvSpPr>
            <a:spLocks noGrp="1"/>
          </p:cNvSpPr>
          <p:nvPr>
            <p:ph type="dt" sz="half" idx="14"/>
          </p:nvPr>
        </p:nvSpPr>
        <p:spPr/>
        <p:txBody>
          <a:bodyPr rtlCol="0"/>
          <a:lstStyle/>
          <a:p>
            <a:fld id="{A366969B-FA5B-4C16-AEC9-B2A4EEC1272A}" type="datetimeFigureOut">
              <a:rPr lang="en-GB" smtClean="0"/>
              <a:t>04/12/2023</a:t>
            </a:fld>
            <a:endParaRPr lang="en-GB"/>
          </a:p>
        </p:txBody>
      </p:sp>
      <p:sp>
        <p:nvSpPr>
          <p:cNvPr id="22" name="Slide Number Placeholder 21"/>
          <p:cNvSpPr>
            <a:spLocks noGrp="1"/>
          </p:cNvSpPr>
          <p:nvPr>
            <p:ph type="sldNum" sz="quarter" idx="15"/>
          </p:nvPr>
        </p:nvSpPr>
        <p:spPr/>
        <p:txBody>
          <a:bodyPr rtlCol="0"/>
          <a:lstStyle/>
          <a:p>
            <a:fld id="{9E6CD19F-FB0A-4BF0-ACAA-EF8035D31B25}" type="slidenum">
              <a:rPr lang="en-GB" smtClean="0"/>
              <a:t>‹#›</a:t>
            </a:fld>
            <a:endParaRPr lang="en-GB"/>
          </a:p>
        </p:txBody>
      </p:sp>
      <p:sp>
        <p:nvSpPr>
          <p:cNvPr id="23" name="Footer Placeholder 22"/>
          <p:cNvSpPr>
            <a:spLocks noGrp="1"/>
          </p:cNvSpPr>
          <p:nvPr>
            <p:ph type="ftr" sz="quarter" idx="16"/>
          </p:nvPr>
        </p:nvSpPr>
        <p:spPr/>
        <p:txBody>
          <a:bodyPr rtlCol="0"/>
          <a:lstStyle/>
          <a:p>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a:t>Click to edit Master title style</a:t>
            </a:r>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A366969B-FA5B-4C16-AEC9-B2A4EEC1272A}" type="datetimeFigureOut">
              <a:rPr lang="en-GB" smtClean="0"/>
              <a:t>04/12/2023</a:t>
            </a:fld>
            <a:endParaRPr lang="en-GB"/>
          </a:p>
        </p:txBody>
      </p:sp>
      <p:sp>
        <p:nvSpPr>
          <p:cNvPr id="18" name="Slide Number Placeholder 17"/>
          <p:cNvSpPr>
            <a:spLocks noGrp="1"/>
          </p:cNvSpPr>
          <p:nvPr>
            <p:ph type="sldNum" sz="quarter" idx="11"/>
          </p:nvPr>
        </p:nvSpPr>
        <p:spPr/>
        <p:txBody>
          <a:bodyPr rtlCol="0"/>
          <a:lstStyle/>
          <a:p>
            <a:fld id="{9E6CD19F-FB0A-4BF0-ACAA-EF8035D31B25}" type="slidenum">
              <a:rPr lang="en-GB" smtClean="0"/>
              <a:t>‹#›</a:t>
            </a:fld>
            <a:endParaRPr lang="en-GB"/>
          </a:p>
        </p:txBody>
      </p:sp>
      <p:sp>
        <p:nvSpPr>
          <p:cNvPr id="21" name="Footer Placeholder 20"/>
          <p:cNvSpPr>
            <a:spLocks noGrp="1"/>
          </p:cNvSpPr>
          <p:nvPr>
            <p:ph type="ftr" sz="quarter" idx="12"/>
          </p:nvPr>
        </p:nvSpPr>
        <p:spPr/>
        <p:txBody>
          <a:bodyPr rtlCol="0"/>
          <a:lstStyle/>
          <a:p>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366969B-FA5B-4C16-AEC9-B2A4EEC1272A}" type="datetimeFigureOut">
              <a:rPr lang="en-GB" smtClean="0"/>
              <a:t>04/12/2023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6CD19F-FB0A-4BF0-ACAA-EF8035D31B25}"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366969B-FA5B-4C16-AEC9-B2A4EEC1272A}" type="datetimeFigureOut">
              <a:rPr lang="en-GB" smtClean="0"/>
              <a:t>04/12/2023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6CD19F-FB0A-4BF0-ACAA-EF8035D31B25}"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a:t>Click to edit Master title style</a:t>
            </a:r>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A366969B-FA5B-4C16-AEC9-B2A4EEC1272A}" type="datetimeFigureOut">
              <a:rPr lang="en-GB" smtClean="0"/>
              <a:t>04/12/2023</a:t>
            </a:fld>
            <a:endParaRPr lang="en-GB"/>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GB"/>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9E6CD19F-FB0A-4BF0-ACAA-EF8035D31B25}"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psypost.org/2023/12/new-neuroscience-research-upends-traditional-theories-of-early-language-learning-in-babies-214800" TargetMode="External"/><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s://www.fortyhill.com/page/?title=Literacy&amp;pid=55"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literacytrust.org.uk/parents-and-families/" TargetMode="External"/><Relationship Id="rId7" Type="http://schemas.openxmlformats.org/officeDocument/2006/relationships/image" Target="../media/image35.png"/><Relationship Id="rId2" Type="http://schemas.openxmlformats.org/officeDocument/2006/relationships/hyperlink" Target="https://www.littlewandlelettersandsounds.org.uk/resources/for-parents/" TargetMode="Externa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hyperlink" Target="https://www.booktrust.org.uk/books-and-reading/tips-and-advice/reading-tips/" TargetMode="External"/></Relationships>
</file>

<file path=ppt/slides/_rels/slide2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US" dirty="0"/>
              <a:t>Early Reading Workshop </a:t>
            </a:r>
            <a:endParaRPr lang="en-GB" dirty="0"/>
          </a:p>
        </p:txBody>
      </p:sp>
      <p:sp>
        <p:nvSpPr>
          <p:cNvPr id="3" name="Subtitle 2"/>
          <p:cNvSpPr>
            <a:spLocks noGrp="1"/>
          </p:cNvSpPr>
          <p:nvPr>
            <p:ph type="subTitle" idx="1"/>
          </p:nvPr>
        </p:nvSpPr>
        <p:spPr/>
        <p:txBody>
          <a:bodyPr/>
          <a:lstStyle/>
          <a:p>
            <a:pPr algn="ctr"/>
            <a:r>
              <a:rPr lang="en-US" dirty="0"/>
              <a:t>Supporting your child with reading at home. </a:t>
            </a:r>
          </a:p>
          <a:p>
            <a:pPr algn="ctr"/>
            <a:r>
              <a:rPr lang="en-US" dirty="0"/>
              <a:t>EYFS – Year 2</a:t>
            </a:r>
            <a:endParaRPr lang="en-GB" dirty="0"/>
          </a:p>
        </p:txBody>
      </p:sp>
    </p:spTree>
    <p:extLst>
      <p:ext uri="{BB962C8B-B14F-4D97-AF65-F5344CB8AC3E}">
        <p14:creationId xmlns:p14="http://schemas.microsoft.com/office/powerpoint/2010/main" val="41601587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latin typeface="+mn-lt"/>
              </a:rPr>
              <a:t>Learning at home </a:t>
            </a:r>
            <a:endParaRPr lang="en-GB" dirty="0">
              <a:latin typeface="+mn-lt"/>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484784"/>
            <a:ext cx="3143250" cy="4610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82802" y="2492896"/>
            <a:ext cx="4941770" cy="26707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029571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Agenda </a:t>
            </a:r>
            <a:endParaRPr lang="en-GB" dirty="0"/>
          </a:p>
        </p:txBody>
      </p:sp>
      <p:sp>
        <p:nvSpPr>
          <p:cNvPr id="3" name="Content Placeholder 2"/>
          <p:cNvSpPr>
            <a:spLocks noGrp="1"/>
          </p:cNvSpPr>
          <p:nvPr>
            <p:ph sz="quarter" idx="1"/>
          </p:nvPr>
        </p:nvSpPr>
        <p:spPr/>
        <p:txBody>
          <a:bodyPr/>
          <a:lstStyle/>
          <a:p>
            <a:r>
              <a:rPr lang="en-US" dirty="0"/>
              <a:t>What Early Reading looks like at Forty Hill</a:t>
            </a:r>
          </a:p>
          <a:p>
            <a:r>
              <a:rPr lang="en-US" dirty="0"/>
              <a:t>Overview of Early Reading </a:t>
            </a:r>
          </a:p>
          <a:p>
            <a:r>
              <a:rPr lang="en-US" dirty="0"/>
              <a:t>The Foundations of Fluency </a:t>
            </a:r>
          </a:p>
          <a:p>
            <a:r>
              <a:rPr lang="en-US" dirty="0"/>
              <a:t>Why is Communication and Language Development important in early reading?</a:t>
            </a:r>
          </a:p>
          <a:p>
            <a:r>
              <a:rPr lang="en-US" dirty="0"/>
              <a:t>Phonics at Forty Hill – Little </a:t>
            </a:r>
            <a:r>
              <a:rPr lang="en-US" dirty="0" err="1"/>
              <a:t>Wandle</a:t>
            </a:r>
            <a:r>
              <a:rPr lang="en-US" dirty="0"/>
              <a:t> Scheme </a:t>
            </a:r>
          </a:p>
          <a:p>
            <a:r>
              <a:rPr lang="en-US" dirty="0"/>
              <a:t>How can I support my child at home? </a:t>
            </a:r>
          </a:p>
          <a:p>
            <a:endParaRPr lang="en-US" dirty="0"/>
          </a:p>
          <a:p>
            <a:endParaRPr lang="en-GB" dirty="0"/>
          </a:p>
        </p:txBody>
      </p:sp>
    </p:spTree>
    <p:extLst>
      <p:ext uri="{BB962C8B-B14F-4D97-AF65-F5344CB8AC3E}">
        <p14:creationId xmlns:p14="http://schemas.microsoft.com/office/powerpoint/2010/main" val="14674400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Early Reading At Forty Hill </a:t>
            </a:r>
            <a:endParaRPr lang="en-GB" dirty="0"/>
          </a:p>
        </p:txBody>
      </p:sp>
      <p:sp>
        <p:nvSpPr>
          <p:cNvPr id="3" name="Content Placeholder 2"/>
          <p:cNvSpPr>
            <a:spLocks noGrp="1"/>
          </p:cNvSpPr>
          <p:nvPr>
            <p:ph sz="quarter" idx="1"/>
          </p:nvPr>
        </p:nvSpPr>
        <p:spPr>
          <a:xfrm>
            <a:off x="4367784" y="1556792"/>
            <a:ext cx="4000872" cy="4873752"/>
          </a:xfrm>
        </p:spPr>
        <p:txBody>
          <a:bodyPr vert="horz" lIns="91440" tIns="45720" rIns="91440" bIns="45720" anchor="t">
            <a:normAutofit/>
          </a:bodyPr>
          <a:lstStyle/>
          <a:p>
            <a:pPr marL="0" indent="0" algn="ctr">
              <a:buNone/>
            </a:pPr>
            <a:r>
              <a:rPr lang="en-US" dirty="0"/>
              <a:t>Reception </a:t>
            </a:r>
          </a:p>
          <a:p>
            <a:r>
              <a:rPr lang="en-US" dirty="0"/>
              <a:t>Daily Phonics lesson</a:t>
            </a:r>
          </a:p>
          <a:p>
            <a:r>
              <a:rPr lang="en-US" dirty="0"/>
              <a:t>Little Wandle Reading sessions 3x a week (Jan start)</a:t>
            </a:r>
          </a:p>
          <a:p>
            <a:r>
              <a:rPr lang="en-US" dirty="0"/>
              <a:t>Literacy 3-4 x a week based on class  (Talk for Writing – once a term)</a:t>
            </a:r>
            <a:endParaRPr lang="en-GB" dirty="0"/>
          </a:p>
        </p:txBody>
      </p:sp>
      <p:sp>
        <p:nvSpPr>
          <p:cNvPr id="4" name="Content Placeholder 2"/>
          <p:cNvSpPr txBox="1">
            <a:spLocks/>
          </p:cNvSpPr>
          <p:nvPr/>
        </p:nvSpPr>
        <p:spPr>
          <a:xfrm>
            <a:off x="395536" y="1729760"/>
            <a:ext cx="4000872" cy="4873752"/>
          </a:xfrm>
          <a:prstGeom prst="rect">
            <a:avLst/>
          </a:prstGeom>
          <a:noFill/>
          <a:ln>
            <a:noFill/>
          </a:ln>
        </p:spPr>
        <p:txBody>
          <a:bodyPr vert="horz" lIns="91440" tIns="45720" rIns="91440" bIns="45720" anchor="t">
            <a:norm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marL="0" indent="0" algn="ctr">
              <a:buFont typeface="Wingdings"/>
              <a:buNone/>
            </a:pPr>
            <a:r>
              <a:rPr lang="en-US" dirty="0"/>
              <a:t>Nursery</a:t>
            </a:r>
          </a:p>
          <a:p>
            <a:r>
              <a:rPr lang="en-US" dirty="0"/>
              <a:t>Daily Phonics focus/session/activities</a:t>
            </a:r>
          </a:p>
          <a:p>
            <a:r>
              <a:rPr lang="en-US" dirty="0"/>
              <a:t>Daily singing session</a:t>
            </a:r>
          </a:p>
          <a:p>
            <a:r>
              <a:rPr lang="en-US" dirty="0"/>
              <a:t>Daily story </a:t>
            </a:r>
          </a:p>
          <a:p>
            <a:r>
              <a:rPr lang="en-US" dirty="0"/>
              <a:t>C&amp;L activities, </a:t>
            </a:r>
            <a:r>
              <a:rPr lang="en-US" err="1"/>
              <a:t>eg</a:t>
            </a:r>
            <a:r>
              <a:rPr lang="en-US" dirty="0"/>
              <a:t>, traditional nursery rhymes</a:t>
            </a:r>
          </a:p>
          <a:p>
            <a:r>
              <a:rPr lang="en-US" dirty="0"/>
              <a:t>Class text – 2 per half term</a:t>
            </a:r>
          </a:p>
          <a:p>
            <a:r>
              <a:rPr lang="en-US" dirty="0"/>
              <a:t>Warming up/preparing for Talk for Writing </a:t>
            </a:r>
          </a:p>
        </p:txBody>
      </p:sp>
    </p:spTree>
    <p:extLst>
      <p:ext uri="{BB962C8B-B14F-4D97-AF65-F5344CB8AC3E}">
        <p14:creationId xmlns:p14="http://schemas.microsoft.com/office/powerpoint/2010/main" val="14856078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Early Reading At Forty Hill </a:t>
            </a:r>
            <a:endParaRPr lang="en-GB" dirty="0"/>
          </a:p>
        </p:txBody>
      </p:sp>
      <p:sp>
        <p:nvSpPr>
          <p:cNvPr id="3" name="Content Placeholder 2"/>
          <p:cNvSpPr>
            <a:spLocks noGrp="1"/>
          </p:cNvSpPr>
          <p:nvPr>
            <p:ph sz="quarter" idx="1"/>
          </p:nvPr>
        </p:nvSpPr>
        <p:spPr>
          <a:xfrm>
            <a:off x="4367784" y="1556792"/>
            <a:ext cx="4000872" cy="4873752"/>
          </a:xfrm>
        </p:spPr>
        <p:txBody>
          <a:bodyPr vert="horz" lIns="91440" tIns="45720" rIns="91440" bIns="45720" anchor="t">
            <a:normAutofit/>
          </a:bodyPr>
          <a:lstStyle/>
          <a:p>
            <a:pPr marL="0" indent="0" algn="ctr">
              <a:buNone/>
            </a:pPr>
            <a:r>
              <a:rPr lang="en-US" dirty="0"/>
              <a:t>Year Two </a:t>
            </a:r>
          </a:p>
          <a:p>
            <a:r>
              <a:rPr lang="en-US" dirty="0"/>
              <a:t>Guided Reading 4x a week</a:t>
            </a:r>
          </a:p>
          <a:p>
            <a:r>
              <a:rPr lang="en-US" dirty="0"/>
              <a:t>Daily Phonics lessons (</a:t>
            </a:r>
            <a:r>
              <a:rPr lang="en-US" dirty="0" err="1"/>
              <a:t>Aut</a:t>
            </a:r>
            <a:r>
              <a:rPr lang="en-US" dirty="0"/>
              <a:t> 1 only)</a:t>
            </a:r>
          </a:p>
          <a:p>
            <a:r>
              <a:rPr lang="en-US" dirty="0"/>
              <a:t>Literacy 4x a week based on class text (Talk for Writing – once a term)</a:t>
            </a:r>
          </a:p>
          <a:p>
            <a:r>
              <a:rPr lang="en-US" dirty="0"/>
              <a:t>Small group reading once a week</a:t>
            </a:r>
            <a:endParaRPr lang="en-GB" dirty="0"/>
          </a:p>
        </p:txBody>
      </p:sp>
      <p:sp>
        <p:nvSpPr>
          <p:cNvPr id="4" name="Content Placeholder 2"/>
          <p:cNvSpPr txBox="1">
            <a:spLocks/>
          </p:cNvSpPr>
          <p:nvPr/>
        </p:nvSpPr>
        <p:spPr>
          <a:xfrm>
            <a:off x="395536" y="1729760"/>
            <a:ext cx="4000872" cy="4873752"/>
          </a:xfrm>
          <a:prstGeom prst="rect">
            <a:avLst/>
          </a:prstGeom>
        </p:spPr>
        <p:txBody>
          <a:bodyPr vert="horz" lIns="91440" tIns="45720" rIns="91440" bIns="45720" anchor="t">
            <a:norm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marL="0" indent="0" algn="ctr">
              <a:buFont typeface="Wingdings"/>
              <a:buNone/>
            </a:pPr>
            <a:r>
              <a:rPr lang="en-US" dirty="0"/>
              <a:t>Year One </a:t>
            </a:r>
          </a:p>
          <a:p>
            <a:r>
              <a:rPr lang="en-US" dirty="0"/>
              <a:t>Daily Phonics lessons</a:t>
            </a:r>
          </a:p>
          <a:p>
            <a:r>
              <a:rPr lang="en-US" dirty="0"/>
              <a:t>Little Wandle Reading sessions 3x a week </a:t>
            </a:r>
          </a:p>
          <a:p>
            <a:r>
              <a:rPr lang="en-US" dirty="0"/>
              <a:t>Poem 3x a week </a:t>
            </a:r>
          </a:p>
          <a:p>
            <a:r>
              <a:rPr lang="en-US" dirty="0"/>
              <a:t>Daily Story </a:t>
            </a:r>
          </a:p>
          <a:p>
            <a:r>
              <a:rPr lang="en-US" dirty="0"/>
              <a:t>Literacy 3-4 times a week linked to class text. </a:t>
            </a:r>
            <a:endParaRPr lang="en-GB" dirty="0"/>
          </a:p>
        </p:txBody>
      </p:sp>
    </p:spTree>
    <p:extLst>
      <p:ext uri="{BB962C8B-B14F-4D97-AF65-F5344CB8AC3E}">
        <p14:creationId xmlns:p14="http://schemas.microsoft.com/office/powerpoint/2010/main" val="3492101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2833A7-B6D5-22C6-680E-F76067A11892}"/>
              </a:ext>
            </a:extLst>
          </p:cNvPr>
          <p:cNvSpPr>
            <a:spLocks noGrp="1"/>
          </p:cNvSpPr>
          <p:nvPr>
            <p:ph type="title"/>
          </p:nvPr>
        </p:nvSpPr>
        <p:spPr/>
        <p:txBody>
          <a:bodyPr vert="horz" lIns="91440" tIns="45720" rIns="91440" bIns="45720" anchor="b">
            <a:normAutofit/>
          </a:bodyPr>
          <a:lstStyle/>
          <a:p>
            <a:r>
              <a:rPr lang="en-US" dirty="0"/>
              <a:t>Spoken and written language</a:t>
            </a:r>
          </a:p>
        </p:txBody>
      </p:sp>
      <p:sp>
        <p:nvSpPr>
          <p:cNvPr id="3" name="Content Placeholder 2">
            <a:extLst>
              <a:ext uri="{FF2B5EF4-FFF2-40B4-BE49-F238E27FC236}">
                <a16:creationId xmlns:a16="http://schemas.microsoft.com/office/drawing/2014/main" id="{F325CD73-35A9-6E85-DC86-775CF7E1D46E}"/>
              </a:ext>
            </a:extLst>
          </p:cNvPr>
          <p:cNvSpPr>
            <a:spLocks noGrp="1"/>
          </p:cNvSpPr>
          <p:nvPr>
            <p:ph sz="quarter" idx="1"/>
          </p:nvPr>
        </p:nvSpPr>
        <p:spPr/>
        <p:txBody>
          <a:bodyPr vert="horz" lIns="91440" tIns="45720" rIns="91440" bIns="45720" anchor="t">
            <a:normAutofit/>
          </a:bodyPr>
          <a:lstStyle/>
          <a:p>
            <a:pPr marL="0" indent="0">
              <a:buNone/>
            </a:pPr>
            <a:endParaRPr lang="en-US" sz="1600" dirty="0">
              <a:solidFill>
                <a:srgbClr val="333333"/>
              </a:solidFill>
              <a:highlight>
                <a:srgbClr val="00FF00"/>
              </a:highlight>
              <a:ea typeface="+mn-lt"/>
              <a:cs typeface="+mn-lt"/>
            </a:endParaRPr>
          </a:p>
          <a:p>
            <a:pPr marL="0" indent="0">
              <a:buNone/>
            </a:pPr>
            <a:r>
              <a:rPr lang="en-US" sz="1600" dirty="0">
                <a:solidFill>
                  <a:srgbClr val="333333"/>
                </a:solidFill>
                <a:ea typeface="+mn-lt"/>
                <a:cs typeface="+mn-lt"/>
              </a:rPr>
              <a:t>It’s important to note that The EYFS framework, KS1 &amp; KS2 all </a:t>
            </a:r>
            <a:r>
              <a:rPr lang="en-US" sz="1600" err="1">
                <a:solidFill>
                  <a:srgbClr val="333333"/>
                </a:solidFill>
                <a:ea typeface="+mn-lt"/>
                <a:cs typeface="+mn-lt"/>
              </a:rPr>
              <a:t>recognise</a:t>
            </a:r>
            <a:r>
              <a:rPr lang="en-US" sz="1600" dirty="0">
                <a:solidFill>
                  <a:srgbClr val="333333"/>
                </a:solidFill>
                <a:ea typeface="+mn-lt"/>
                <a:cs typeface="+mn-lt"/>
              </a:rPr>
              <a:t> the importance of spoken and written word – they  go hand it hand.  In particular the exploration, and acquisition of, language and comprehension.  </a:t>
            </a:r>
            <a:endParaRPr lang="en-US" sz="1600">
              <a:solidFill>
                <a:srgbClr val="333333"/>
              </a:solidFill>
            </a:endParaRPr>
          </a:p>
          <a:p>
            <a:pPr marL="0" indent="0">
              <a:buNone/>
            </a:pPr>
            <a:endParaRPr lang="en-US" sz="1600" dirty="0">
              <a:solidFill>
                <a:srgbClr val="333333"/>
              </a:solidFill>
              <a:highlight>
                <a:srgbClr val="00FF00"/>
              </a:highlight>
            </a:endParaRPr>
          </a:p>
          <a:p>
            <a:pPr marL="0" indent="0">
              <a:buNone/>
            </a:pPr>
            <a:endParaRPr lang="en-US" sz="1600" dirty="0">
              <a:solidFill>
                <a:srgbClr val="333333"/>
              </a:solidFill>
              <a:highlight>
                <a:srgbClr val="00FF00"/>
              </a:highlight>
            </a:endParaRPr>
          </a:p>
        </p:txBody>
      </p:sp>
      <p:pic>
        <p:nvPicPr>
          <p:cNvPr id="5" name="Picture 4" descr="A close-up of a hand holding a person&amp;#39;s hand&#10;&#10;Description automatically generated">
            <a:extLst>
              <a:ext uri="{FF2B5EF4-FFF2-40B4-BE49-F238E27FC236}">
                <a16:creationId xmlns:a16="http://schemas.microsoft.com/office/drawing/2014/main" id="{E16DD475-76D9-3CBA-8D3A-202665A70F94}"/>
              </a:ext>
            </a:extLst>
          </p:cNvPr>
          <p:cNvPicPr>
            <a:picLocks noChangeAspect="1"/>
          </p:cNvPicPr>
          <p:nvPr/>
        </p:nvPicPr>
        <p:blipFill>
          <a:blip r:embed="rId2"/>
          <a:stretch>
            <a:fillRect/>
          </a:stretch>
        </p:blipFill>
        <p:spPr>
          <a:xfrm>
            <a:off x="3244634" y="3752306"/>
            <a:ext cx="2486025" cy="1647825"/>
          </a:xfrm>
          <a:prstGeom prst="rect">
            <a:avLst/>
          </a:prstGeom>
        </p:spPr>
      </p:pic>
    </p:spTree>
    <p:extLst>
      <p:ext uri="{BB962C8B-B14F-4D97-AF65-F5344CB8AC3E}">
        <p14:creationId xmlns:p14="http://schemas.microsoft.com/office/powerpoint/2010/main" val="5816526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634082"/>
          </a:xfrm>
        </p:spPr>
        <p:txBody>
          <a:bodyPr vert="horz" lIns="91440" tIns="45720" rIns="91440" bIns="45720" anchor="b">
            <a:normAutofit/>
          </a:bodyPr>
          <a:lstStyle/>
          <a:p>
            <a:r>
              <a:rPr lang="en-US" dirty="0"/>
              <a:t>Early Years Foundation Stage Framework</a:t>
            </a:r>
            <a:endParaRPr lang="en-GB" dirty="0">
              <a:highlight>
                <a:srgbClr val="00FF00"/>
              </a:highlight>
            </a:endParaRPr>
          </a:p>
        </p:txBody>
      </p:sp>
      <p:sp>
        <p:nvSpPr>
          <p:cNvPr id="3" name="Content Placeholder 2"/>
          <p:cNvSpPr>
            <a:spLocks noGrp="1"/>
          </p:cNvSpPr>
          <p:nvPr>
            <p:ph sz="quarter" idx="1"/>
          </p:nvPr>
        </p:nvSpPr>
        <p:spPr>
          <a:xfrm>
            <a:off x="339317" y="1196752"/>
            <a:ext cx="3712840" cy="4873752"/>
          </a:xfrm>
        </p:spPr>
        <p:txBody>
          <a:bodyPr/>
          <a:lstStyle/>
          <a:p>
            <a:pPr marL="0" indent="0" algn="ctr">
              <a:buNone/>
            </a:pPr>
            <a:r>
              <a:rPr lang="en-US" dirty="0"/>
              <a:t>Nursery </a:t>
            </a:r>
          </a:p>
          <a:p>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105" y="1658417"/>
            <a:ext cx="3888432" cy="17921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2" y="3439155"/>
            <a:ext cx="3883848" cy="16012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6105" y="5040391"/>
            <a:ext cx="3888432" cy="76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4427984" y="1196752"/>
            <a:ext cx="3528392" cy="461665"/>
          </a:xfrm>
          <a:prstGeom prst="rect">
            <a:avLst/>
          </a:prstGeom>
          <a:noFill/>
        </p:spPr>
        <p:txBody>
          <a:bodyPr wrap="square" rtlCol="0">
            <a:spAutoFit/>
          </a:bodyPr>
          <a:lstStyle/>
          <a:p>
            <a:pPr algn="ctr"/>
            <a:r>
              <a:rPr lang="en-US" sz="2400" dirty="0"/>
              <a:t>Reception</a:t>
            </a:r>
          </a:p>
        </p:txBody>
      </p:sp>
      <p:pic>
        <p:nvPicPr>
          <p:cNvPr id="1029" name="Picture 5"/>
          <p:cNvPicPr>
            <a:picLocks noChangeAspect="1" noChangeArrowheads="1"/>
          </p:cNvPicPr>
          <p:nvPr/>
        </p:nvPicPr>
        <p:blipFill rotWithShape="1">
          <a:blip r:embed="rId5">
            <a:extLst>
              <a:ext uri="{28A0092B-C50C-407E-A947-70E740481C1C}">
                <a14:useLocalDpi xmlns:a14="http://schemas.microsoft.com/office/drawing/2010/main" val="0"/>
              </a:ext>
            </a:extLst>
          </a:blip>
          <a:srcRect b="43047"/>
          <a:stretch/>
        </p:blipFill>
        <p:spPr bwMode="auto">
          <a:xfrm>
            <a:off x="4257276" y="1658417"/>
            <a:ext cx="4196863" cy="15636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44708" y="3222025"/>
            <a:ext cx="4210559" cy="7303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44708" y="3952336"/>
            <a:ext cx="4209431" cy="16625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2" name="Picture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244708" y="5614884"/>
            <a:ext cx="4210559" cy="7208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31479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4143" y="66935"/>
            <a:ext cx="7543800" cy="1143000"/>
          </a:xfrm>
        </p:spPr>
        <p:txBody>
          <a:bodyPr/>
          <a:lstStyle/>
          <a:p>
            <a:r>
              <a:rPr lang="en-US" dirty="0"/>
              <a:t>Key Stage 1: Year 1&amp;2 (Reading Words)</a:t>
            </a:r>
            <a:endParaRPr lang="en-GB" dirty="0"/>
          </a:p>
        </p:txBody>
      </p:sp>
      <p:sp>
        <p:nvSpPr>
          <p:cNvPr id="3" name="Content Placeholder 2"/>
          <p:cNvSpPr>
            <a:spLocks noGrp="1"/>
          </p:cNvSpPr>
          <p:nvPr>
            <p:ph sz="quarter" idx="2"/>
          </p:nvPr>
        </p:nvSpPr>
        <p:spPr>
          <a:xfrm>
            <a:off x="401962" y="2098864"/>
            <a:ext cx="3657600" cy="4495800"/>
          </a:xfrm>
        </p:spPr>
        <p:txBody>
          <a:bodyPr>
            <a:noAutofit/>
          </a:bodyPr>
          <a:lstStyle/>
          <a:p>
            <a:r>
              <a:rPr lang="en-GB" sz="1100" dirty="0"/>
              <a:t>To apply phonic knowledge and skills as the route to decode words.</a:t>
            </a:r>
          </a:p>
          <a:p>
            <a:r>
              <a:rPr lang="en-GB" sz="1100" dirty="0"/>
              <a:t>To respond speedily with the correct sound to graphemes (letters or groups of letters) for all 40+ phonemes, including where applicable, alternative sounds for graphemes.</a:t>
            </a:r>
          </a:p>
          <a:p>
            <a:r>
              <a:rPr lang="en-GB" sz="1100" dirty="0"/>
              <a:t>To read accurately by blending sounds in unfamiliar words containing GPCs that have been taught.</a:t>
            </a:r>
          </a:p>
          <a:p>
            <a:r>
              <a:rPr lang="en-GB" sz="1100" dirty="0"/>
              <a:t>To read common exception words, noting unusual correspondences between spelling and sound and where these occur in the word.</a:t>
            </a:r>
          </a:p>
          <a:p>
            <a:r>
              <a:rPr lang="en-GB" sz="1100" dirty="0"/>
              <a:t>To read words containing taught GPCs and -s, -</a:t>
            </a:r>
            <a:r>
              <a:rPr lang="en-GB" sz="1100" dirty="0" err="1"/>
              <a:t>es</a:t>
            </a:r>
            <a:r>
              <a:rPr lang="en-GB" sz="1100" dirty="0"/>
              <a:t>, -</a:t>
            </a:r>
            <a:r>
              <a:rPr lang="en-GB" sz="1100" dirty="0" err="1"/>
              <a:t>ing</a:t>
            </a:r>
            <a:r>
              <a:rPr lang="en-GB" sz="1100" dirty="0"/>
              <a:t>, -</a:t>
            </a:r>
            <a:r>
              <a:rPr lang="en-GB" sz="1100" dirty="0" err="1"/>
              <a:t>ed</a:t>
            </a:r>
            <a:r>
              <a:rPr lang="en-GB" sz="1100" dirty="0"/>
              <a:t>, -</a:t>
            </a:r>
            <a:r>
              <a:rPr lang="en-GB" sz="1100" dirty="0" err="1"/>
              <a:t>er</a:t>
            </a:r>
            <a:r>
              <a:rPr lang="en-GB" sz="1100" dirty="0"/>
              <a:t> and -</a:t>
            </a:r>
            <a:r>
              <a:rPr lang="en-GB" sz="1100" dirty="0" err="1"/>
              <a:t>est</a:t>
            </a:r>
            <a:r>
              <a:rPr lang="en-GB" sz="1100" dirty="0"/>
              <a:t> endings.</a:t>
            </a:r>
          </a:p>
          <a:p>
            <a:r>
              <a:rPr lang="en-GB" sz="1100" dirty="0"/>
              <a:t>To read other words of more than one syllable that contain taught GPCs.</a:t>
            </a:r>
          </a:p>
          <a:p>
            <a:r>
              <a:rPr lang="en-GB" sz="1100" dirty="0"/>
              <a:t>To read words with contractions (for example, I`m, I`ll, we`ll), and understand that the apostrophe represents the omitted letter(s).</a:t>
            </a:r>
          </a:p>
          <a:p>
            <a:r>
              <a:rPr lang="en-GB" sz="1100" dirty="0"/>
              <a:t>To read aloud accurately books that are consistent with developing phonic knowledge and that do not require the use of other strategies to work out words.</a:t>
            </a:r>
          </a:p>
          <a:p>
            <a:r>
              <a:rPr lang="en-GB" sz="1100" dirty="0"/>
              <a:t>To re-read books to build up fluency and confidence in word reading.</a:t>
            </a:r>
          </a:p>
        </p:txBody>
      </p:sp>
      <p:sp>
        <p:nvSpPr>
          <p:cNvPr id="4" name="Content Placeholder 3"/>
          <p:cNvSpPr>
            <a:spLocks noGrp="1"/>
          </p:cNvSpPr>
          <p:nvPr>
            <p:ph sz="quarter" idx="4"/>
          </p:nvPr>
        </p:nvSpPr>
        <p:spPr>
          <a:xfrm>
            <a:off x="4512508" y="2099872"/>
            <a:ext cx="3657600" cy="4235152"/>
          </a:xfrm>
        </p:spPr>
        <p:txBody>
          <a:bodyPr>
            <a:noAutofit/>
          </a:bodyPr>
          <a:lstStyle/>
          <a:p>
            <a:r>
              <a:rPr lang="en-GB" sz="1100" dirty="0"/>
              <a:t>To continue to apply phonic knowledge and skills as the route to decode words until automatic decoding has become embedded and reading is fluent.</a:t>
            </a:r>
          </a:p>
          <a:p>
            <a:r>
              <a:rPr lang="en-GB" sz="1100" dirty="0"/>
              <a:t>To read accurately by blending the sounds in words that contain the graphemes taught so far, especially recognising alternative sounds for graphemes.</a:t>
            </a:r>
          </a:p>
          <a:p>
            <a:r>
              <a:rPr lang="en-GB" sz="1100" dirty="0"/>
              <a:t>To read accurately words of two or more syllables that contain the same graphemes.</a:t>
            </a:r>
          </a:p>
          <a:p>
            <a:r>
              <a:rPr lang="en-GB" sz="1100" dirty="0"/>
              <a:t>To read words containing common suffixes.</a:t>
            </a:r>
          </a:p>
          <a:p>
            <a:r>
              <a:rPr lang="en-GB" sz="1100" dirty="0"/>
              <a:t>To read further common exception words, noting unusual correspondences between spelling and sound and where these occur in the word.</a:t>
            </a:r>
          </a:p>
          <a:p>
            <a:r>
              <a:rPr lang="en-GB" sz="1100" dirty="0"/>
              <a:t>To read most words quickly and accurately, without overt sounding and blending, when they have been frequently encountered.</a:t>
            </a:r>
          </a:p>
          <a:p>
            <a:r>
              <a:rPr lang="en-GB" sz="1100" dirty="0"/>
              <a:t>To read aloud books closely matched to improving phonic knowledge, sounding out unfamiliar words accurately, automatically and without undue hesitation.</a:t>
            </a:r>
          </a:p>
          <a:p>
            <a:r>
              <a:rPr lang="en-GB" sz="1100" dirty="0"/>
              <a:t>To re-read books to build up fluency and confidence in word reading.</a:t>
            </a:r>
          </a:p>
        </p:txBody>
      </p:sp>
      <p:sp>
        <p:nvSpPr>
          <p:cNvPr id="5" name="Text Placeholder 4"/>
          <p:cNvSpPr>
            <a:spLocks noGrp="1"/>
          </p:cNvSpPr>
          <p:nvPr>
            <p:ph type="body" sz="quarter" idx="1"/>
          </p:nvPr>
        </p:nvSpPr>
        <p:spPr>
          <a:xfrm>
            <a:off x="400987" y="1241810"/>
            <a:ext cx="3657600" cy="658368"/>
          </a:xfrm>
        </p:spPr>
        <p:txBody>
          <a:bodyPr/>
          <a:lstStyle/>
          <a:p>
            <a:pPr algn="ctr"/>
            <a:r>
              <a:rPr lang="en-US" dirty="0"/>
              <a:t>Year One </a:t>
            </a:r>
            <a:endParaRPr lang="en-GB" dirty="0"/>
          </a:p>
        </p:txBody>
      </p:sp>
      <p:sp>
        <p:nvSpPr>
          <p:cNvPr id="6" name="Text Placeholder 5"/>
          <p:cNvSpPr>
            <a:spLocks noGrp="1"/>
          </p:cNvSpPr>
          <p:nvPr>
            <p:ph type="body" sz="quarter" idx="3"/>
          </p:nvPr>
        </p:nvSpPr>
        <p:spPr>
          <a:xfrm>
            <a:off x="4568252" y="1279286"/>
            <a:ext cx="3657600" cy="658368"/>
          </a:xfrm>
        </p:spPr>
        <p:txBody>
          <a:bodyPr/>
          <a:lstStyle/>
          <a:p>
            <a:pPr algn="ctr"/>
            <a:r>
              <a:rPr lang="en-US" dirty="0"/>
              <a:t>Year Two </a:t>
            </a:r>
            <a:endParaRPr lang="en-GB" dirty="0"/>
          </a:p>
        </p:txBody>
      </p:sp>
    </p:spTree>
    <p:extLst>
      <p:ext uri="{BB962C8B-B14F-4D97-AF65-F5344CB8AC3E}">
        <p14:creationId xmlns:p14="http://schemas.microsoft.com/office/powerpoint/2010/main" val="9726867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283152" cy="419646"/>
          </a:xfrm>
        </p:spPr>
        <p:txBody>
          <a:bodyPr>
            <a:normAutofit fontScale="90000"/>
          </a:bodyPr>
          <a:lstStyle/>
          <a:p>
            <a:r>
              <a:rPr lang="en-US" dirty="0"/>
              <a:t>Key Stage 1: Year 1</a:t>
            </a:r>
            <a:endParaRPr lang="en-GB" dirty="0"/>
          </a:p>
        </p:txBody>
      </p:sp>
      <p:sp>
        <p:nvSpPr>
          <p:cNvPr id="3" name="Content Placeholder 2"/>
          <p:cNvSpPr>
            <a:spLocks noGrp="1"/>
          </p:cNvSpPr>
          <p:nvPr>
            <p:ph sz="quarter" idx="2"/>
          </p:nvPr>
        </p:nvSpPr>
        <p:spPr>
          <a:xfrm>
            <a:off x="467544" y="1556792"/>
            <a:ext cx="7488832" cy="5112568"/>
          </a:xfrm>
        </p:spPr>
        <p:txBody>
          <a:bodyPr>
            <a:normAutofit fontScale="32500" lnSpcReduction="20000"/>
          </a:bodyPr>
          <a:lstStyle/>
          <a:p>
            <a:r>
              <a:rPr lang="en-GB" sz="4400" dirty="0"/>
              <a:t>To develop pleasure in reading, motivation to read, vocabulary and understanding by </a:t>
            </a:r>
          </a:p>
          <a:p>
            <a:pPr lvl="0"/>
            <a:r>
              <a:rPr lang="en-GB" sz="4400" dirty="0"/>
              <a:t>listening to and discussing a wide range of poems, stories and non-fiction at a level beyond that at which can be read independently.</a:t>
            </a:r>
          </a:p>
          <a:p>
            <a:pPr lvl="0"/>
            <a:r>
              <a:rPr lang="en-GB" sz="4400" dirty="0"/>
              <a:t>being encouraged to link what is read or heard read to own experiences.</a:t>
            </a:r>
          </a:p>
          <a:p>
            <a:pPr lvl="0"/>
            <a:r>
              <a:rPr lang="en-GB" sz="4400" dirty="0"/>
              <a:t> becoming very familiar with key stories, fairy stories and traditional tales, retelling them and considering their particular characteristics.</a:t>
            </a:r>
          </a:p>
          <a:p>
            <a:pPr lvl="0"/>
            <a:r>
              <a:rPr lang="en-GB" sz="4400" dirty="0"/>
              <a:t>recognising and joining in with predictable phrases.</a:t>
            </a:r>
          </a:p>
          <a:p>
            <a:pPr lvl="0"/>
            <a:r>
              <a:rPr lang="en-GB" sz="4400" dirty="0"/>
              <a:t>learning to appreciate rhymes and poem, and to recite some by heart.</a:t>
            </a:r>
          </a:p>
          <a:p>
            <a:pPr lvl="0"/>
            <a:r>
              <a:rPr lang="en-GB" sz="4400" dirty="0"/>
              <a:t>discussing word meanings and linking new meanings to those already known.</a:t>
            </a:r>
          </a:p>
          <a:p>
            <a:r>
              <a:rPr lang="en-GB" sz="4400" dirty="0"/>
              <a:t>To understand both the books they can already read accurately and fluently and those they listen to by:</a:t>
            </a:r>
          </a:p>
          <a:p>
            <a:pPr lvl="0"/>
            <a:r>
              <a:rPr lang="en-GB" sz="4400" dirty="0"/>
              <a:t>drawing on what is already known or on background information and vocabulary provided by the teacher.</a:t>
            </a:r>
          </a:p>
          <a:p>
            <a:pPr lvl="0"/>
            <a:r>
              <a:rPr lang="en-GB" sz="4400" dirty="0"/>
              <a:t>checking that the text makes sense as it is read and self-correct inaccurate reading.</a:t>
            </a:r>
          </a:p>
          <a:p>
            <a:pPr lvl="0"/>
            <a:r>
              <a:rPr lang="en-GB" sz="4400" dirty="0"/>
              <a:t>discussing the significance of the title and the events of books.</a:t>
            </a:r>
          </a:p>
          <a:p>
            <a:pPr lvl="0"/>
            <a:r>
              <a:rPr lang="en-GB" sz="4400" dirty="0"/>
              <a:t>making inferences on the basis of what is being said and done.</a:t>
            </a:r>
          </a:p>
          <a:p>
            <a:pPr lvl="0"/>
            <a:r>
              <a:rPr lang="en-GB" sz="4400" dirty="0"/>
              <a:t>predicting what might happen on the basis of what has been read so far.</a:t>
            </a:r>
          </a:p>
          <a:p>
            <a:pPr lvl="0"/>
            <a:r>
              <a:rPr lang="en-GB" sz="4400" dirty="0"/>
              <a:t>participating in discussion about what is read, taking turns and listening to what others say.</a:t>
            </a:r>
          </a:p>
          <a:p>
            <a:pPr lvl="0"/>
            <a:r>
              <a:rPr lang="en-GB" sz="4400" dirty="0"/>
              <a:t>explaining the understanding of what is read.</a:t>
            </a:r>
          </a:p>
          <a:p>
            <a:endParaRPr lang="en-GB" dirty="0"/>
          </a:p>
        </p:txBody>
      </p:sp>
      <p:sp>
        <p:nvSpPr>
          <p:cNvPr id="5" name="Text Placeholder 4"/>
          <p:cNvSpPr>
            <a:spLocks noGrp="1"/>
          </p:cNvSpPr>
          <p:nvPr>
            <p:ph type="body" sz="quarter" idx="1"/>
          </p:nvPr>
        </p:nvSpPr>
        <p:spPr>
          <a:xfrm>
            <a:off x="467544" y="764704"/>
            <a:ext cx="3657600" cy="658368"/>
          </a:xfrm>
        </p:spPr>
        <p:txBody>
          <a:bodyPr/>
          <a:lstStyle/>
          <a:p>
            <a:pPr algn="ctr"/>
            <a:r>
              <a:rPr lang="en-US" dirty="0"/>
              <a:t>Reading Comprehension</a:t>
            </a:r>
            <a:endParaRPr lang="en-GB" dirty="0"/>
          </a:p>
        </p:txBody>
      </p:sp>
    </p:spTree>
    <p:extLst>
      <p:ext uri="{BB962C8B-B14F-4D97-AF65-F5344CB8AC3E}">
        <p14:creationId xmlns:p14="http://schemas.microsoft.com/office/powerpoint/2010/main" val="16330107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491654"/>
          </a:xfrm>
        </p:spPr>
        <p:txBody>
          <a:bodyPr>
            <a:normAutofit fontScale="90000"/>
          </a:bodyPr>
          <a:lstStyle/>
          <a:p>
            <a:r>
              <a:rPr lang="en-US" dirty="0"/>
              <a:t>Key Stage 1: Year 2</a:t>
            </a:r>
            <a:endParaRPr lang="en-GB" dirty="0"/>
          </a:p>
        </p:txBody>
      </p:sp>
      <p:sp>
        <p:nvSpPr>
          <p:cNvPr id="3" name="Content Placeholder 2"/>
          <p:cNvSpPr>
            <a:spLocks noGrp="1"/>
          </p:cNvSpPr>
          <p:nvPr>
            <p:ph sz="quarter" idx="2"/>
          </p:nvPr>
        </p:nvSpPr>
        <p:spPr>
          <a:xfrm>
            <a:off x="323528" y="1628800"/>
            <a:ext cx="7776864" cy="4896544"/>
          </a:xfrm>
        </p:spPr>
        <p:txBody>
          <a:bodyPr>
            <a:normAutofit fontScale="25000" lnSpcReduction="20000"/>
          </a:bodyPr>
          <a:lstStyle/>
          <a:p>
            <a:r>
              <a:rPr lang="en-GB" sz="4800" dirty="0"/>
              <a:t>To develop pleasure in reading, motivation to read, vocabulary and understanding by </a:t>
            </a:r>
          </a:p>
          <a:p>
            <a:pPr lvl="0"/>
            <a:r>
              <a:rPr lang="en-GB" sz="4800" dirty="0"/>
              <a:t>listening to, discussing and expressing views about a wide range of contemporary and classic poetry, stories and non-fiction at a level beyond that can be read independently.</a:t>
            </a:r>
          </a:p>
          <a:p>
            <a:pPr lvl="0"/>
            <a:r>
              <a:rPr lang="en-GB" sz="4800" dirty="0"/>
              <a:t>by discussing the sequence of events in books and how items of information are related.</a:t>
            </a:r>
          </a:p>
          <a:p>
            <a:pPr lvl="0"/>
            <a:r>
              <a:rPr lang="en-GB" sz="4800" dirty="0"/>
              <a:t>becoming increasingly familiar with and retelling a wide range of stories, fairy stories and traditional tales.</a:t>
            </a:r>
          </a:p>
          <a:p>
            <a:pPr lvl="0"/>
            <a:r>
              <a:rPr lang="en-GB" sz="4800" dirty="0"/>
              <a:t>being introduced to non-fiction books that are structured in different ways.</a:t>
            </a:r>
          </a:p>
          <a:p>
            <a:pPr lvl="0"/>
            <a:r>
              <a:rPr lang="en-GB" sz="4800" dirty="0"/>
              <a:t>recognising simple recurring literary language in stories and poetry.</a:t>
            </a:r>
          </a:p>
          <a:p>
            <a:pPr lvl="0"/>
            <a:r>
              <a:rPr lang="en-GB" sz="4800" dirty="0"/>
              <a:t>discussing and clarifying the meanings of words and linking new meanings to known vocabulary.</a:t>
            </a:r>
          </a:p>
          <a:p>
            <a:pPr lvl="0"/>
            <a:r>
              <a:rPr lang="en-GB" sz="4800" dirty="0"/>
              <a:t>discussing favourite words and phrases.</a:t>
            </a:r>
          </a:p>
          <a:p>
            <a:pPr lvl="0"/>
            <a:r>
              <a:rPr lang="en-GB" sz="4800" dirty="0"/>
              <a:t>continuing to build up a repertoire of poems learnt by heart, including appreciating poems and reciting some, with appropriate intonation to make the meaning clear.</a:t>
            </a:r>
          </a:p>
          <a:p>
            <a:r>
              <a:rPr lang="en-GB" sz="4800" dirty="0"/>
              <a:t>To understand both the books that can already be read accurately and fluently and those that are listened to by:</a:t>
            </a:r>
          </a:p>
          <a:p>
            <a:pPr lvl="0"/>
            <a:r>
              <a:rPr lang="en-GB" sz="4800" dirty="0"/>
              <a:t>drawing on what is already know or on background information and vocabulary provided by the teacher.</a:t>
            </a:r>
          </a:p>
          <a:p>
            <a:pPr lvl="0"/>
            <a:r>
              <a:rPr lang="en-GB" sz="4800" dirty="0"/>
              <a:t>checking that the text makes sense and self-correcting inaccurate reading.</a:t>
            </a:r>
          </a:p>
          <a:p>
            <a:pPr lvl="0"/>
            <a:r>
              <a:rPr lang="en-GB" sz="4800" dirty="0"/>
              <a:t>making inferences on the basis of what is being said and done.</a:t>
            </a:r>
          </a:p>
          <a:p>
            <a:pPr lvl="0"/>
            <a:r>
              <a:rPr lang="en-GB" sz="4800" dirty="0"/>
              <a:t>answering and asking questions.</a:t>
            </a:r>
          </a:p>
          <a:p>
            <a:pPr lvl="0"/>
            <a:r>
              <a:rPr lang="en-GB" sz="4800" dirty="0"/>
              <a:t>predicting what might happen on the basis of what has been read so far.</a:t>
            </a:r>
          </a:p>
          <a:p>
            <a:r>
              <a:rPr lang="en-GB" sz="4800" dirty="0"/>
              <a:t>To participate in discussion about books, poems and other works that are read by taking turns and listening to what others say.</a:t>
            </a:r>
          </a:p>
          <a:p>
            <a:r>
              <a:rPr lang="en-GB" sz="4800" dirty="0"/>
              <a:t>To explain and discuss understanding of books, poems and other material both those that they listen to and those that they read for themselves.</a:t>
            </a:r>
          </a:p>
          <a:p>
            <a:endParaRPr lang="en-GB" dirty="0"/>
          </a:p>
          <a:p>
            <a:endParaRPr lang="en-GB" dirty="0"/>
          </a:p>
        </p:txBody>
      </p:sp>
      <p:sp>
        <p:nvSpPr>
          <p:cNvPr id="7" name="Text Placeholder 4"/>
          <p:cNvSpPr>
            <a:spLocks noGrp="1"/>
          </p:cNvSpPr>
          <p:nvPr>
            <p:ph type="body" sz="quarter" idx="1"/>
          </p:nvPr>
        </p:nvSpPr>
        <p:spPr>
          <a:xfrm>
            <a:off x="467544" y="764704"/>
            <a:ext cx="3657600" cy="658368"/>
          </a:xfrm>
        </p:spPr>
        <p:txBody>
          <a:bodyPr/>
          <a:lstStyle/>
          <a:p>
            <a:pPr algn="ctr"/>
            <a:r>
              <a:rPr lang="en-US" dirty="0"/>
              <a:t>Reading Comprehension</a:t>
            </a:r>
            <a:endParaRPr lang="en-GB" dirty="0"/>
          </a:p>
        </p:txBody>
      </p:sp>
    </p:spTree>
    <p:extLst>
      <p:ext uri="{BB962C8B-B14F-4D97-AF65-F5344CB8AC3E}">
        <p14:creationId xmlns:p14="http://schemas.microsoft.com/office/powerpoint/2010/main" val="31059005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490066"/>
          </a:xfrm>
        </p:spPr>
        <p:txBody>
          <a:bodyPr>
            <a:normAutofit fontScale="90000"/>
          </a:bodyPr>
          <a:lstStyle/>
          <a:p>
            <a:pPr algn="ctr"/>
            <a:r>
              <a:rPr lang="en-US" dirty="0"/>
              <a:t>Phonics Overview </a:t>
            </a:r>
            <a:endParaRPr lang="en-GB" dirty="0"/>
          </a:p>
        </p:txBody>
      </p:sp>
      <p:sp>
        <p:nvSpPr>
          <p:cNvPr id="3" name="Content Placeholder 2"/>
          <p:cNvSpPr>
            <a:spLocks noGrp="1"/>
          </p:cNvSpPr>
          <p:nvPr>
            <p:ph sz="quarter" idx="1"/>
          </p:nvPr>
        </p:nvSpPr>
        <p:spPr>
          <a:xfrm>
            <a:off x="395536" y="908720"/>
            <a:ext cx="8228613" cy="5472608"/>
          </a:xfrm>
        </p:spPr>
        <p:txBody>
          <a:bodyPr vert="horz" lIns="91440" tIns="45720" rIns="91440" bIns="45720" anchor="t">
            <a:normAutofit/>
          </a:bodyPr>
          <a:lstStyle/>
          <a:p>
            <a:pPr marL="0" indent="0" algn="ctr">
              <a:buNone/>
            </a:pPr>
            <a:r>
              <a:rPr lang="en-US" dirty="0"/>
              <a:t>Nursery</a:t>
            </a:r>
          </a:p>
          <a:p>
            <a:pPr marL="0" indent="0">
              <a:buNone/>
            </a:pPr>
            <a:r>
              <a:rPr lang="en-US" dirty="0"/>
              <a:t>Little Wandle Foundation</a:t>
            </a:r>
          </a:p>
          <a:p>
            <a:r>
              <a:rPr lang="en-US" sz="2000" dirty="0"/>
              <a:t>To be used as part of the wider curriculum for C&amp;L and Literacy</a:t>
            </a:r>
          </a:p>
          <a:p>
            <a:r>
              <a:rPr lang="en-US" sz="2000" dirty="0"/>
              <a:t>Separated into the following three areas:</a:t>
            </a:r>
          </a:p>
          <a:p>
            <a:pPr marL="0" indent="0">
              <a:buNone/>
            </a:pPr>
            <a:r>
              <a:rPr lang="en-US" sz="2000" dirty="0"/>
              <a:t>     Foundation for a Love of Reading – Books, books, books! </a:t>
            </a:r>
          </a:p>
          <a:p>
            <a:pPr marL="0" indent="0">
              <a:buNone/>
            </a:pPr>
            <a:r>
              <a:rPr lang="en-US" sz="2000" dirty="0"/>
              <a:t>     Foundation for Phonics – Phase One (hearing sound) </a:t>
            </a:r>
          </a:p>
          <a:p>
            <a:pPr marL="0" indent="0">
              <a:buNone/>
            </a:pPr>
            <a:r>
              <a:rPr lang="en-US" sz="2000" dirty="0"/>
              <a:t>     Foundations for Language – Acquisition and comprehension </a:t>
            </a:r>
          </a:p>
          <a:p>
            <a:r>
              <a:rPr lang="en-US" sz="2000" dirty="0"/>
              <a:t>Short regular bursts </a:t>
            </a:r>
          </a:p>
          <a:p>
            <a:r>
              <a:rPr lang="en-US" sz="2000" dirty="0"/>
              <a:t>Daily sessions </a:t>
            </a:r>
          </a:p>
          <a:p>
            <a:r>
              <a:rPr lang="en-US" sz="2000" dirty="0"/>
              <a:t>Small groups  </a:t>
            </a:r>
            <a:endParaRPr lang="en-GB" sz="20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86649" y="3687964"/>
            <a:ext cx="3429036" cy="31294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826772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490066"/>
          </a:xfrm>
        </p:spPr>
        <p:txBody>
          <a:bodyPr>
            <a:normAutofit fontScale="90000"/>
          </a:bodyPr>
          <a:lstStyle/>
          <a:p>
            <a:pPr algn="ctr"/>
            <a:r>
              <a:rPr lang="en-US" dirty="0"/>
              <a:t>Phonics Overview – Reception  </a:t>
            </a:r>
            <a:endParaRPr lang="en-GB" dirty="0"/>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5" y="3501008"/>
            <a:ext cx="6960069" cy="20520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683568" y="1268760"/>
            <a:ext cx="1556580" cy="369332"/>
          </a:xfrm>
          <a:prstGeom prst="rect">
            <a:avLst/>
          </a:prstGeom>
          <a:noFill/>
        </p:spPr>
        <p:txBody>
          <a:bodyPr wrap="none" rtlCol="0">
            <a:spAutoFit/>
          </a:bodyPr>
          <a:lstStyle/>
          <a:p>
            <a:r>
              <a:rPr lang="en-US" dirty="0"/>
              <a:t>Autumn term </a:t>
            </a:r>
            <a:endParaRPr lang="en-GB" dirty="0"/>
          </a:p>
        </p:txBody>
      </p:sp>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09" y="1772816"/>
            <a:ext cx="6961236" cy="15841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331973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490066"/>
          </a:xfrm>
        </p:spPr>
        <p:txBody>
          <a:bodyPr>
            <a:normAutofit fontScale="90000"/>
          </a:bodyPr>
          <a:lstStyle/>
          <a:p>
            <a:pPr algn="ctr"/>
            <a:r>
              <a:rPr lang="en-US" dirty="0"/>
              <a:t>Phonics Overview – Reception  </a:t>
            </a:r>
            <a:endParaRPr lang="en-GB" dirty="0"/>
          </a:p>
        </p:txBody>
      </p:sp>
      <p:sp>
        <p:nvSpPr>
          <p:cNvPr id="6" name="TextBox 5"/>
          <p:cNvSpPr txBox="1"/>
          <p:nvPr/>
        </p:nvSpPr>
        <p:spPr>
          <a:xfrm>
            <a:off x="683568" y="1268760"/>
            <a:ext cx="1404487" cy="369332"/>
          </a:xfrm>
          <a:prstGeom prst="rect">
            <a:avLst/>
          </a:prstGeom>
          <a:noFill/>
        </p:spPr>
        <p:txBody>
          <a:bodyPr wrap="none" rtlCol="0">
            <a:spAutoFit/>
          </a:bodyPr>
          <a:lstStyle/>
          <a:p>
            <a:r>
              <a:rPr lang="en-US" dirty="0"/>
              <a:t>Spring term </a:t>
            </a:r>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700808"/>
            <a:ext cx="8030095" cy="19746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2144" y="3789039"/>
            <a:ext cx="7460216" cy="2925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653165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490066"/>
          </a:xfrm>
        </p:spPr>
        <p:txBody>
          <a:bodyPr>
            <a:normAutofit fontScale="90000"/>
          </a:bodyPr>
          <a:lstStyle/>
          <a:p>
            <a:pPr algn="ctr"/>
            <a:r>
              <a:rPr lang="en-US" dirty="0"/>
              <a:t>Phonics Overview – Reception  </a:t>
            </a:r>
            <a:endParaRPr lang="en-GB" dirty="0"/>
          </a:p>
        </p:txBody>
      </p:sp>
      <p:sp>
        <p:nvSpPr>
          <p:cNvPr id="6" name="TextBox 5"/>
          <p:cNvSpPr txBox="1"/>
          <p:nvPr/>
        </p:nvSpPr>
        <p:spPr>
          <a:xfrm>
            <a:off x="683568" y="1268760"/>
            <a:ext cx="1625701" cy="369332"/>
          </a:xfrm>
          <a:prstGeom prst="rect">
            <a:avLst/>
          </a:prstGeom>
          <a:noFill/>
        </p:spPr>
        <p:txBody>
          <a:bodyPr wrap="none" rtlCol="0">
            <a:spAutoFit/>
          </a:bodyPr>
          <a:lstStyle/>
          <a:p>
            <a:r>
              <a:rPr lang="en-US" dirty="0"/>
              <a:t>Summer term </a:t>
            </a: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619" y="1638092"/>
            <a:ext cx="8241357" cy="2425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4035012"/>
            <a:ext cx="7416824" cy="27222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848558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490066"/>
          </a:xfrm>
        </p:spPr>
        <p:txBody>
          <a:bodyPr>
            <a:normAutofit fontScale="90000"/>
          </a:bodyPr>
          <a:lstStyle/>
          <a:p>
            <a:pPr algn="ctr"/>
            <a:r>
              <a:rPr lang="en-US" dirty="0"/>
              <a:t>Phonics Overview – Year One  </a:t>
            </a:r>
            <a:endParaRPr lang="en-GB" dirty="0"/>
          </a:p>
        </p:txBody>
      </p:sp>
      <p:sp>
        <p:nvSpPr>
          <p:cNvPr id="6" name="TextBox 5"/>
          <p:cNvSpPr txBox="1"/>
          <p:nvPr/>
        </p:nvSpPr>
        <p:spPr>
          <a:xfrm>
            <a:off x="683568" y="1268760"/>
            <a:ext cx="1556580" cy="369332"/>
          </a:xfrm>
          <a:prstGeom prst="rect">
            <a:avLst/>
          </a:prstGeom>
          <a:noFill/>
        </p:spPr>
        <p:txBody>
          <a:bodyPr wrap="none" rtlCol="0">
            <a:spAutoFit/>
          </a:bodyPr>
          <a:lstStyle/>
          <a:p>
            <a:r>
              <a:rPr lang="en-US" dirty="0"/>
              <a:t>Autumn term </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1453426"/>
            <a:ext cx="4321517" cy="1978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8867" y="3539840"/>
            <a:ext cx="5051238" cy="31466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162051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490066"/>
          </a:xfrm>
        </p:spPr>
        <p:txBody>
          <a:bodyPr>
            <a:normAutofit fontScale="90000"/>
          </a:bodyPr>
          <a:lstStyle/>
          <a:p>
            <a:pPr algn="ctr"/>
            <a:r>
              <a:rPr lang="en-US" dirty="0"/>
              <a:t>Phonics Overview – Year One  </a:t>
            </a:r>
            <a:endParaRPr lang="en-GB" dirty="0"/>
          </a:p>
        </p:txBody>
      </p:sp>
      <p:sp>
        <p:nvSpPr>
          <p:cNvPr id="6" name="TextBox 5"/>
          <p:cNvSpPr txBox="1"/>
          <p:nvPr/>
        </p:nvSpPr>
        <p:spPr>
          <a:xfrm>
            <a:off x="683568" y="1268760"/>
            <a:ext cx="1404487" cy="369332"/>
          </a:xfrm>
          <a:prstGeom prst="rect">
            <a:avLst/>
          </a:prstGeom>
          <a:noFill/>
        </p:spPr>
        <p:txBody>
          <a:bodyPr wrap="none" rtlCol="0">
            <a:spAutoFit/>
          </a:bodyPr>
          <a:lstStyle/>
          <a:p>
            <a:r>
              <a:rPr lang="en-US" dirty="0"/>
              <a:t>Spring term </a:t>
            </a:r>
            <a:endParaRPr lang="en-GB"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634636"/>
            <a:ext cx="5034701" cy="31038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1960" y="4149080"/>
            <a:ext cx="4477891" cy="24899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998565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490066"/>
          </a:xfrm>
        </p:spPr>
        <p:txBody>
          <a:bodyPr>
            <a:normAutofit fontScale="90000"/>
          </a:bodyPr>
          <a:lstStyle/>
          <a:p>
            <a:pPr algn="ctr"/>
            <a:r>
              <a:rPr lang="en-US" dirty="0"/>
              <a:t>Phonics Overview – Year One  </a:t>
            </a:r>
            <a:endParaRPr lang="en-GB" dirty="0"/>
          </a:p>
        </p:txBody>
      </p:sp>
      <p:sp>
        <p:nvSpPr>
          <p:cNvPr id="6" name="TextBox 5"/>
          <p:cNvSpPr txBox="1"/>
          <p:nvPr/>
        </p:nvSpPr>
        <p:spPr>
          <a:xfrm>
            <a:off x="683568" y="1268760"/>
            <a:ext cx="1625701" cy="369332"/>
          </a:xfrm>
          <a:prstGeom prst="rect">
            <a:avLst/>
          </a:prstGeom>
          <a:noFill/>
        </p:spPr>
        <p:txBody>
          <a:bodyPr wrap="none" rtlCol="0">
            <a:spAutoFit/>
          </a:bodyPr>
          <a:lstStyle/>
          <a:p>
            <a:r>
              <a:rPr lang="en-US" dirty="0"/>
              <a:t>Summer term </a:t>
            </a:r>
            <a:endParaRPr lang="en-GB"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638092"/>
            <a:ext cx="4232000" cy="3673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9711" y="4149080"/>
            <a:ext cx="6877967" cy="26233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408755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490066"/>
          </a:xfrm>
        </p:spPr>
        <p:txBody>
          <a:bodyPr>
            <a:normAutofit fontScale="90000"/>
          </a:bodyPr>
          <a:lstStyle/>
          <a:p>
            <a:pPr algn="ctr"/>
            <a:r>
              <a:rPr lang="en-US" dirty="0"/>
              <a:t>Phonics Overview – Year Two  </a:t>
            </a:r>
            <a:endParaRPr lang="en-GB" dirty="0"/>
          </a:p>
        </p:txBody>
      </p:sp>
      <p:sp>
        <p:nvSpPr>
          <p:cNvPr id="6" name="TextBox 5"/>
          <p:cNvSpPr txBox="1"/>
          <p:nvPr/>
        </p:nvSpPr>
        <p:spPr>
          <a:xfrm>
            <a:off x="683568" y="1268760"/>
            <a:ext cx="1614288" cy="369332"/>
          </a:xfrm>
          <a:prstGeom prst="rect">
            <a:avLst/>
          </a:prstGeom>
          <a:noFill/>
        </p:spPr>
        <p:txBody>
          <a:bodyPr wrap="none" rtlCol="0">
            <a:spAutoFit/>
          </a:bodyPr>
          <a:lstStyle/>
          <a:p>
            <a:r>
              <a:rPr lang="en-US" dirty="0"/>
              <a:t>Autumn term </a:t>
            </a:r>
            <a:endParaRPr lang="en-GB"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916832"/>
            <a:ext cx="8242300" cy="3454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346049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Foundations of fluency </a:t>
            </a:r>
            <a:endParaRPr lang="en-GB" dirty="0"/>
          </a:p>
        </p:txBody>
      </p:sp>
      <p:sp>
        <p:nvSpPr>
          <p:cNvPr id="3" name="Content Placeholder 2"/>
          <p:cNvSpPr>
            <a:spLocks noGrp="1"/>
          </p:cNvSpPr>
          <p:nvPr>
            <p:ph sz="quarter" idx="1"/>
          </p:nvPr>
        </p:nvSpPr>
        <p:spPr>
          <a:xfrm>
            <a:off x="457200" y="1600200"/>
            <a:ext cx="4762872" cy="4873752"/>
          </a:xfrm>
        </p:spPr>
        <p:txBody>
          <a:bodyPr/>
          <a:lstStyle/>
          <a:p>
            <a:r>
              <a:rPr lang="en-US" dirty="0"/>
              <a:t>Before children can become fluent readers, they need to develop foundational skills such as phonetic awareness, GPC recognition, vocabulary and comprehension skills. </a:t>
            </a:r>
          </a:p>
          <a:p>
            <a:r>
              <a:rPr lang="en-US" dirty="0"/>
              <a:t>These skills lay the groundwork for them to become proficient readers as they progress through early literacy stages. </a:t>
            </a:r>
            <a:endParaRPr lang="en-GB" dirty="0"/>
          </a:p>
          <a:p>
            <a:endParaRPr lang="en-GB" dirty="0"/>
          </a:p>
        </p:txBody>
      </p:sp>
      <p:pic>
        <p:nvPicPr>
          <p:cNvPr id="4" name="Picture 3">
            <a:extLst>
              <a:ext uri="{FF2B5EF4-FFF2-40B4-BE49-F238E27FC236}">
                <a16:creationId xmlns:a16="http://schemas.microsoft.com/office/drawing/2014/main" id="{16A00EA7-3069-DAB8-05D4-6CC1364A70D1}"/>
              </a:ext>
            </a:extLst>
          </p:cNvPr>
          <p:cNvPicPr>
            <a:picLocks noChangeAspect="1"/>
          </p:cNvPicPr>
          <p:nvPr/>
        </p:nvPicPr>
        <p:blipFill>
          <a:blip r:embed="rId2"/>
          <a:stretch>
            <a:fillRect/>
          </a:stretch>
        </p:blipFill>
        <p:spPr>
          <a:xfrm>
            <a:off x="5076056" y="1628800"/>
            <a:ext cx="3626117" cy="3240360"/>
          </a:xfrm>
          <a:prstGeom prst="rect">
            <a:avLst/>
          </a:prstGeom>
        </p:spPr>
      </p:pic>
    </p:spTree>
    <p:extLst>
      <p:ext uri="{BB962C8B-B14F-4D97-AF65-F5344CB8AC3E}">
        <p14:creationId xmlns:p14="http://schemas.microsoft.com/office/powerpoint/2010/main" val="37257464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Communication and language development </a:t>
            </a:r>
            <a:endParaRPr lang="en-GB" dirty="0"/>
          </a:p>
        </p:txBody>
      </p:sp>
      <p:sp>
        <p:nvSpPr>
          <p:cNvPr id="3" name="Content Placeholder 2"/>
          <p:cNvSpPr>
            <a:spLocks noGrp="1"/>
          </p:cNvSpPr>
          <p:nvPr>
            <p:ph sz="quarter" idx="1"/>
          </p:nvPr>
        </p:nvSpPr>
        <p:spPr>
          <a:xfrm>
            <a:off x="457200" y="1600200"/>
            <a:ext cx="7467600" cy="3629000"/>
          </a:xfrm>
        </p:spPr>
        <p:txBody>
          <a:bodyPr vert="horz" lIns="91440" tIns="45720" rIns="91440" bIns="45720" anchor="t">
            <a:normAutofit/>
          </a:bodyPr>
          <a:lstStyle/>
          <a:p>
            <a:r>
              <a:rPr lang="en-US" sz="2000" dirty="0"/>
              <a:t>Communication and language development is imperative to children’s literacy skills. You need to be able to listen, understand and speak if you are going to be able read or write. </a:t>
            </a:r>
          </a:p>
          <a:p>
            <a:r>
              <a:rPr lang="en-US" sz="2000" dirty="0"/>
              <a:t>Having a good range of vocabulary helps children to learn, this is because words allow children to make sense of the world around them. It is important to develop a language rich environment. A language-rich environment is one in which adults talk with children throughout the day. </a:t>
            </a:r>
            <a:r>
              <a:rPr lang="en-US" sz="2000" u="sng" dirty="0"/>
              <a:t>The more children take part in conversations and discussion, the more they will understand once they can read and the more vocabulary and ideas they will have to draw on when they can write. </a:t>
            </a:r>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35896" y="5335994"/>
            <a:ext cx="1729953" cy="15217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775866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Phonological awareness  </a:t>
            </a:r>
            <a:endParaRPr lang="en-GB" dirty="0"/>
          </a:p>
        </p:txBody>
      </p:sp>
      <p:sp>
        <p:nvSpPr>
          <p:cNvPr id="3" name="Content Placeholder 2"/>
          <p:cNvSpPr>
            <a:spLocks noGrp="1"/>
          </p:cNvSpPr>
          <p:nvPr>
            <p:ph sz="quarter" idx="1"/>
          </p:nvPr>
        </p:nvSpPr>
        <p:spPr/>
        <p:txBody>
          <a:bodyPr vert="horz" lIns="91440" tIns="45720" rIns="91440" bIns="45720" anchor="t">
            <a:normAutofit fontScale="92500" lnSpcReduction="20000"/>
          </a:bodyPr>
          <a:lstStyle/>
          <a:p>
            <a:pPr marL="0" indent="0">
              <a:buNone/>
            </a:pPr>
            <a:r>
              <a:rPr lang="en-US" dirty="0"/>
              <a:t>Phonics is fundamental for reading as it teaches the relationship between sounds and letters, enabling individuals to </a:t>
            </a:r>
            <a:r>
              <a:rPr lang="en-US" b="1" dirty="0"/>
              <a:t>decode</a:t>
            </a:r>
            <a:r>
              <a:rPr lang="en-US" dirty="0"/>
              <a:t> words and understand meanings. It is a </a:t>
            </a:r>
            <a:r>
              <a:rPr lang="en-US" b="1" i="1" dirty="0"/>
              <a:t>crucial </a:t>
            </a:r>
            <a:r>
              <a:rPr lang="en-US" dirty="0"/>
              <a:t>skill in the early stages of learning to read. </a:t>
            </a:r>
          </a:p>
          <a:p>
            <a:pPr marL="0" indent="0">
              <a:buNone/>
            </a:pPr>
            <a:r>
              <a:rPr lang="en-US" dirty="0"/>
              <a:t>Supporting at home: </a:t>
            </a:r>
          </a:p>
          <a:p>
            <a:r>
              <a:rPr lang="en-US" dirty="0"/>
              <a:t>From Reception practice GPCs at home as much as possible </a:t>
            </a:r>
          </a:p>
          <a:p>
            <a:r>
              <a:rPr lang="en-US" dirty="0"/>
              <a:t>Prior to recognising GPCs there should be a focus on hearing and </a:t>
            </a:r>
            <a:r>
              <a:rPr lang="en-US" err="1"/>
              <a:t>recognising</a:t>
            </a:r>
            <a:r>
              <a:rPr lang="en-US" dirty="0"/>
              <a:t> initial sounds, orally segmenting and blending. </a:t>
            </a:r>
            <a:r>
              <a:rPr lang="en-US" i="1" dirty="0"/>
              <a:t>For example</a:t>
            </a:r>
            <a:r>
              <a:rPr lang="en-US" dirty="0"/>
              <a:t>, can you get your c-u-p?</a:t>
            </a:r>
          </a:p>
          <a:p>
            <a:r>
              <a:rPr lang="en-US" dirty="0"/>
              <a:t>Practice 'tricky words' at home,  children need to be able to read these by sight.  Knowing </a:t>
            </a:r>
            <a:r>
              <a:rPr lang="en-US" b="1" i="1" u="sng" dirty="0"/>
              <a:t>why </a:t>
            </a:r>
            <a:r>
              <a:rPr lang="en-US" dirty="0"/>
              <a:t>they are tricky, for example </a:t>
            </a:r>
            <a:r>
              <a:rPr lang="en-US" dirty="0">
                <a:solidFill>
                  <a:schemeClr val="accent1"/>
                </a:solidFill>
              </a:rPr>
              <a:t>is</a:t>
            </a:r>
            <a:r>
              <a:rPr lang="en-US" dirty="0"/>
              <a:t>,  supports understanding sight recognition over decoding. </a:t>
            </a:r>
            <a:endParaRPr lang="en-GB"/>
          </a:p>
          <a:p>
            <a:r>
              <a:rPr lang="en-US" dirty="0"/>
              <a:t>Read your child’s school reading book with them. </a:t>
            </a:r>
            <a:endParaRPr lang="en-GB" dirty="0"/>
          </a:p>
        </p:txBody>
      </p:sp>
    </p:spTree>
    <p:extLst>
      <p:ext uri="{BB962C8B-B14F-4D97-AF65-F5344CB8AC3E}">
        <p14:creationId xmlns:p14="http://schemas.microsoft.com/office/powerpoint/2010/main" val="33335915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Something to take away…</a:t>
            </a:r>
            <a:endParaRPr lang="en-GB" dirty="0"/>
          </a:p>
        </p:txBody>
      </p:sp>
      <p:sp>
        <p:nvSpPr>
          <p:cNvPr id="3" name="Content Placeholder 2"/>
          <p:cNvSpPr>
            <a:spLocks noGrp="1"/>
          </p:cNvSpPr>
          <p:nvPr>
            <p:ph sz="quarter" idx="1"/>
          </p:nvPr>
        </p:nvSpPr>
        <p:spPr/>
        <p:txBody>
          <a:bodyPr/>
          <a:lstStyle/>
          <a:p>
            <a:r>
              <a:rPr lang="en-US" dirty="0"/>
              <a:t>A recent study underscored the importance of parents talking and singing to their babies, using rhythmic speech patterns such as those found in nursery rhymes. This could significantly influence language outcomes, as rhythmic information serves as a framework for adding phonetic information. </a:t>
            </a:r>
          </a:p>
          <a:p>
            <a:endParaRPr lang="en-GB" dirty="0"/>
          </a:p>
        </p:txBody>
      </p:sp>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2458"/>
          <a:stretch/>
        </p:blipFill>
        <p:spPr bwMode="auto">
          <a:xfrm>
            <a:off x="3563888" y="4005064"/>
            <a:ext cx="2352787" cy="22322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395536" y="4365105"/>
            <a:ext cx="2805998" cy="1169551"/>
          </a:xfrm>
          <a:prstGeom prst="rect">
            <a:avLst/>
          </a:prstGeom>
        </p:spPr>
        <p:txBody>
          <a:bodyPr wrap="square">
            <a:spAutoFit/>
          </a:bodyPr>
          <a:lstStyle/>
          <a:p>
            <a:r>
              <a:rPr lang="en-GB" sz="1400" dirty="0">
                <a:hlinkClick r:id="rId3"/>
              </a:rPr>
              <a:t>https://www.psypost.org/2023/12/new-neuroscience-research-upends-traditional-theories-of-early-language-learning-in-babies-214800</a:t>
            </a:r>
            <a:r>
              <a:rPr lang="en-GB" sz="1400" dirty="0"/>
              <a:t> </a:t>
            </a:r>
          </a:p>
        </p:txBody>
      </p:sp>
    </p:spTree>
    <p:extLst>
      <p:ext uri="{BB962C8B-B14F-4D97-AF65-F5344CB8AC3E}">
        <p14:creationId xmlns:p14="http://schemas.microsoft.com/office/powerpoint/2010/main" val="35049918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Supporting your child at home with reading: Nursery Rhymes!  </a:t>
            </a:r>
            <a:endParaRPr lang="en-GB" dirty="0"/>
          </a:p>
        </p:txBody>
      </p:sp>
      <p:sp>
        <p:nvSpPr>
          <p:cNvPr id="3" name="Content Placeholder 2"/>
          <p:cNvSpPr>
            <a:spLocks noGrp="1"/>
          </p:cNvSpPr>
          <p:nvPr>
            <p:ph sz="quarter" idx="1"/>
          </p:nvPr>
        </p:nvSpPr>
        <p:spPr>
          <a:xfrm>
            <a:off x="467544" y="1600200"/>
            <a:ext cx="7457256" cy="4873752"/>
          </a:xfrm>
        </p:spPr>
        <p:txBody>
          <a:bodyPr vert="horz" lIns="91440" tIns="45720" rIns="91440" bIns="45720" anchor="t">
            <a:normAutofit/>
          </a:bodyPr>
          <a:lstStyle/>
          <a:p>
            <a:r>
              <a:rPr lang="en-US" dirty="0"/>
              <a:t>Nursery rhymes support children in learning and retention of new vocabulary.</a:t>
            </a:r>
          </a:p>
          <a:p>
            <a:r>
              <a:rPr lang="en-US" dirty="0"/>
              <a:t>They give children the opportunity to hear sounds in words. They will begin to recognise rhyme, alliteration and this will in turn help children to develop  phonological awareness. </a:t>
            </a:r>
          </a:p>
          <a:p>
            <a:r>
              <a:rPr lang="en-US" dirty="0"/>
              <a:t>They teach sequencing – nursery rhymes usually tell a story, and this will teach children that there is a beginning, a middle and an end. </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4869160"/>
            <a:ext cx="3226808" cy="18400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932582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Develop communication and language</a:t>
            </a:r>
            <a:endParaRPr lang="en-GB" dirty="0"/>
          </a:p>
        </p:txBody>
      </p:sp>
      <p:sp>
        <p:nvSpPr>
          <p:cNvPr id="3" name="Content Placeholder 2"/>
          <p:cNvSpPr>
            <a:spLocks noGrp="1"/>
          </p:cNvSpPr>
          <p:nvPr>
            <p:ph sz="quarter" idx="1"/>
          </p:nvPr>
        </p:nvSpPr>
        <p:spPr>
          <a:xfrm>
            <a:off x="457200" y="1600200"/>
            <a:ext cx="7067128" cy="4781128"/>
          </a:xfrm>
        </p:spPr>
        <p:txBody>
          <a:bodyPr>
            <a:normAutofit fontScale="92500" lnSpcReduction="20000"/>
          </a:bodyPr>
          <a:lstStyle/>
          <a:p>
            <a:pPr marL="0" indent="0">
              <a:buNone/>
            </a:pPr>
            <a:r>
              <a:rPr lang="en-US" sz="2000" dirty="0"/>
              <a:t>Young children typically learn new words at an astonishing rate. The number of words a child has by the time they are 3 will have an impact on their language development. </a:t>
            </a:r>
          </a:p>
          <a:p>
            <a:r>
              <a:rPr lang="en-US" sz="2000" dirty="0"/>
              <a:t>Build on background knowledge – research new topics that children are interested in and introduce new vocabulary.</a:t>
            </a:r>
          </a:p>
          <a:p>
            <a:r>
              <a:rPr lang="en-US" sz="2000" dirty="0"/>
              <a:t>Give children experiences – these do not have to be expensive days out they can be going to the local woodland area, watching construction vehicles etc. </a:t>
            </a:r>
          </a:p>
          <a:p>
            <a:r>
              <a:rPr lang="en-US" sz="2000" dirty="0"/>
              <a:t>Talk about new words and what they mean. </a:t>
            </a:r>
          </a:p>
          <a:p>
            <a:r>
              <a:rPr lang="en-US" sz="2000" dirty="0"/>
              <a:t>If you speak another language at home, continue to do this as it will build on children’s vocabulary and help them to make links at school. </a:t>
            </a:r>
          </a:p>
          <a:p>
            <a:r>
              <a:rPr lang="en-US" sz="2000" dirty="0"/>
              <a:t>Share stories and books together</a:t>
            </a:r>
          </a:p>
          <a:p>
            <a:r>
              <a:rPr lang="en-US" sz="2000" dirty="0"/>
              <a:t>Sing songs and nursery rhymes</a:t>
            </a:r>
          </a:p>
          <a:p>
            <a:r>
              <a:rPr lang="en-US" sz="2000" dirty="0"/>
              <a:t>Act out stories and engage in imaginative play with children</a:t>
            </a:r>
          </a:p>
          <a:p>
            <a:r>
              <a:rPr lang="en-US" sz="2000" dirty="0"/>
              <a:t>Back and forth conversations </a:t>
            </a:r>
            <a:endParaRPr lang="en-GB" sz="20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4869159"/>
            <a:ext cx="2015108" cy="18817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931294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Develop a love of books</a:t>
            </a:r>
            <a:endParaRPr lang="en-GB" dirty="0"/>
          </a:p>
        </p:txBody>
      </p:sp>
      <p:sp>
        <p:nvSpPr>
          <p:cNvPr id="3" name="Content Placeholder 2"/>
          <p:cNvSpPr>
            <a:spLocks noGrp="1"/>
          </p:cNvSpPr>
          <p:nvPr>
            <p:ph sz="quarter" idx="1"/>
          </p:nvPr>
        </p:nvSpPr>
        <p:spPr/>
        <p:txBody>
          <a:bodyPr>
            <a:normAutofit/>
          </a:bodyPr>
          <a:lstStyle/>
          <a:p>
            <a:pPr marL="0" indent="0">
              <a:buNone/>
            </a:pPr>
            <a:r>
              <a:rPr lang="en-US" dirty="0"/>
              <a:t>Research has demonstrated that children’s attitude towards reading is one of the strongest predictors of their later academic and life success. </a:t>
            </a:r>
          </a:p>
          <a:p>
            <a:r>
              <a:rPr lang="en-US" dirty="0"/>
              <a:t>Model a love of reading </a:t>
            </a:r>
          </a:p>
          <a:p>
            <a:r>
              <a:rPr lang="en-US" dirty="0"/>
              <a:t>Share a range of books </a:t>
            </a:r>
          </a:p>
          <a:p>
            <a:r>
              <a:rPr lang="en-US" dirty="0"/>
              <a:t>Talk about books and stories </a:t>
            </a:r>
          </a:p>
          <a:p>
            <a:r>
              <a:rPr lang="en-US" dirty="0"/>
              <a:t>Make up your own stories </a:t>
            </a:r>
          </a:p>
          <a:p>
            <a:r>
              <a:rPr lang="en-US" dirty="0"/>
              <a:t>Visit the local library</a:t>
            </a:r>
          </a:p>
          <a:p>
            <a:r>
              <a:rPr lang="en-US" dirty="0"/>
              <a:t>Read a range of books </a:t>
            </a:r>
          </a:p>
          <a:p>
            <a:r>
              <a:rPr lang="en-US" dirty="0"/>
              <a:t>Read and listen to poems</a:t>
            </a:r>
          </a:p>
          <a:p>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2924944"/>
            <a:ext cx="3998850" cy="15775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015719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Recommended books</a:t>
            </a:r>
            <a:br>
              <a:rPr lang="en-US" dirty="0"/>
            </a:br>
            <a:r>
              <a:rPr lang="en-US" sz="2000" dirty="0">
                <a:hlinkClick r:id="rId2"/>
              </a:rPr>
              <a:t>https://www.fortyhill.com/page/?title=Literacy&amp;pid=55</a:t>
            </a:r>
            <a:r>
              <a:rPr lang="en-US" sz="2000" dirty="0"/>
              <a:t>  </a:t>
            </a:r>
            <a:endParaRPr lang="en-GB" dirty="0"/>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556792"/>
            <a:ext cx="6985000" cy="4972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93739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websites </a:t>
            </a:r>
            <a:endParaRPr lang="en-GB" dirty="0"/>
          </a:p>
        </p:txBody>
      </p:sp>
      <p:sp>
        <p:nvSpPr>
          <p:cNvPr id="3" name="Content Placeholder 2"/>
          <p:cNvSpPr>
            <a:spLocks noGrp="1"/>
          </p:cNvSpPr>
          <p:nvPr>
            <p:ph sz="quarter" idx="1"/>
          </p:nvPr>
        </p:nvSpPr>
        <p:spPr/>
        <p:txBody>
          <a:bodyPr/>
          <a:lstStyle/>
          <a:p>
            <a:r>
              <a:rPr lang="en-US" dirty="0"/>
              <a:t>Little </a:t>
            </a:r>
            <a:r>
              <a:rPr lang="en-US" dirty="0" err="1"/>
              <a:t>Wandle</a:t>
            </a:r>
            <a:r>
              <a:rPr lang="en-US" dirty="0"/>
              <a:t> – Support for Parents </a:t>
            </a:r>
          </a:p>
          <a:p>
            <a:pPr marL="0" indent="0">
              <a:buNone/>
            </a:pPr>
            <a:r>
              <a:rPr lang="en-GB" dirty="0">
                <a:hlinkClick r:id="rId2"/>
              </a:rPr>
              <a:t>https://www.littlewandlelettersandsounds.org.uk/resources/for-parents/</a:t>
            </a:r>
            <a:r>
              <a:rPr lang="en-GB" dirty="0"/>
              <a:t> </a:t>
            </a:r>
          </a:p>
          <a:p>
            <a:endParaRPr lang="en-US" dirty="0"/>
          </a:p>
          <a:p>
            <a:r>
              <a:rPr lang="en-US" dirty="0"/>
              <a:t>National Literacy Trust</a:t>
            </a:r>
          </a:p>
          <a:p>
            <a:pPr marL="0" indent="0">
              <a:buNone/>
            </a:pPr>
            <a:r>
              <a:rPr lang="en-US" dirty="0">
                <a:hlinkClick r:id="rId3"/>
              </a:rPr>
              <a:t>https://literacytrust.org.uk/parents-and-families/</a:t>
            </a:r>
            <a:r>
              <a:rPr lang="en-US" dirty="0"/>
              <a:t> </a:t>
            </a:r>
          </a:p>
          <a:p>
            <a:pPr marL="0" indent="0">
              <a:buNone/>
            </a:pPr>
            <a:endParaRPr lang="en-US" dirty="0"/>
          </a:p>
          <a:p>
            <a:r>
              <a:rPr lang="en-US" dirty="0"/>
              <a:t>Book Trust </a:t>
            </a:r>
          </a:p>
          <a:p>
            <a:pPr marL="0" indent="0">
              <a:buNone/>
            </a:pPr>
            <a:r>
              <a:rPr lang="en-US" dirty="0">
                <a:hlinkClick r:id="rId4"/>
              </a:rPr>
              <a:t>https://www.booktrust.org.uk/books-and-reading/tips-and-advice/reading-tips/</a:t>
            </a:r>
            <a:r>
              <a:rPr lang="en-US" dirty="0"/>
              <a:t>  </a:t>
            </a:r>
          </a:p>
          <a:p>
            <a:pPr marL="0" indent="0">
              <a:buNone/>
            </a:pPr>
            <a:endParaRPr lang="en-GB" dirty="0"/>
          </a:p>
        </p:txBody>
      </p:sp>
      <p:pic>
        <p:nvPicPr>
          <p:cNvPr id="921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98976" y="404664"/>
            <a:ext cx="1828800" cy="1657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19"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89151" y="4221088"/>
            <a:ext cx="3324225" cy="93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0"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092280" y="2924944"/>
            <a:ext cx="1296144" cy="11689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846764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67744" y="1556792"/>
            <a:ext cx="6172200" cy="1894362"/>
          </a:xfrm>
        </p:spPr>
        <p:txBody>
          <a:bodyPr>
            <a:normAutofit/>
          </a:bodyPr>
          <a:lstStyle/>
          <a:p>
            <a:pPr algn="ctr"/>
            <a:r>
              <a:rPr lang="en-US" sz="3600" dirty="0"/>
              <a:t>Thank you for listening! </a:t>
            </a:r>
            <a:endParaRPr lang="en-GB" sz="3600" dirty="0"/>
          </a:p>
        </p:txBody>
      </p:sp>
      <p:sp>
        <p:nvSpPr>
          <p:cNvPr id="3" name="Subtitle 2"/>
          <p:cNvSpPr>
            <a:spLocks noGrp="1"/>
          </p:cNvSpPr>
          <p:nvPr>
            <p:ph type="subTitle" idx="1"/>
          </p:nvPr>
        </p:nvSpPr>
        <p:spPr>
          <a:xfrm>
            <a:off x="2339752" y="3501008"/>
            <a:ext cx="6172200" cy="1371600"/>
          </a:xfrm>
        </p:spPr>
        <p:txBody>
          <a:bodyPr>
            <a:normAutofit/>
          </a:bodyPr>
          <a:lstStyle/>
          <a:p>
            <a:pPr algn="ctr"/>
            <a:r>
              <a:rPr lang="en-US" sz="2800" dirty="0"/>
              <a:t>Any questions? </a:t>
            </a:r>
            <a:endParaRPr lang="en-GB" sz="28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7864" y="4221088"/>
            <a:ext cx="3979912" cy="2289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5398431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Grid">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1" ma:contentTypeDescription="Create a new document." ma:contentTypeScope="" ma:versionID="ffe7fac44cb31902365782207de1a05a">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6c192b837418c2a735c256c19b989789"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6a6f9b4c-029b-444e-addf-4d66571c9b6f" xsi:nil="true"/>
    <lcf76f155ced4ddcb4097134ff3c332f xmlns="450a6b86-6e86-4b74-93c9-116031be495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E850448-7A0C-469A-8B1B-78C0BE675C67}">
  <ds:schemaRefs>
    <ds:schemaRef ds:uri="http://schemas.microsoft.com/sharepoint/v3/contenttype/forms"/>
  </ds:schemaRefs>
</ds:datastoreItem>
</file>

<file path=customXml/itemProps2.xml><?xml version="1.0" encoding="utf-8"?>
<ds:datastoreItem xmlns:ds="http://schemas.openxmlformats.org/officeDocument/2006/customXml" ds:itemID="{C14CDD2D-FBBB-4407-A918-EAE3E4EE892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a6f9b4c-029b-444e-addf-4d66571c9b6f"/>
    <ds:schemaRef ds:uri="450a6b86-6e86-4b74-93c9-116031be49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878AAC4-CE99-43BC-B25E-3A1728D470DB}">
  <ds:schemaRefs>
    <ds:schemaRef ds:uri="http://schemas.openxmlformats.org/package/2006/metadata/core-properties"/>
    <ds:schemaRef ds:uri="http://schemas.microsoft.com/office/2006/documentManagement/types"/>
    <ds:schemaRef ds:uri="http://purl.org/dc/elements/1.1/"/>
    <ds:schemaRef ds:uri="6a6f9b4c-029b-444e-addf-4d66571c9b6f"/>
    <ds:schemaRef ds:uri="http://purl.org/dc/terms/"/>
    <ds:schemaRef ds:uri="http://purl.org/dc/dcmitype/"/>
    <ds:schemaRef ds:uri="http://www.w3.org/XML/1998/namespace"/>
    <ds:schemaRef ds:uri="450a6b86-6e86-4b74-93c9-116031be495f"/>
    <ds:schemaRef ds:uri="http://schemas.microsoft.com/office/infopath/2007/PartnerControl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Oriel</Template>
  <TotalTime>452</TotalTime>
  <Words>1985</Words>
  <Application>Microsoft Office PowerPoint</Application>
  <PresentationFormat>On-screen Show (4:3)</PresentationFormat>
  <Paragraphs>173</Paragraphs>
  <Slides>28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28</vt:i4>
      </vt:variant>
    </vt:vector>
  </HeadingPairs>
  <TitlesOfParts>
    <vt:vector size="32" baseType="lpstr">
      <vt:lpstr>Franklin Gothic Medium</vt:lpstr>
      <vt:lpstr>Wingdings</vt:lpstr>
      <vt:lpstr>Wingdings 2</vt:lpstr>
      <vt:lpstr>Oriel</vt:lpstr>
      <vt:lpstr>Early Reading Workshop </vt:lpstr>
      <vt:lpstr>Learning at home </vt:lpstr>
      <vt:lpstr>Agenda </vt:lpstr>
      <vt:lpstr>Early Reading At Forty Hill </vt:lpstr>
      <vt:lpstr>Early Reading At Forty Hill </vt:lpstr>
      <vt:lpstr>Spoken and written language</vt:lpstr>
      <vt:lpstr>Early Years Foundation Stage Framework</vt:lpstr>
      <vt:lpstr>Key Stage 1: Year 1&amp;2 (Reading Words)</vt:lpstr>
      <vt:lpstr>Key Stage 1: Year 1</vt:lpstr>
      <vt:lpstr>Key Stage 1: Year 2</vt:lpstr>
      <vt:lpstr>Phonics Overview </vt:lpstr>
      <vt:lpstr>Phonics Overview – Reception  </vt:lpstr>
      <vt:lpstr>Phonics Overview – Reception  </vt:lpstr>
      <vt:lpstr>Phonics Overview – Reception  </vt:lpstr>
      <vt:lpstr>Phonics Overview – Year One  </vt:lpstr>
      <vt:lpstr>Phonics Overview – Year One  </vt:lpstr>
      <vt:lpstr>Phonics Overview – Year One  </vt:lpstr>
      <vt:lpstr>Phonics Overview – Year Two  </vt:lpstr>
      <vt:lpstr>Foundations of fluency </vt:lpstr>
      <vt:lpstr>Communication and language development </vt:lpstr>
      <vt:lpstr>Phonological awareness  </vt:lpstr>
      <vt:lpstr>Something to take away…</vt:lpstr>
      <vt:lpstr>Supporting your child at home with reading: Nursery Rhymes!  </vt:lpstr>
      <vt:lpstr>Develop communication and language</vt:lpstr>
      <vt:lpstr>Develop a love of books</vt:lpstr>
      <vt:lpstr>Recommended books https://www.fortyhill.com/page/?title=Literacy&amp;pid=55  </vt:lpstr>
      <vt:lpstr>Helpful websites </vt:lpstr>
      <vt:lpstr>Thank you for listening! </vt:lpstr>
    </vt:vector>
  </TitlesOfParts>
  <Company>Forty Hill CE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Early Reading Workshop</dc:title>
  <dc:creator>User</dc:creator>
  <cp:lastModifiedBy>J Izard</cp:lastModifiedBy>
  <cp:revision>265</cp:revision>
  <dcterms:created xsi:type="dcterms:W3CDTF">2023-11-07T11:32:43Z</dcterms:created>
  <dcterms:modified xsi:type="dcterms:W3CDTF">2023-12-04T09:48:20Z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0x010100B2454E0188772A4CA30BFEF8B53D0367</vt:lpwstr>
  </property>
  <property fmtid="{D5CDD505-2E9C-101B-9397-08002B2CF9AE}" pid="3" name="MediaServiceImageTags">
    <vt:lpwstr/>
  </property>
</Properties>
</file>