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DC1656-C2E7-AD30-1332-177D7BA22D98}" v="11" dt="2025-09-08T11:33:37.7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9"/>
  </p:normalViewPr>
  <p:slideViewPr>
    <p:cSldViewPr>
      <p:cViewPr>
        <p:scale>
          <a:sx n="93" d="100"/>
          <a:sy n="93" d="100"/>
        </p:scale>
        <p:origin x="520"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Piccone" userId="S::apiccone3.308@o365.fortyhill.enfield.sch.uk::bbd68c48-85cd-4312-b77b-017c30ad66a5" providerId="AD" clId="Web-{96DC1656-C2E7-AD30-1332-177D7BA22D98}"/>
    <pc:docChg chg="modSld">
      <pc:chgData name="A Piccone" userId="S::apiccone3.308@o365.fortyhill.enfield.sch.uk::bbd68c48-85cd-4312-b77b-017c30ad66a5" providerId="AD" clId="Web-{96DC1656-C2E7-AD30-1332-177D7BA22D98}" dt="2025-09-08T11:33:34.864" v="9" actId="20577"/>
      <pc:docMkLst>
        <pc:docMk/>
      </pc:docMkLst>
      <pc:sldChg chg="modSp">
        <pc:chgData name="A Piccone" userId="S::apiccone3.308@o365.fortyhill.enfield.sch.uk::bbd68c48-85cd-4312-b77b-017c30ad66a5" providerId="AD" clId="Web-{96DC1656-C2E7-AD30-1332-177D7BA22D98}" dt="2025-09-08T11:33:34.864" v="9" actId="20577"/>
        <pc:sldMkLst>
          <pc:docMk/>
          <pc:sldMk cId="0" sldId="257"/>
        </pc:sldMkLst>
        <pc:spChg chg="mod">
          <ac:chgData name="A Piccone" userId="S::apiccone3.308@o365.fortyhill.enfield.sch.uk::bbd68c48-85cd-4312-b77b-017c30ad66a5" providerId="AD" clId="Web-{96DC1656-C2E7-AD30-1332-177D7BA22D98}" dt="2025-09-08T11:33:34.864" v="9" actId="20577"/>
          <ac:spMkLst>
            <pc:docMk/>
            <pc:sldMk cId="0" sldId="257"/>
            <ac:spMk id="3077" creationId="{B5605F32-490B-4A32-2CFB-6174703AEE1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AC1FB4-B598-08CB-AE4A-5B423CC7D7C2}"/>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EC791573-C069-02D2-B549-2100FD869F5C}"/>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pPr>
              <a:defRPr/>
            </a:pPr>
            <a:fld id="{8DC74D35-EBED-4C8B-80C0-668790EC4D7B}" type="datetimeFigureOut">
              <a:rPr lang="en-GB"/>
              <a:pPr>
                <a:defRPr/>
              </a:pPr>
              <a:t>08/09/2025</a:t>
            </a:fld>
            <a:endParaRPr lang="en-GB"/>
          </a:p>
        </p:txBody>
      </p:sp>
      <p:sp>
        <p:nvSpPr>
          <p:cNvPr id="4" name="Slide Image Placeholder 3">
            <a:extLst>
              <a:ext uri="{FF2B5EF4-FFF2-40B4-BE49-F238E27FC236}">
                <a16:creationId xmlns:a16="http://schemas.microsoft.com/office/drawing/2014/main" id="{C6AB361A-4352-7BA0-7363-96E0513AA248}"/>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67FA8E8C-DDDA-B2AB-B84F-F1BF7CB3F8CC}"/>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AB78186-E978-6C14-7BD7-91346F7BC730}"/>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90147A2C-453B-31A9-C90A-010058732024}"/>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8D0099C4-3830-4E2F-A52F-4313FD56D41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a:extLst>
              <a:ext uri="{FF2B5EF4-FFF2-40B4-BE49-F238E27FC236}">
                <a16:creationId xmlns:a16="http://schemas.microsoft.com/office/drawing/2014/main" id="{4A73D0F9-38F2-11E8-F4A6-17CAE7620F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a:extLst>
              <a:ext uri="{FF2B5EF4-FFF2-40B4-BE49-F238E27FC236}">
                <a16:creationId xmlns:a16="http://schemas.microsoft.com/office/drawing/2014/main" id="{D35AACE6-7A44-9D53-A45D-50748EAB57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7" name="Slide Number Placeholder 3">
            <a:extLst>
              <a:ext uri="{FF2B5EF4-FFF2-40B4-BE49-F238E27FC236}">
                <a16:creationId xmlns:a16="http://schemas.microsoft.com/office/drawing/2014/main" id="{55FE0FDA-E951-1979-D8DA-30452F9654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F61BC32E-DDCC-4587-AB65-9990FAB631C8}" type="slidenum">
              <a:rPr lang="en-GB" altLang="en-US" smtClean="0"/>
              <a:pPr/>
              <a:t>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AA5900-621D-BF2A-27C1-9295C9A0FABA}"/>
              </a:ext>
            </a:extLst>
          </p:cNvPr>
          <p:cNvSpPr>
            <a:spLocks noGrp="1"/>
          </p:cNvSpPr>
          <p:nvPr>
            <p:ph type="dt" sz="half" idx="10"/>
          </p:nvPr>
        </p:nvSpPr>
        <p:spPr/>
        <p:txBody>
          <a:bodyPr/>
          <a:lstStyle>
            <a:lvl1pPr>
              <a:defRPr/>
            </a:lvl1pPr>
          </a:lstStyle>
          <a:p>
            <a:pPr>
              <a:defRPr/>
            </a:pPr>
            <a:fld id="{6DF4C692-E0E3-43FC-94E8-5CFF82C26420}"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F4FADA0C-F13D-8048-AB1C-66C589A1A56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67E7A22-3CB7-5272-BBD5-8580EF77CD6F}"/>
              </a:ext>
            </a:extLst>
          </p:cNvPr>
          <p:cNvSpPr>
            <a:spLocks noGrp="1"/>
          </p:cNvSpPr>
          <p:nvPr>
            <p:ph type="sldNum" sz="quarter" idx="12"/>
          </p:nvPr>
        </p:nvSpPr>
        <p:spPr/>
        <p:txBody>
          <a:bodyPr/>
          <a:lstStyle>
            <a:lvl1pPr>
              <a:defRPr/>
            </a:lvl1pPr>
          </a:lstStyle>
          <a:p>
            <a:pPr>
              <a:defRPr/>
            </a:pPr>
            <a:fld id="{9EFF631A-6F35-4E00-971D-22AA292E7B6B}" type="slidenum">
              <a:rPr lang="en-GB" altLang="en-US"/>
              <a:pPr>
                <a:defRPr/>
              </a:pPr>
              <a:t>‹#›</a:t>
            </a:fld>
            <a:endParaRPr lang="en-GB" altLang="en-US"/>
          </a:p>
        </p:txBody>
      </p:sp>
    </p:spTree>
    <p:extLst>
      <p:ext uri="{BB962C8B-B14F-4D97-AF65-F5344CB8AC3E}">
        <p14:creationId xmlns:p14="http://schemas.microsoft.com/office/powerpoint/2010/main" val="3666226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4E789F-3C12-44F4-F651-52EE1270CE20}"/>
              </a:ext>
            </a:extLst>
          </p:cNvPr>
          <p:cNvSpPr>
            <a:spLocks noGrp="1"/>
          </p:cNvSpPr>
          <p:nvPr>
            <p:ph type="dt" sz="half" idx="10"/>
          </p:nvPr>
        </p:nvSpPr>
        <p:spPr/>
        <p:txBody>
          <a:bodyPr/>
          <a:lstStyle>
            <a:lvl1pPr>
              <a:defRPr/>
            </a:lvl1pPr>
          </a:lstStyle>
          <a:p>
            <a:pPr>
              <a:defRPr/>
            </a:pPr>
            <a:fld id="{357C73A9-21A4-4F97-8F79-189351894532}"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21052894-80F1-0EA5-BA02-1FDA51CEAD8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253F3DC-09B9-B1F6-CBC3-F9FFF6EE82B5}"/>
              </a:ext>
            </a:extLst>
          </p:cNvPr>
          <p:cNvSpPr>
            <a:spLocks noGrp="1"/>
          </p:cNvSpPr>
          <p:nvPr>
            <p:ph type="sldNum" sz="quarter" idx="12"/>
          </p:nvPr>
        </p:nvSpPr>
        <p:spPr/>
        <p:txBody>
          <a:bodyPr/>
          <a:lstStyle>
            <a:lvl1pPr>
              <a:defRPr/>
            </a:lvl1pPr>
          </a:lstStyle>
          <a:p>
            <a:pPr>
              <a:defRPr/>
            </a:pPr>
            <a:fld id="{F0DBE82F-77AE-4B5A-820E-85A3FCB5E504}" type="slidenum">
              <a:rPr lang="en-GB" altLang="en-US"/>
              <a:pPr>
                <a:defRPr/>
              </a:pPr>
              <a:t>‹#›</a:t>
            </a:fld>
            <a:endParaRPr lang="en-GB" altLang="en-US"/>
          </a:p>
        </p:txBody>
      </p:sp>
    </p:spTree>
    <p:extLst>
      <p:ext uri="{BB962C8B-B14F-4D97-AF65-F5344CB8AC3E}">
        <p14:creationId xmlns:p14="http://schemas.microsoft.com/office/powerpoint/2010/main" val="255531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67E6B80-CC1D-3058-77C8-90ED2455CCCC}"/>
              </a:ext>
            </a:extLst>
          </p:cNvPr>
          <p:cNvSpPr>
            <a:spLocks noGrp="1"/>
          </p:cNvSpPr>
          <p:nvPr>
            <p:ph type="dt" sz="half" idx="10"/>
          </p:nvPr>
        </p:nvSpPr>
        <p:spPr/>
        <p:txBody>
          <a:bodyPr/>
          <a:lstStyle>
            <a:lvl1pPr>
              <a:defRPr/>
            </a:lvl1pPr>
          </a:lstStyle>
          <a:p>
            <a:pPr>
              <a:defRPr/>
            </a:pPr>
            <a:fld id="{1F7FD517-8037-4F10-AE38-5B1CDD2A8EE1}"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EF53E348-642F-489A-312C-67E590F0326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19A538D-9AFA-6A40-D104-A43A8CCAF011}"/>
              </a:ext>
            </a:extLst>
          </p:cNvPr>
          <p:cNvSpPr>
            <a:spLocks noGrp="1"/>
          </p:cNvSpPr>
          <p:nvPr>
            <p:ph type="sldNum" sz="quarter" idx="12"/>
          </p:nvPr>
        </p:nvSpPr>
        <p:spPr/>
        <p:txBody>
          <a:bodyPr/>
          <a:lstStyle>
            <a:lvl1pPr>
              <a:defRPr/>
            </a:lvl1pPr>
          </a:lstStyle>
          <a:p>
            <a:pPr>
              <a:defRPr/>
            </a:pPr>
            <a:fld id="{CF13894F-2EA9-4870-9BD5-0DFB54FC5ED1}" type="slidenum">
              <a:rPr lang="en-GB" altLang="en-US"/>
              <a:pPr>
                <a:defRPr/>
              </a:pPr>
              <a:t>‹#›</a:t>
            </a:fld>
            <a:endParaRPr lang="en-GB" altLang="en-US"/>
          </a:p>
        </p:txBody>
      </p:sp>
    </p:spTree>
    <p:extLst>
      <p:ext uri="{BB962C8B-B14F-4D97-AF65-F5344CB8AC3E}">
        <p14:creationId xmlns:p14="http://schemas.microsoft.com/office/powerpoint/2010/main" val="3221847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F8C389A-7AB1-C67F-731C-6148396FE335}"/>
              </a:ext>
            </a:extLst>
          </p:cNvPr>
          <p:cNvSpPr>
            <a:spLocks noGrp="1"/>
          </p:cNvSpPr>
          <p:nvPr>
            <p:ph type="dt" sz="half" idx="10"/>
          </p:nvPr>
        </p:nvSpPr>
        <p:spPr/>
        <p:txBody>
          <a:bodyPr/>
          <a:lstStyle>
            <a:lvl1pPr>
              <a:defRPr/>
            </a:lvl1pPr>
          </a:lstStyle>
          <a:p>
            <a:pPr>
              <a:defRPr/>
            </a:pPr>
            <a:fld id="{DF348F4E-F7E1-434B-BCA0-C85F1BE86E3D}" type="datetimeFigureOut">
              <a:rPr lang="en-GB" altLang="en-US"/>
              <a:pPr>
                <a:defRPr/>
              </a:pPr>
              <a:t>08/09/2025</a:t>
            </a:fld>
            <a:endParaRPr lang="en-GB" altLang="en-US"/>
          </a:p>
        </p:txBody>
      </p:sp>
      <p:sp>
        <p:nvSpPr>
          <p:cNvPr id="6" name="Footer Placeholder 4">
            <a:extLst>
              <a:ext uri="{FF2B5EF4-FFF2-40B4-BE49-F238E27FC236}">
                <a16:creationId xmlns:a16="http://schemas.microsoft.com/office/drawing/2014/main" id="{5AF09C9B-919D-6A5C-FCDC-EA19C3714B0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E021CA8-D365-4204-2321-696EF58BBE12}"/>
              </a:ext>
            </a:extLst>
          </p:cNvPr>
          <p:cNvSpPr>
            <a:spLocks noGrp="1"/>
          </p:cNvSpPr>
          <p:nvPr>
            <p:ph type="sldNum" sz="quarter" idx="12"/>
          </p:nvPr>
        </p:nvSpPr>
        <p:spPr/>
        <p:txBody>
          <a:bodyPr/>
          <a:lstStyle>
            <a:lvl1pPr>
              <a:defRPr/>
            </a:lvl1pPr>
          </a:lstStyle>
          <a:p>
            <a:pPr>
              <a:defRPr/>
            </a:pPr>
            <a:fld id="{2790A6C4-5907-4988-B566-430C2C9732F5}" type="slidenum">
              <a:rPr lang="en-GB" altLang="en-US"/>
              <a:pPr>
                <a:defRPr/>
              </a:pPr>
              <a:t>‹#›</a:t>
            </a:fld>
            <a:endParaRPr lang="en-GB" altLang="en-US"/>
          </a:p>
        </p:txBody>
      </p:sp>
    </p:spTree>
    <p:extLst>
      <p:ext uri="{BB962C8B-B14F-4D97-AF65-F5344CB8AC3E}">
        <p14:creationId xmlns:p14="http://schemas.microsoft.com/office/powerpoint/2010/main" val="1475982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9838AFB-FDDF-BFD7-20CD-96901F36285F}"/>
              </a:ext>
            </a:extLst>
          </p:cNvPr>
          <p:cNvSpPr>
            <a:spLocks noGrp="1"/>
          </p:cNvSpPr>
          <p:nvPr>
            <p:ph type="dt" sz="half" idx="10"/>
          </p:nvPr>
        </p:nvSpPr>
        <p:spPr/>
        <p:txBody>
          <a:bodyPr/>
          <a:lstStyle>
            <a:lvl1pPr>
              <a:defRPr/>
            </a:lvl1pPr>
          </a:lstStyle>
          <a:p>
            <a:pPr>
              <a:defRPr/>
            </a:pPr>
            <a:fld id="{9FD4CE47-FB33-4906-A940-904D7C0EE46A}" type="datetimeFigureOut">
              <a:rPr lang="en-GB" altLang="en-US"/>
              <a:pPr>
                <a:defRPr/>
              </a:pPr>
              <a:t>08/09/2025</a:t>
            </a:fld>
            <a:endParaRPr lang="en-GB" altLang="en-US"/>
          </a:p>
        </p:txBody>
      </p:sp>
      <p:sp>
        <p:nvSpPr>
          <p:cNvPr id="8" name="Footer Placeholder 4">
            <a:extLst>
              <a:ext uri="{FF2B5EF4-FFF2-40B4-BE49-F238E27FC236}">
                <a16:creationId xmlns:a16="http://schemas.microsoft.com/office/drawing/2014/main" id="{C69805FD-13B5-0FD2-0C5D-D2FCBC8CD7FE}"/>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F841D8A4-4039-4C3D-2636-ADA9386EA756}"/>
              </a:ext>
            </a:extLst>
          </p:cNvPr>
          <p:cNvSpPr>
            <a:spLocks noGrp="1"/>
          </p:cNvSpPr>
          <p:nvPr>
            <p:ph type="sldNum" sz="quarter" idx="12"/>
          </p:nvPr>
        </p:nvSpPr>
        <p:spPr/>
        <p:txBody>
          <a:bodyPr/>
          <a:lstStyle>
            <a:lvl1pPr>
              <a:defRPr/>
            </a:lvl1pPr>
          </a:lstStyle>
          <a:p>
            <a:pPr>
              <a:defRPr/>
            </a:pPr>
            <a:fld id="{FBADA45E-3916-4CD5-BF4B-7B2662F63933}" type="slidenum">
              <a:rPr lang="en-GB" altLang="en-US"/>
              <a:pPr>
                <a:defRPr/>
              </a:pPr>
              <a:t>‹#›</a:t>
            </a:fld>
            <a:endParaRPr lang="en-GB" altLang="en-US"/>
          </a:p>
        </p:txBody>
      </p:sp>
    </p:spTree>
    <p:extLst>
      <p:ext uri="{BB962C8B-B14F-4D97-AF65-F5344CB8AC3E}">
        <p14:creationId xmlns:p14="http://schemas.microsoft.com/office/powerpoint/2010/main" val="2522035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A3232D4B-2FFB-CF7A-E434-47243105D624}"/>
              </a:ext>
            </a:extLst>
          </p:cNvPr>
          <p:cNvSpPr>
            <a:spLocks noGrp="1"/>
          </p:cNvSpPr>
          <p:nvPr>
            <p:ph type="dt" sz="half" idx="10"/>
          </p:nvPr>
        </p:nvSpPr>
        <p:spPr/>
        <p:txBody>
          <a:bodyPr/>
          <a:lstStyle>
            <a:lvl1pPr>
              <a:defRPr/>
            </a:lvl1pPr>
          </a:lstStyle>
          <a:p>
            <a:pPr>
              <a:defRPr/>
            </a:pPr>
            <a:fld id="{156E5194-231F-4D88-8BD3-DBB7575EB82B}" type="datetimeFigureOut">
              <a:rPr lang="en-GB" altLang="en-US"/>
              <a:pPr>
                <a:defRPr/>
              </a:pPr>
              <a:t>08/09/2025</a:t>
            </a:fld>
            <a:endParaRPr lang="en-GB" altLang="en-US"/>
          </a:p>
        </p:txBody>
      </p:sp>
      <p:sp>
        <p:nvSpPr>
          <p:cNvPr id="4" name="Footer Placeholder 4">
            <a:extLst>
              <a:ext uri="{FF2B5EF4-FFF2-40B4-BE49-F238E27FC236}">
                <a16:creationId xmlns:a16="http://schemas.microsoft.com/office/drawing/2014/main" id="{B64BE7F9-E9C4-8D3C-AFF5-4227F711C54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6743AC74-4630-4A6B-EA8D-44A4B94D8B90}"/>
              </a:ext>
            </a:extLst>
          </p:cNvPr>
          <p:cNvSpPr>
            <a:spLocks noGrp="1"/>
          </p:cNvSpPr>
          <p:nvPr>
            <p:ph type="sldNum" sz="quarter" idx="12"/>
          </p:nvPr>
        </p:nvSpPr>
        <p:spPr/>
        <p:txBody>
          <a:bodyPr/>
          <a:lstStyle>
            <a:lvl1pPr>
              <a:defRPr/>
            </a:lvl1pPr>
          </a:lstStyle>
          <a:p>
            <a:pPr>
              <a:defRPr/>
            </a:pPr>
            <a:fld id="{6DE4EB5B-08EE-4748-B8A3-6D8513464B34}" type="slidenum">
              <a:rPr lang="en-GB" altLang="en-US"/>
              <a:pPr>
                <a:defRPr/>
              </a:pPr>
              <a:t>‹#›</a:t>
            </a:fld>
            <a:endParaRPr lang="en-GB" altLang="en-US"/>
          </a:p>
        </p:txBody>
      </p:sp>
    </p:spTree>
    <p:extLst>
      <p:ext uri="{BB962C8B-B14F-4D97-AF65-F5344CB8AC3E}">
        <p14:creationId xmlns:p14="http://schemas.microsoft.com/office/powerpoint/2010/main" val="4212115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5C52424-1E75-9851-F7BB-796D685EDDED}"/>
              </a:ext>
            </a:extLst>
          </p:cNvPr>
          <p:cNvSpPr>
            <a:spLocks noGrp="1"/>
          </p:cNvSpPr>
          <p:nvPr>
            <p:ph type="dt" sz="half" idx="10"/>
          </p:nvPr>
        </p:nvSpPr>
        <p:spPr/>
        <p:txBody>
          <a:bodyPr/>
          <a:lstStyle>
            <a:lvl1pPr>
              <a:defRPr/>
            </a:lvl1pPr>
          </a:lstStyle>
          <a:p>
            <a:pPr>
              <a:defRPr/>
            </a:pPr>
            <a:fld id="{804DA57C-E242-42DB-B56F-B4856403E99E}" type="datetimeFigureOut">
              <a:rPr lang="en-GB" altLang="en-US"/>
              <a:pPr>
                <a:defRPr/>
              </a:pPr>
              <a:t>08/09/2025</a:t>
            </a:fld>
            <a:endParaRPr lang="en-GB" altLang="en-US"/>
          </a:p>
        </p:txBody>
      </p:sp>
      <p:sp>
        <p:nvSpPr>
          <p:cNvPr id="3" name="Footer Placeholder 4">
            <a:extLst>
              <a:ext uri="{FF2B5EF4-FFF2-40B4-BE49-F238E27FC236}">
                <a16:creationId xmlns:a16="http://schemas.microsoft.com/office/drawing/2014/main" id="{3B4549AD-5207-2685-8BCD-9C9744A0027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8CAF5F93-93AB-27A4-B0A8-677B74C9FE0A}"/>
              </a:ext>
            </a:extLst>
          </p:cNvPr>
          <p:cNvSpPr>
            <a:spLocks noGrp="1"/>
          </p:cNvSpPr>
          <p:nvPr>
            <p:ph type="sldNum" sz="quarter" idx="12"/>
          </p:nvPr>
        </p:nvSpPr>
        <p:spPr/>
        <p:txBody>
          <a:bodyPr/>
          <a:lstStyle>
            <a:lvl1pPr>
              <a:defRPr/>
            </a:lvl1pPr>
          </a:lstStyle>
          <a:p>
            <a:pPr>
              <a:defRPr/>
            </a:pPr>
            <a:fld id="{F9E3D1CC-5210-4CCC-8969-7D38602D3D43}" type="slidenum">
              <a:rPr lang="en-GB" altLang="en-US"/>
              <a:pPr>
                <a:defRPr/>
              </a:pPr>
              <a:t>‹#›</a:t>
            </a:fld>
            <a:endParaRPr lang="en-GB" altLang="en-US"/>
          </a:p>
        </p:txBody>
      </p:sp>
    </p:spTree>
    <p:extLst>
      <p:ext uri="{BB962C8B-B14F-4D97-AF65-F5344CB8AC3E}">
        <p14:creationId xmlns:p14="http://schemas.microsoft.com/office/powerpoint/2010/main" val="1345017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03F1A44-6877-10D6-F046-D32FDC1B6E58}"/>
              </a:ext>
            </a:extLst>
          </p:cNvPr>
          <p:cNvSpPr>
            <a:spLocks noGrp="1"/>
          </p:cNvSpPr>
          <p:nvPr>
            <p:ph type="dt" sz="half" idx="10"/>
          </p:nvPr>
        </p:nvSpPr>
        <p:spPr/>
        <p:txBody>
          <a:bodyPr/>
          <a:lstStyle>
            <a:lvl1pPr>
              <a:defRPr/>
            </a:lvl1pPr>
          </a:lstStyle>
          <a:p>
            <a:pPr>
              <a:defRPr/>
            </a:pPr>
            <a:fld id="{2908474D-8C4A-474D-B48B-5679B5E706EA}" type="datetimeFigureOut">
              <a:rPr lang="en-GB" altLang="en-US"/>
              <a:pPr>
                <a:defRPr/>
              </a:pPr>
              <a:t>08/09/2025</a:t>
            </a:fld>
            <a:endParaRPr lang="en-GB" altLang="en-US"/>
          </a:p>
        </p:txBody>
      </p:sp>
      <p:sp>
        <p:nvSpPr>
          <p:cNvPr id="6" name="Footer Placeholder 4">
            <a:extLst>
              <a:ext uri="{FF2B5EF4-FFF2-40B4-BE49-F238E27FC236}">
                <a16:creationId xmlns:a16="http://schemas.microsoft.com/office/drawing/2014/main" id="{75EC2FE9-BDF4-6E77-BCAB-92EEA3E6005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8DED663-AEBE-E44F-DB9A-B886B5324634}"/>
              </a:ext>
            </a:extLst>
          </p:cNvPr>
          <p:cNvSpPr>
            <a:spLocks noGrp="1"/>
          </p:cNvSpPr>
          <p:nvPr>
            <p:ph type="sldNum" sz="quarter" idx="12"/>
          </p:nvPr>
        </p:nvSpPr>
        <p:spPr/>
        <p:txBody>
          <a:bodyPr/>
          <a:lstStyle>
            <a:lvl1pPr>
              <a:defRPr/>
            </a:lvl1pPr>
          </a:lstStyle>
          <a:p>
            <a:pPr>
              <a:defRPr/>
            </a:pPr>
            <a:fld id="{0BAB6E6B-D048-46B3-A887-F1B067A25218}" type="slidenum">
              <a:rPr lang="en-GB" altLang="en-US"/>
              <a:pPr>
                <a:defRPr/>
              </a:pPr>
              <a:t>‹#›</a:t>
            </a:fld>
            <a:endParaRPr lang="en-GB" altLang="en-US"/>
          </a:p>
        </p:txBody>
      </p:sp>
    </p:spTree>
    <p:extLst>
      <p:ext uri="{BB962C8B-B14F-4D97-AF65-F5344CB8AC3E}">
        <p14:creationId xmlns:p14="http://schemas.microsoft.com/office/powerpoint/2010/main" val="1627976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B36675-B08D-4AD0-BA0E-FD7DE29B2EAC}"/>
              </a:ext>
            </a:extLst>
          </p:cNvPr>
          <p:cNvSpPr>
            <a:spLocks noGrp="1"/>
          </p:cNvSpPr>
          <p:nvPr>
            <p:ph type="dt" sz="half" idx="10"/>
          </p:nvPr>
        </p:nvSpPr>
        <p:spPr/>
        <p:txBody>
          <a:bodyPr/>
          <a:lstStyle>
            <a:lvl1pPr>
              <a:defRPr/>
            </a:lvl1pPr>
          </a:lstStyle>
          <a:p>
            <a:pPr>
              <a:defRPr/>
            </a:pPr>
            <a:fld id="{8FA8D6B2-D967-48D3-A974-197E490E5AE3}" type="datetimeFigureOut">
              <a:rPr lang="en-GB" altLang="en-US"/>
              <a:pPr>
                <a:defRPr/>
              </a:pPr>
              <a:t>08/09/2025</a:t>
            </a:fld>
            <a:endParaRPr lang="en-GB" altLang="en-US"/>
          </a:p>
        </p:txBody>
      </p:sp>
      <p:sp>
        <p:nvSpPr>
          <p:cNvPr id="6" name="Footer Placeholder 4">
            <a:extLst>
              <a:ext uri="{FF2B5EF4-FFF2-40B4-BE49-F238E27FC236}">
                <a16:creationId xmlns:a16="http://schemas.microsoft.com/office/drawing/2014/main" id="{9205B747-4268-0382-736F-AAB490FD378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95589F2-DA55-53B9-9E03-3D0D38F210AE}"/>
              </a:ext>
            </a:extLst>
          </p:cNvPr>
          <p:cNvSpPr>
            <a:spLocks noGrp="1"/>
          </p:cNvSpPr>
          <p:nvPr>
            <p:ph type="sldNum" sz="quarter" idx="12"/>
          </p:nvPr>
        </p:nvSpPr>
        <p:spPr/>
        <p:txBody>
          <a:bodyPr/>
          <a:lstStyle>
            <a:lvl1pPr>
              <a:defRPr/>
            </a:lvl1pPr>
          </a:lstStyle>
          <a:p>
            <a:pPr>
              <a:defRPr/>
            </a:pPr>
            <a:fld id="{C759964E-7F39-4E3F-BA56-6970A1F8C78E}" type="slidenum">
              <a:rPr lang="en-GB" altLang="en-US"/>
              <a:pPr>
                <a:defRPr/>
              </a:pPr>
              <a:t>‹#›</a:t>
            </a:fld>
            <a:endParaRPr lang="en-GB" altLang="en-US"/>
          </a:p>
        </p:txBody>
      </p:sp>
    </p:spTree>
    <p:extLst>
      <p:ext uri="{BB962C8B-B14F-4D97-AF65-F5344CB8AC3E}">
        <p14:creationId xmlns:p14="http://schemas.microsoft.com/office/powerpoint/2010/main" val="2540966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613375-D8C2-BC2C-D1DA-DE9DB249FDBB}"/>
              </a:ext>
            </a:extLst>
          </p:cNvPr>
          <p:cNvSpPr>
            <a:spLocks noGrp="1"/>
          </p:cNvSpPr>
          <p:nvPr>
            <p:ph type="dt" sz="half" idx="10"/>
          </p:nvPr>
        </p:nvSpPr>
        <p:spPr/>
        <p:txBody>
          <a:bodyPr/>
          <a:lstStyle>
            <a:lvl1pPr>
              <a:defRPr/>
            </a:lvl1pPr>
          </a:lstStyle>
          <a:p>
            <a:pPr>
              <a:defRPr/>
            </a:pPr>
            <a:fld id="{C5F30092-2DB2-4993-9429-ACAA2E9E4023}"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28DEDE2C-5618-C75A-DBD5-F9242C81B5E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9C69B48-FE62-BD98-ED11-8EE8120AAFA1}"/>
              </a:ext>
            </a:extLst>
          </p:cNvPr>
          <p:cNvSpPr>
            <a:spLocks noGrp="1"/>
          </p:cNvSpPr>
          <p:nvPr>
            <p:ph type="sldNum" sz="quarter" idx="12"/>
          </p:nvPr>
        </p:nvSpPr>
        <p:spPr/>
        <p:txBody>
          <a:bodyPr/>
          <a:lstStyle>
            <a:lvl1pPr>
              <a:defRPr/>
            </a:lvl1pPr>
          </a:lstStyle>
          <a:p>
            <a:pPr>
              <a:defRPr/>
            </a:pPr>
            <a:fld id="{5382F48A-541D-4F5D-B30B-947D11419A64}" type="slidenum">
              <a:rPr lang="en-GB" altLang="en-US"/>
              <a:pPr>
                <a:defRPr/>
              </a:pPr>
              <a:t>‹#›</a:t>
            </a:fld>
            <a:endParaRPr lang="en-GB" altLang="en-US"/>
          </a:p>
        </p:txBody>
      </p:sp>
    </p:spTree>
    <p:extLst>
      <p:ext uri="{BB962C8B-B14F-4D97-AF65-F5344CB8AC3E}">
        <p14:creationId xmlns:p14="http://schemas.microsoft.com/office/powerpoint/2010/main" val="1370050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2861A0-D8EC-49D6-8F2E-3ADA94C71873}"/>
              </a:ext>
            </a:extLst>
          </p:cNvPr>
          <p:cNvSpPr>
            <a:spLocks noGrp="1"/>
          </p:cNvSpPr>
          <p:nvPr>
            <p:ph type="dt" sz="half" idx="10"/>
          </p:nvPr>
        </p:nvSpPr>
        <p:spPr/>
        <p:txBody>
          <a:bodyPr/>
          <a:lstStyle>
            <a:lvl1pPr>
              <a:defRPr/>
            </a:lvl1pPr>
          </a:lstStyle>
          <a:p>
            <a:pPr>
              <a:defRPr/>
            </a:pPr>
            <a:fld id="{2726C2C3-8DBF-4D5F-976E-BC0AAEA511D1}"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772165AE-37DD-DAFA-F25F-1DFD0531754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B92999F-C75F-1FBD-B298-7DBADC8C8D1B}"/>
              </a:ext>
            </a:extLst>
          </p:cNvPr>
          <p:cNvSpPr>
            <a:spLocks noGrp="1"/>
          </p:cNvSpPr>
          <p:nvPr>
            <p:ph type="sldNum" sz="quarter" idx="12"/>
          </p:nvPr>
        </p:nvSpPr>
        <p:spPr/>
        <p:txBody>
          <a:bodyPr/>
          <a:lstStyle>
            <a:lvl1pPr>
              <a:defRPr/>
            </a:lvl1pPr>
          </a:lstStyle>
          <a:p>
            <a:pPr>
              <a:defRPr/>
            </a:pPr>
            <a:fld id="{87C299D5-585D-4F18-8E97-CA69D94F3820}" type="slidenum">
              <a:rPr lang="en-GB" altLang="en-US"/>
              <a:pPr>
                <a:defRPr/>
              </a:pPr>
              <a:t>‹#›</a:t>
            </a:fld>
            <a:endParaRPr lang="en-GB" altLang="en-US"/>
          </a:p>
        </p:txBody>
      </p:sp>
    </p:spTree>
    <p:extLst>
      <p:ext uri="{BB962C8B-B14F-4D97-AF65-F5344CB8AC3E}">
        <p14:creationId xmlns:p14="http://schemas.microsoft.com/office/powerpoint/2010/main" val="2042367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9FB2267-5B81-DA5D-E476-3BA55A8A2BC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0F1C9D4-7640-9DEF-54F2-ECFE7803523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F3431E4-A092-F27D-57CB-0B614E015466}"/>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D4D1261F-B5EA-4038-9A97-910948C39A31}"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C9443671-93D1-0DD0-F716-29B5FDCC48AE}"/>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B899B904-9DCC-428A-EF89-3F25847541D0}"/>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cs typeface="Arial" panose="020B0604020202020204" pitchFamily="34" charset="0"/>
              </a:defRPr>
            </a:lvl1pPr>
          </a:lstStyle>
          <a:p>
            <a:pPr>
              <a:defRPr/>
            </a:pPr>
            <a:fld id="{EBD6D800-DE68-42A7-B9E6-7BB9E807311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E265644A-DB04-46F4-0896-90602A105786}"/>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Year 1 Curriculum Plan</a:t>
            </a:r>
          </a:p>
          <a:p>
            <a:pPr eaLnBrk="1" hangingPunct="1">
              <a:spcAft>
                <a:spcPts val="1000"/>
              </a:spcAft>
              <a:defRPr/>
            </a:pPr>
            <a:r>
              <a:rPr lang="en-GB" sz="1400" b="1" dirty="0">
                <a:latin typeface="Comic Sans MS" pitchFamily="66" charset="0"/>
                <a:ea typeface="+mn-ea"/>
                <a:cs typeface="Arial" panose="020B0604020202020204" pitchFamily="34" charset="0"/>
              </a:rPr>
              <a:t>Autumn 1 2025-26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EF7D5183-6FD7-2125-5329-078C2E1292C9}"/>
              </a:ext>
            </a:extLst>
          </p:cNvPr>
          <p:cNvSpPr>
            <a:spLocks noChangeArrowheads="1"/>
          </p:cNvSpPr>
          <p:nvPr/>
        </p:nvSpPr>
        <p:spPr bwMode="auto">
          <a:xfrm flipH="1">
            <a:off x="4500563" y="93663"/>
            <a:ext cx="4505325" cy="66484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200" b="1" u="sng" dirty="0">
                <a:latin typeface="Comic Sans MS" pitchFamily="66" charset="0"/>
                <a:cs typeface="Arial" pitchFamily="34" charset="0"/>
              </a:rPr>
              <a:t>Key Curriculum Areas</a:t>
            </a:r>
          </a:p>
          <a:p>
            <a:pPr algn="just" eaLnBrk="1" hangingPunct="1">
              <a:spcAft>
                <a:spcPts val="1000"/>
              </a:spcAft>
              <a:defRPr/>
            </a:pPr>
            <a:r>
              <a:rPr lang="en-GB" altLang="en-US" sz="1000" b="1" dirty="0">
                <a:latin typeface="Comic Sans MS" pitchFamily="66" charset="0"/>
                <a:cs typeface="Arial" pitchFamily="34" charset="0"/>
              </a:rPr>
              <a:t>As Readers </a:t>
            </a:r>
            <a:r>
              <a:rPr lang="en-GB" altLang="en-US" sz="1000" dirty="0">
                <a:latin typeface="Comic Sans MS" pitchFamily="66" charset="0"/>
              </a:rPr>
              <a:t>we will have daily phonic sessions that will revisit, review and consolidate our prior knowledge (Phase 2, 3 and 4) before moving onto Phase 5 learning.  In addition to this  the children will have focused reading sessions using carefully matched phonetically decodable texts.  These structured sessions will ensure that children are working not just on word reading, but increasing their fluency, reading with expression and building essential comprehension skills. We learn to read so that we can read to learn and great readers make great writers too. </a:t>
            </a:r>
          </a:p>
          <a:p>
            <a:pPr algn="just" eaLnBrk="1" hangingPunct="1">
              <a:spcAft>
                <a:spcPts val="1000"/>
              </a:spcAft>
              <a:defRPr/>
            </a:pPr>
            <a:r>
              <a:rPr lang="en-GB" altLang="en-US" sz="1000" b="1" dirty="0">
                <a:latin typeface="Comic Sans MS" pitchFamily="66" charset="0"/>
                <a:cs typeface="Arial" pitchFamily="34" charset="0"/>
              </a:rPr>
              <a:t>As Writers </a:t>
            </a:r>
            <a:r>
              <a:rPr lang="en-GB" altLang="en-US" sz="1000" dirty="0">
                <a:latin typeface="Comic Sans MS" pitchFamily="66" charset="0"/>
                <a:cs typeface="Arial" pitchFamily="34" charset="0"/>
              </a:rPr>
              <a:t>we will use our text </a:t>
            </a:r>
            <a:r>
              <a:rPr lang="en-GB" altLang="en-US" sz="1000" i="1" dirty="0">
                <a:latin typeface="Comic Sans MS" pitchFamily="66" charset="0"/>
                <a:cs typeface="Arial" pitchFamily="34" charset="0"/>
              </a:rPr>
              <a:t>Gigantosaurus </a:t>
            </a:r>
            <a:r>
              <a:rPr lang="en-GB" altLang="en-US" sz="1000" dirty="0">
                <a:latin typeface="Comic Sans MS" pitchFamily="66" charset="0"/>
                <a:cs typeface="Arial" pitchFamily="34" charset="0"/>
              </a:rPr>
              <a:t>to explore how words combine to make sentences and focus on identifying nouns and adjectives.  We will sequence events, retell and then have the chance to innovate the story.  We will use </a:t>
            </a:r>
            <a:r>
              <a:rPr lang="en-GB" altLang="en-US" sz="1000" i="1" dirty="0">
                <a:latin typeface="Comic Sans MS" pitchFamily="66" charset="0"/>
                <a:cs typeface="Arial" pitchFamily="34" charset="0"/>
              </a:rPr>
              <a:t>Dear Dinosaur </a:t>
            </a:r>
            <a:r>
              <a:rPr lang="en-GB" altLang="en-US" sz="1000" dirty="0">
                <a:latin typeface="Comic Sans MS" pitchFamily="66" charset="0"/>
                <a:cs typeface="Arial" pitchFamily="34" charset="0"/>
              </a:rPr>
              <a:t>to write for purpose as we identify key features of letter writing. We will reflect our curiosity and developing subject knowledge about dinosaurs by writing letters which include questions and of course include a question mark. We will use the strategy, say it, write it and read it back to ensure our writing matches our oral composition.  We will continue to focus on using capital letters, finger spaces, full stops and correct letter formation too! </a:t>
            </a:r>
          </a:p>
          <a:p>
            <a:pPr algn="just" eaLnBrk="1" hangingPunct="1">
              <a:spcAft>
                <a:spcPts val="1000"/>
              </a:spcAft>
              <a:defRPr/>
            </a:pPr>
            <a:r>
              <a:rPr lang="en-GB" altLang="en-US" sz="1000" b="1" dirty="0">
                <a:latin typeface="Comic Sans MS" pitchFamily="66" charset="0"/>
              </a:rPr>
              <a:t>As Mathematicians</a:t>
            </a:r>
            <a:r>
              <a:rPr lang="en-GB" altLang="en-US" sz="1000" dirty="0">
                <a:latin typeface="Comic Sans MS" pitchFamily="66" charset="0"/>
              </a:rPr>
              <a:t>, we will use a number of resources to develop our numeracy skills.  We will sort objects in different ways, ensure we are counting accurately and represent number pictorially alongside forming numbers correctly. We will focus on numbers within 10 initially and ensure that we can count forwards and backwards and state one more or one less than any given number.  We will also use the language of fewer and greater and begin to recognise that symbols can be used for more than (&gt;), less than (&lt;) and equal to (=) to compare number. We will begin to read, interpret and solve addition sentences using part whole models and  number bond facts.</a:t>
            </a:r>
          </a:p>
          <a:p>
            <a:pPr algn="just" eaLnBrk="1" hangingPunct="1">
              <a:spcAft>
                <a:spcPts val="1000"/>
              </a:spcAft>
              <a:defRPr/>
            </a:pPr>
            <a:r>
              <a:rPr lang="en-US" altLang="en-US" sz="1000" b="1" dirty="0">
                <a:latin typeface="Comic Sans MS" pitchFamily="66" charset="0"/>
                <a:cs typeface="Arial" pitchFamily="34" charset="0"/>
              </a:rPr>
              <a:t>As Religiously Literate students</a:t>
            </a:r>
            <a:r>
              <a:rPr lang="en-US" altLang="en-US" sz="1000" dirty="0">
                <a:latin typeface="Comic Sans MS" pitchFamily="66" charset="0"/>
              </a:rPr>
              <a:t>, </a:t>
            </a:r>
            <a:r>
              <a:rPr lang="en-US" altLang="en-US" sz="900" dirty="0">
                <a:latin typeface="Comic Sans MS" pitchFamily="66" charset="0"/>
                <a:cs typeface="Arial" pitchFamily="34" charset="0"/>
              </a:rPr>
              <a:t>we will be thinking about our Big Question ‘</a:t>
            </a:r>
            <a:r>
              <a:rPr lang="en-US" sz="900" dirty="0">
                <a:latin typeface="Comic Sans MS" panose="030F0702030302020204" pitchFamily="66" charset="0"/>
              </a:rPr>
              <a:t>What Responsibility Has God Given People For Taking Care of Creation?</a:t>
            </a:r>
            <a:r>
              <a:rPr lang="en-US" sz="900" b="1" dirty="0">
                <a:latin typeface="Comic Sans MS" pitchFamily="66" charset="0"/>
                <a:cs typeface="Arial" pitchFamily="34" charset="0"/>
              </a:rPr>
              <a:t>’</a:t>
            </a:r>
            <a:r>
              <a:rPr lang="en-US" sz="900" dirty="0">
                <a:latin typeface="Comic Sans MS" panose="030F0702030302020204" pitchFamily="66" charset="0"/>
              </a:rPr>
              <a:t>   We will focus on the story, and key concept,  of creation and think about what it means to Christian’s to be made in God’s image. We will identify what Christian’s believe are their instructions for caring for creation and each other.</a:t>
            </a:r>
            <a:endParaRPr lang="en-US" altLang="en-US" sz="900" dirty="0"/>
          </a:p>
          <a:p>
            <a:pPr eaLnBrk="1" hangingPunct="1">
              <a:spcAft>
                <a:spcPts val="1000"/>
              </a:spcAft>
              <a:defRPr/>
            </a:pPr>
            <a:endParaRPr lang="en-GB" altLang="en-US" sz="1000" dirty="0">
              <a:latin typeface="Comic Sans MS" pitchFamily="66" charset="0"/>
              <a:cs typeface="Arial" pitchFamily="34" charset="0"/>
            </a:endParaRPr>
          </a:p>
          <a:p>
            <a:pPr eaLnBrk="1" hangingPunct="1">
              <a:spcAft>
                <a:spcPts val="1000"/>
              </a:spcAft>
              <a:defRPr/>
            </a:pPr>
            <a:endParaRPr lang="en-GB" altLang="en-US" sz="1000" dirty="0">
              <a:latin typeface="Comic Sans MS" pitchFamily="66" charset="0"/>
              <a:cs typeface="Arial" pitchFamily="34" charset="0"/>
            </a:endParaRPr>
          </a:p>
          <a:p>
            <a:pPr eaLnBrk="1" hangingPunct="1">
              <a:spcAft>
                <a:spcPts val="1000"/>
              </a:spcAft>
              <a:defRPr/>
            </a:pPr>
            <a:endParaRPr lang="en-US" altLang="en-US" sz="1200" dirty="0">
              <a:latin typeface="Arial" pitchFamily="34"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2053" name="Text Box 2">
            <a:extLst>
              <a:ext uri="{FF2B5EF4-FFF2-40B4-BE49-F238E27FC236}">
                <a16:creationId xmlns:a16="http://schemas.microsoft.com/office/drawing/2014/main" id="{A8BEDE5F-14A7-D2EB-038D-107B06D7FFCC}"/>
              </a:ext>
            </a:extLst>
          </p:cNvPr>
          <p:cNvSpPr txBox="1">
            <a:spLocks noChangeArrowheads="1"/>
          </p:cNvSpPr>
          <p:nvPr/>
        </p:nvSpPr>
        <p:spPr bwMode="auto">
          <a:xfrm>
            <a:off x="261938" y="4073525"/>
            <a:ext cx="40465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3" name="Text Box 2">
            <a:extLst>
              <a:ext uri="{FF2B5EF4-FFF2-40B4-BE49-F238E27FC236}">
                <a16:creationId xmlns:a16="http://schemas.microsoft.com/office/drawing/2014/main" id="{0126B301-419D-B9F1-9DE3-AC6A3A1286A3}"/>
              </a:ext>
            </a:extLst>
          </p:cNvPr>
          <p:cNvSpPr txBox="1">
            <a:spLocks noChangeArrowheads="1"/>
          </p:cNvSpPr>
          <p:nvPr/>
        </p:nvSpPr>
        <p:spPr bwMode="auto">
          <a:xfrm>
            <a:off x="250825" y="6337300"/>
            <a:ext cx="4035425" cy="474663"/>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dirty="0">
                <a:latin typeface="Comic Sans MS" pitchFamily="66" charset="0"/>
                <a:ea typeface="+mn-ea"/>
                <a:cs typeface="Arial" charset="0"/>
              </a:rPr>
              <a:t>Value of the half term: Learning and living in faith through building confidence.</a:t>
            </a:r>
          </a:p>
        </p:txBody>
      </p:sp>
      <p:sp>
        <p:nvSpPr>
          <p:cNvPr id="10" name="TextBox 9">
            <a:extLst>
              <a:ext uri="{FF2B5EF4-FFF2-40B4-BE49-F238E27FC236}">
                <a16:creationId xmlns:a16="http://schemas.microsoft.com/office/drawing/2014/main" id="{48B688EF-5CD1-9125-BE7B-12CA2AE80AD5}"/>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ea typeface="+mn-ea"/>
              </a:rPr>
              <a:t>Footprints From The Past</a:t>
            </a:r>
          </a:p>
        </p:txBody>
      </p:sp>
      <p:sp>
        <p:nvSpPr>
          <p:cNvPr id="14342" name="Rectangle 2">
            <a:extLst>
              <a:ext uri="{FF2B5EF4-FFF2-40B4-BE49-F238E27FC236}">
                <a16:creationId xmlns:a16="http://schemas.microsoft.com/office/drawing/2014/main" id="{B7F5B397-4648-4DDD-25AB-44E1ED883AA8}"/>
              </a:ext>
            </a:extLst>
          </p:cNvPr>
          <p:cNvSpPr>
            <a:spLocks noChangeArrowheads="1"/>
          </p:cNvSpPr>
          <p:nvPr/>
        </p:nvSpPr>
        <p:spPr bwMode="auto">
          <a:xfrm>
            <a:off x="261938" y="4397375"/>
            <a:ext cx="40465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GB" altLang="en-US" sz="1000">
                <a:latin typeface="Comic Sans MS" panose="030F0702030302020204" pitchFamily="66" charset="0"/>
              </a:rPr>
              <a:t>Dinosaurs lived millions of years ago – long before people lived on Earth. No one has ever seen a dinosaur so how do we know anything about them? Fossil evidence and dinosaur bones provide our only clues.</a:t>
            </a:r>
          </a:p>
          <a:p>
            <a:pPr algn="ctr">
              <a:spcBef>
                <a:spcPct val="0"/>
              </a:spcBef>
              <a:buFontTx/>
              <a:buNone/>
            </a:pPr>
            <a:r>
              <a:rPr lang="en-GB" altLang="en-US" sz="1000">
                <a:latin typeface="Comic Sans MS" panose="030F0702030302020204" pitchFamily="66" charset="0"/>
              </a:rPr>
              <a:t>Like detectives, we will try to discover what dinosaurs looked like, what they ate and what became of  this remarkable species.</a:t>
            </a:r>
          </a:p>
        </p:txBody>
      </p:sp>
      <p:pic>
        <p:nvPicPr>
          <p:cNvPr id="14343" name="Picture 2">
            <a:extLst>
              <a:ext uri="{FF2B5EF4-FFF2-40B4-BE49-F238E27FC236}">
                <a16:creationId xmlns:a16="http://schemas.microsoft.com/office/drawing/2014/main" id="{B236A346-AEDE-0C93-D483-FE322A4630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879600"/>
            <a:ext cx="28067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2" name="TextBox 1">
            <a:extLst>
              <a:ext uri="{FF2B5EF4-FFF2-40B4-BE49-F238E27FC236}">
                <a16:creationId xmlns:a16="http://schemas.microsoft.com/office/drawing/2014/main" id="{BC4115B6-F5D2-E406-BE9D-B9D9CFAC4798}"/>
              </a:ext>
            </a:extLst>
          </p:cNvPr>
          <p:cNvSpPr txBox="1">
            <a:spLocks noChangeArrowheads="1"/>
          </p:cNvSpPr>
          <p:nvPr/>
        </p:nvSpPr>
        <p:spPr bwMode="auto">
          <a:xfrm>
            <a:off x="261938" y="5445125"/>
            <a:ext cx="4002087" cy="762000"/>
          </a:xfrm>
          <a:prstGeom prst="rect">
            <a:avLst/>
          </a:prstGeom>
          <a:no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defRPr/>
            </a:pPr>
            <a:r>
              <a:rPr lang="en-GB" altLang="en-US" sz="1050" b="1" u="sng" dirty="0">
                <a:latin typeface="Comic Sans MS" panose="030F0902030302020204" pitchFamily="66" charset="0"/>
              </a:rPr>
              <a:t>Key Vocabulary</a:t>
            </a:r>
          </a:p>
          <a:p>
            <a:pPr algn="ctr">
              <a:spcBef>
                <a:spcPct val="0"/>
              </a:spcBef>
              <a:buFontTx/>
              <a:buNone/>
              <a:defRPr/>
            </a:pPr>
            <a:r>
              <a:rPr lang="en-US" altLang="en-US" sz="1050" b="1" dirty="0" err="1">
                <a:latin typeface="Comic Sans MS" panose="030F0902030302020204" pitchFamily="66" charset="0"/>
              </a:rPr>
              <a:t>Armoured</a:t>
            </a:r>
            <a:r>
              <a:rPr lang="en-US" altLang="en-US" sz="1050" b="1" dirty="0">
                <a:latin typeface="Comic Sans MS" panose="030F0902030302020204" pitchFamily="66" charset="0"/>
              </a:rPr>
              <a:t>   Carnivore   Extinct   Fossil   Herbivore  Predator   Prey   Skeleton   Excavate   Paleontologist </a:t>
            </a:r>
            <a:endParaRPr lang="en-GB" altLang="en-US" sz="1050" b="1" dirty="0">
              <a:latin typeface="Comic Sans MS" panose="030F0902030302020204" pitchFamily="66" charset="0"/>
            </a:endParaRPr>
          </a:p>
          <a:p>
            <a:pPr algn="ctr">
              <a:spcBef>
                <a:spcPct val="0"/>
              </a:spcBef>
              <a:buFontTx/>
              <a:buNone/>
              <a:defRPr/>
            </a:pPr>
            <a:endParaRPr lang="en-GB" altLang="en-US" sz="1200" b="1" u="sng" dirty="0"/>
          </a:p>
        </p:txBody>
      </p:sp>
      <p:pic>
        <p:nvPicPr>
          <p:cNvPr id="14345" name="Picture 13">
            <a:extLst>
              <a:ext uri="{FF2B5EF4-FFF2-40B4-BE49-F238E27FC236}">
                <a16:creationId xmlns:a16="http://schemas.microsoft.com/office/drawing/2014/main" id="{3A40FFAE-B5C5-2B86-017A-9C80C1EF87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3900" y="46038"/>
            <a:ext cx="1128713"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A5E862D5-2F95-A4D6-99CE-8610AD42771F}"/>
              </a:ext>
            </a:extLst>
          </p:cNvPr>
          <p:cNvSpPr>
            <a:spLocks noChangeArrowheads="1"/>
          </p:cNvSpPr>
          <p:nvPr/>
        </p:nvSpPr>
        <p:spPr bwMode="auto">
          <a:xfrm flipH="1">
            <a:off x="171450" y="115888"/>
            <a:ext cx="2863850" cy="433387"/>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ea typeface="+mn-ea"/>
                <a:cs typeface="Arial" panose="020B0604020202020204" pitchFamily="34" charset="0"/>
              </a:rPr>
              <a:t>Other Curriculum Areas</a:t>
            </a:r>
            <a:endParaRPr lang="en-US" dirty="0">
              <a:latin typeface="Arial" pitchFamily="34" charset="0"/>
              <a:ea typeface="+mn-ea"/>
              <a:cs typeface="Arial" panose="020B0604020202020204" pitchFamily="34" charset="0"/>
            </a:endParaRPr>
          </a:p>
        </p:txBody>
      </p:sp>
      <p:sp>
        <p:nvSpPr>
          <p:cNvPr id="15362" name="Text Box 2">
            <a:extLst>
              <a:ext uri="{FF2B5EF4-FFF2-40B4-BE49-F238E27FC236}">
                <a16:creationId xmlns:a16="http://schemas.microsoft.com/office/drawing/2014/main" id="{34F0A168-3059-5179-AA63-3690267DB5CE}"/>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15363" name="Text Box 2">
            <a:extLst>
              <a:ext uri="{FF2B5EF4-FFF2-40B4-BE49-F238E27FC236}">
                <a16:creationId xmlns:a16="http://schemas.microsoft.com/office/drawing/2014/main" id="{36F74D4F-8546-EEA5-FCD7-3883E489967E}"/>
              </a:ext>
            </a:extLst>
          </p:cNvPr>
          <p:cNvSpPr txBox="1">
            <a:spLocks noChangeArrowheads="1"/>
          </p:cNvSpPr>
          <p:nvPr/>
        </p:nvSpPr>
        <p:spPr bwMode="auto">
          <a:xfrm>
            <a:off x="31278" y="620713"/>
            <a:ext cx="4398963" cy="59769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Aft>
                <a:spcPts val="1000"/>
              </a:spcAft>
              <a:buFontTx/>
              <a:buNone/>
            </a:pPr>
            <a:r>
              <a:rPr lang="en-GB" altLang="en-US" sz="900" b="1" dirty="0">
                <a:solidFill>
                  <a:srgbClr val="000000"/>
                </a:solidFill>
                <a:latin typeface="Comic Sans MS"/>
                <a:ea typeface="MS PGothic"/>
              </a:rPr>
              <a:t>As Scientists </a:t>
            </a:r>
            <a:r>
              <a:rPr lang="en-GB" altLang="en-US" sz="900" dirty="0">
                <a:solidFill>
                  <a:srgbClr val="000000"/>
                </a:solidFill>
                <a:latin typeface="Comic Sans MS"/>
                <a:ea typeface="MS PGothic"/>
              </a:rPr>
              <a:t>we</a:t>
            </a:r>
            <a:r>
              <a:rPr lang="en-GB" altLang="en-US" sz="900" dirty="0">
                <a:latin typeface="Comic Sans MS"/>
                <a:ea typeface="MS PGothic"/>
              </a:rPr>
              <a:t> will be observing seasonal changes.  We will begin with an Autumn scavenger hunt and begin to observe signs of autumn. We will observe changes to trees and continue to observe a ‘focus’ tree in each of the four seasons.  We will observe and describe the different weather types across the seasons and use our knowledge to suggest answers to questions.  We will record weather types over a period of time and focus on how day length varies by noting the time that it gets dark too. </a:t>
            </a:r>
          </a:p>
          <a:p>
            <a:pPr algn="just" eaLnBrk="1" hangingPunct="1">
              <a:spcAft>
                <a:spcPts val="1000"/>
              </a:spcAft>
              <a:buFontTx/>
              <a:buNone/>
            </a:pPr>
            <a:r>
              <a:rPr lang="en-GB" altLang="en-US" sz="900" b="1" dirty="0">
                <a:latin typeface="Comic Sans MS"/>
                <a:ea typeface="MS PGothic"/>
              </a:rPr>
              <a:t>As Athletes</a:t>
            </a:r>
            <a:r>
              <a:rPr lang="en-GB" altLang="en-US" sz="900" dirty="0">
                <a:latin typeface="Comic Sans MS"/>
                <a:ea typeface="MS PGothic"/>
              </a:rPr>
              <a:t> we will be focusing on running and will work to develop our ability to run using different parts of our body. We will begin to understand the basic principles of attack and defence as they develop our understanding of where we need to run and why. We will also be focusing on Health and Wellbeing where we will begin to understand agility, balance and co-ordination, understanding what they mean and why they are important. We will perform circuits to develop application and understanding. </a:t>
            </a:r>
          </a:p>
          <a:p>
            <a:pPr algn="just">
              <a:buFont typeface="Arial" panose="020B0604020202020204" pitchFamily="34" charset="0"/>
              <a:buNone/>
            </a:pPr>
            <a:r>
              <a:rPr lang="en-US" altLang="en-US" sz="900" b="1" dirty="0">
                <a:latin typeface="Comic Sans MS"/>
                <a:ea typeface="MS PGothic"/>
              </a:rPr>
              <a:t>As Emotionally Literate students </a:t>
            </a:r>
            <a:r>
              <a:rPr lang="en-US" altLang="en-US" sz="900" dirty="0">
                <a:latin typeface="Comic Sans MS"/>
                <a:ea typeface="MS PGothic"/>
              </a:rPr>
              <a:t>we will think about what makes us special by reflecting on our similarities and differences. We will explore our roles and responsibilities at home, in school and towards the environment.  We will think about co-operation, </a:t>
            </a:r>
            <a:r>
              <a:rPr lang="en-US" altLang="en-US" sz="900" dirty="0" err="1">
                <a:latin typeface="Comic Sans MS"/>
                <a:ea typeface="MS PGothic"/>
              </a:rPr>
              <a:t>recognise</a:t>
            </a:r>
            <a:r>
              <a:rPr lang="en-US" altLang="en-US" sz="900" dirty="0">
                <a:latin typeface="Comic Sans MS"/>
                <a:ea typeface="MS PGothic"/>
              </a:rPr>
              <a:t> what that looks like in practice and how to respond when things don’t go to plan. We will often use stories, and pictures as a stimulus to support being able to think widely and role play scenarios to assist in solving dilemmas Our Global Citizenships sessions are part of a cross curricula projects and our focus will be </a:t>
            </a:r>
            <a:r>
              <a:rPr lang="en-US" altLang="en-US" sz="900" i="1" dirty="0">
                <a:latin typeface="Comic Sans MS"/>
                <a:ea typeface="MS PGothic"/>
              </a:rPr>
              <a:t>Raising Our Voices : the role of music in social change, </a:t>
            </a:r>
            <a:r>
              <a:rPr lang="en-US" altLang="en-US" sz="900" dirty="0">
                <a:latin typeface="Comic Sans MS"/>
                <a:ea typeface="MS PGothic"/>
              </a:rPr>
              <a:t>, looking at human rights and equality issues and how music has been used to express people’s voices.  Our vision and values serve as a frequent point of reference during our PSHE, P4C and Global Citizenship sessions. </a:t>
            </a:r>
          </a:p>
          <a:p>
            <a:pPr algn="just" eaLnBrk="1" hangingPunct="1">
              <a:spcAft>
                <a:spcPts val="1000"/>
              </a:spcAft>
              <a:buFontTx/>
              <a:buNone/>
            </a:pPr>
            <a:r>
              <a:rPr lang="en-US" altLang="en-US" sz="900" b="1" dirty="0">
                <a:latin typeface="Comic Sans MS"/>
                <a:ea typeface="MS PGothic"/>
              </a:rPr>
              <a:t>As Artists </a:t>
            </a:r>
            <a:r>
              <a:rPr lang="en-GB" altLang="en-US" sz="900" dirty="0">
                <a:latin typeface="Comic Sans MS"/>
                <a:ea typeface="MS PGothic"/>
              </a:rPr>
              <a:t>we will explore fossil formation with printing and rubbing.  We will shape and model clay to build our own 3D fossil sculptures.  </a:t>
            </a:r>
          </a:p>
          <a:p>
            <a:pPr algn="just" eaLnBrk="1" hangingPunct="1">
              <a:spcAft>
                <a:spcPts val="1000"/>
              </a:spcAft>
              <a:buFontTx/>
              <a:buNone/>
            </a:pPr>
            <a:r>
              <a:rPr lang="en-GB" altLang="en-US" sz="900" b="1" dirty="0">
                <a:latin typeface="Comic Sans MS"/>
                <a:ea typeface="MS PGothic"/>
              </a:rPr>
              <a:t>As musicians </a:t>
            </a:r>
            <a:r>
              <a:rPr lang="en-GB" altLang="en-US" sz="900" dirty="0">
                <a:latin typeface="Comic Sans MS"/>
                <a:ea typeface="MS PGothic"/>
              </a:rPr>
              <a:t>we will explore sounds and consider  how the weather can be represented through music We will  explore and control dynamics (volume), duration and timbre with voices, actions, body percussion and instruments.   We will also identify a sequence of sounds and respond to music with movement. </a:t>
            </a:r>
            <a:endParaRPr lang="en-GB" altLang="en-US" sz="900" b="1" dirty="0">
              <a:latin typeface="Comic Sans MS"/>
              <a:ea typeface="MS PGothic"/>
            </a:endParaRPr>
          </a:p>
          <a:p>
            <a:pPr algn="just" eaLnBrk="1" hangingPunct="1">
              <a:spcAft>
                <a:spcPts val="1000"/>
              </a:spcAft>
              <a:buFontTx/>
              <a:buNone/>
            </a:pPr>
            <a:r>
              <a:rPr lang="en-US" altLang="en-US" sz="900" b="1" dirty="0">
                <a:latin typeface="Comic Sans MS"/>
                <a:ea typeface="MS PGothic"/>
              </a:rPr>
              <a:t>As Computer Literate students </a:t>
            </a:r>
            <a:r>
              <a:rPr lang="en-US" altLang="en-US" sz="900" dirty="0">
                <a:latin typeface="Comic Sans MS"/>
                <a:ea typeface="MS PGothic"/>
              </a:rPr>
              <a:t>we will begin with online safety sessions and revisit what it means to be ‘safe online’.  We will then develop this as we begin to explore Purple Mash and understand how to log in (and off) safely and with greater independence.  We will learn how to find saved work in the Online Work area and find teacher comments. We will become familiar with the icons, types of resources and learn how to open, save and print. </a:t>
            </a:r>
            <a:endParaRPr lang="en-GB" altLang="en-US" sz="900" dirty="0">
              <a:latin typeface="Comic Sans MS"/>
              <a:ea typeface="MS PGothic"/>
            </a:endParaRPr>
          </a:p>
        </p:txBody>
      </p:sp>
      <p:sp>
        <p:nvSpPr>
          <p:cNvPr id="3077" name="Text Box 2">
            <a:extLst>
              <a:ext uri="{FF2B5EF4-FFF2-40B4-BE49-F238E27FC236}">
                <a16:creationId xmlns:a16="http://schemas.microsoft.com/office/drawing/2014/main" id="{B5605F32-490B-4A32-2CFB-6174703AEE18}"/>
              </a:ext>
            </a:extLst>
          </p:cNvPr>
          <p:cNvSpPr txBox="1">
            <a:spLocks noChangeArrowheads="1"/>
          </p:cNvSpPr>
          <p:nvPr/>
        </p:nvSpPr>
        <p:spPr bwMode="auto">
          <a:xfrm>
            <a:off x="4500563" y="-7938"/>
            <a:ext cx="4535487" cy="6865938"/>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spcAft>
                <a:spcPts val="1000"/>
              </a:spcAft>
              <a:buFontTx/>
              <a:buNone/>
              <a:defRPr/>
            </a:pPr>
            <a:r>
              <a:rPr lang="en-GB" altLang="en-US" sz="900" b="1" u="sng" dirty="0">
                <a:latin typeface="Comic Sans MS" pitchFamily="66" charset="0"/>
                <a:cs typeface="Arial" charset="0"/>
              </a:rPr>
              <a:t>Reminders</a:t>
            </a:r>
          </a:p>
          <a:p>
            <a:pPr eaLnBrk="1" hangingPunct="1">
              <a:spcBef>
                <a:spcPct val="0"/>
              </a:spcBef>
              <a:spcAft>
                <a:spcPts val="1200"/>
              </a:spcAft>
              <a:buFontTx/>
              <a:buNone/>
              <a:defRPr/>
            </a:pPr>
            <a:r>
              <a:rPr lang="en-US" altLang="en-US" sz="900" b="1" u="sng" dirty="0">
                <a:solidFill>
                  <a:srgbClr val="000000"/>
                </a:solidFill>
                <a:latin typeface="Comic Sans MS" pitchFamily="66" charset="0"/>
                <a:cs typeface="Arial" charset="0"/>
              </a:rPr>
              <a:t>P.E Days</a:t>
            </a:r>
            <a:r>
              <a:rPr lang="en-US" altLang="en-US" sz="900" b="1" dirty="0">
                <a:solidFill>
                  <a:srgbClr val="000000"/>
                </a:solidFill>
                <a:latin typeface="Comic Sans MS" pitchFamily="66" charset="0"/>
                <a:cs typeface="Arial" charset="0"/>
              </a:rPr>
              <a:t> </a:t>
            </a:r>
          </a:p>
          <a:p>
            <a:pPr eaLnBrk="1" hangingPunct="1">
              <a:spcBef>
                <a:spcPct val="0"/>
              </a:spcBef>
              <a:spcAft>
                <a:spcPts val="1200"/>
              </a:spcAft>
              <a:buFontTx/>
              <a:buNone/>
              <a:defRPr/>
            </a:pPr>
            <a:r>
              <a:rPr lang="en-US" altLang="en-US" sz="900" dirty="0">
                <a:solidFill>
                  <a:srgbClr val="000000"/>
                </a:solidFill>
                <a:latin typeface="Comic Sans MS"/>
                <a:ea typeface="MS PGothic"/>
                <a:cs typeface="Arial"/>
              </a:rPr>
              <a:t>PE days will be Wednesday and Friday and on those days children will come to school in their PE kits.  </a:t>
            </a:r>
            <a:endParaRPr lang="en-US" altLang="en-US" sz="900" u="sng" dirty="0">
              <a:solidFill>
                <a:srgbClr val="000000"/>
              </a:solidFill>
              <a:latin typeface="Comic Sans MS"/>
              <a:ea typeface="MS PGothic"/>
              <a:cs typeface="Arial"/>
            </a:endParaRPr>
          </a:p>
          <a:p>
            <a:pPr eaLnBrk="1" hangingPunct="1">
              <a:spcBef>
                <a:spcPct val="0"/>
              </a:spcBef>
              <a:spcAft>
                <a:spcPts val="1200"/>
              </a:spcAft>
              <a:buFont typeface="Arial" charset="0"/>
              <a:buNone/>
              <a:defRPr/>
            </a:pPr>
            <a:r>
              <a:rPr lang="en-US" altLang="en-US" sz="900" b="1" dirty="0">
                <a:solidFill>
                  <a:srgbClr val="000000"/>
                </a:solidFill>
                <a:latin typeface="Comic Sans MS"/>
                <a:ea typeface="MS PGothic"/>
                <a:cs typeface="Arial"/>
              </a:rPr>
              <a:t>Reading</a:t>
            </a:r>
            <a:r>
              <a:rPr lang="en-US" altLang="en-US" sz="900" dirty="0">
                <a:solidFill>
                  <a:srgbClr val="000000"/>
                </a:solidFill>
                <a:latin typeface="Comic Sans MS"/>
                <a:ea typeface="MS PGothic"/>
                <a:cs typeface="Arial"/>
              </a:rPr>
              <a:t>: Children are expected to read </a:t>
            </a:r>
            <a:r>
              <a:rPr lang="en-US" altLang="en-US" sz="900" b="1" dirty="0">
                <a:solidFill>
                  <a:srgbClr val="000000"/>
                </a:solidFill>
                <a:latin typeface="Comic Sans MS"/>
                <a:ea typeface="MS PGothic"/>
                <a:cs typeface="Arial"/>
              </a:rPr>
              <a:t>everyday </a:t>
            </a:r>
            <a:r>
              <a:rPr lang="en-US" altLang="en-US" sz="900" dirty="0">
                <a:solidFill>
                  <a:srgbClr val="000000"/>
                </a:solidFill>
                <a:latin typeface="Comic Sans MS"/>
                <a:ea typeface="MS PGothic"/>
                <a:cs typeface="Arial"/>
              </a:rPr>
              <a:t>at home and use the home reading journals to communicate what’s going well,  any queries you have and anything specific we’d like you to work on</a:t>
            </a:r>
            <a:r>
              <a:rPr lang="en-US" altLang="en-US" sz="900" i="1" u="sng" dirty="0">
                <a:solidFill>
                  <a:srgbClr val="000000"/>
                </a:solidFill>
                <a:latin typeface="Comic Sans MS"/>
                <a:ea typeface="MS PGothic"/>
                <a:cs typeface="Arial"/>
              </a:rPr>
              <a:t>.</a:t>
            </a:r>
            <a:r>
              <a:rPr lang="en-US" altLang="en-US" sz="900" i="1" dirty="0">
                <a:solidFill>
                  <a:srgbClr val="000000"/>
                </a:solidFill>
                <a:latin typeface="Comic Sans MS"/>
                <a:ea typeface="MS PGothic"/>
                <a:cs typeface="Arial"/>
              </a:rPr>
              <a:t>  </a:t>
            </a:r>
            <a:r>
              <a:rPr lang="en-US" altLang="en-US" sz="900" i="1" u="sng" dirty="0">
                <a:solidFill>
                  <a:srgbClr val="000000"/>
                </a:solidFill>
                <a:latin typeface="Comic Sans MS"/>
                <a:ea typeface="MS PGothic"/>
                <a:cs typeface="Arial"/>
              </a:rPr>
              <a:t>This is also the best way to let us know what your child is reading for pleasure and if they have completed any of the Reading Challenge books</a:t>
            </a:r>
            <a:r>
              <a:rPr lang="en-US" altLang="en-US" sz="900" dirty="0">
                <a:solidFill>
                  <a:srgbClr val="000000"/>
                </a:solidFill>
                <a:latin typeface="Comic Sans MS"/>
                <a:ea typeface="MS PGothic"/>
                <a:cs typeface="Arial"/>
              </a:rPr>
              <a:t>.  The matched decodable text is for your child to read to you, it is a text they have used in their adult led reading sessions. As a result we expect them to read this to you almost fluently and with an awareness of how punctuation affects tone and expression. Your child should be able to read ‘tricky words’ by sight and discuss key vocabulary with you.  The  second text is for you to read and share with your child for pleasure! </a:t>
            </a:r>
          </a:p>
          <a:p>
            <a:pPr eaLnBrk="1" hangingPunct="1">
              <a:spcBef>
                <a:spcPct val="0"/>
              </a:spcBef>
              <a:buFontTx/>
              <a:buNone/>
              <a:defRPr/>
            </a:pPr>
            <a:r>
              <a:rPr lang="en-GB" altLang="en-US" sz="900" b="1" u="sng" dirty="0">
                <a:latin typeface="Comic Sans MS" pitchFamily="66" charset="0"/>
                <a:cs typeface="Arial" charset="0"/>
              </a:rPr>
              <a:t>This term you can help your child at home by:</a:t>
            </a:r>
          </a:p>
          <a:p>
            <a:pPr eaLnBrk="1" hangingPunct="1">
              <a:spcBef>
                <a:spcPct val="0"/>
              </a:spcBef>
              <a:buFontTx/>
              <a:buNone/>
              <a:defRPr/>
            </a:pPr>
            <a:endParaRPr lang="en-GB" altLang="en-US" sz="900" b="1" u="sng" dirty="0">
              <a:latin typeface="Comic Sans MS" pitchFamily="66" charset="0"/>
              <a:cs typeface="Arial" charset="0"/>
            </a:endParaRPr>
          </a:p>
          <a:p>
            <a:pPr marL="171450" indent="-171450" eaLnBrk="1" hangingPunct="1">
              <a:spcBef>
                <a:spcPts val="0"/>
              </a:spcBef>
              <a:spcAft>
                <a:spcPts val="1200"/>
              </a:spcAft>
              <a:defRPr/>
            </a:pPr>
            <a:r>
              <a:rPr lang="en-GB" altLang="en-US" sz="800" dirty="0">
                <a:latin typeface="Comic Sans MS" pitchFamily="66" charset="0"/>
                <a:cs typeface="Arial" charset="0"/>
              </a:rPr>
              <a:t>Reading and sharing books with your child every day.</a:t>
            </a:r>
          </a:p>
          <a:p>
            <a:pPr marL="171450" indent="-171450" eaLnBrk="1" hangingPunct="1">
              <a:spcBef>
                <a:spcPts val="0"/>
              </a:spcBef>
              <a:spcAft>
                <a:spcPts val="1200"/>
              </a:spcAft>
              <a:defRPr/>
            </a:pPr>
            <a:r>
              <a:rPr lang="en-GB" altLang="en-US" sz="800" dirty="0">
                <a:latin typeface="Comic Sans MS" pitchFamily="66" charset="0"/>
                <a:cs typeface="Arial" charset="0"/>
              </a:rPr>
              <a:t>Letter and number formation practice. </a:t>
            </a:r>
          </a:p>
          <a:p>
            <a:pPr marL="171450" indent="-171450">
              <a:spcBef>
                <a:spcPts val="0"/>
              </a:spcBef>
              <a:defRPr/>
            </a:pPr>
            <a:r>
              <a:rPr lang="en-GB" altLang="en-US" sz="800" u="sng" dirty="0">
                <a:latin typeface="Comic Sans MS" pitchFamily="66" charset="0"/>
                <a:cs typeface="Arial" charset="0"/>
              </a:rPr>
              <a:t>Reading and writing </a:t>
            </a:r>
            <a:r>
              <a:rPr lang="en-GB" altLang="en-US" sz="800" dirty="0">
                <a:latin typeface="Comic Sans MS" pitchFamily="66" charset="0"/>
                <a:cs typeface="Arial" charset="0"/>
              </a:rPr>
              <a:t>numbers to 10 in numerals and word.</a:t>
            </a:r>
          </a:p>
          <a:p>
            <a:pPr marL="171450" indent="-171450">
              <a:spcBef>
                <a:spcPts val="0"/>
              </a:spcBef>
              <a:defRPr/>
            </a:pPr>
            <a:endParaRPr lang="en-GB" altLang="en-US" sz="800" dirty="0">
              <a:latin typeface="Comic Sans MS" pitchFamily="66" charset="0"/>
              <a:cs typeface="Arial" charset="0"/>
            </a:endParaRPr>
          </a:p>
          <a:p>
            <a:pPr marL="171450" indent="-171450">
              <a:spcBef>
                <a:spcPts val="0"/>
              </a:spcBef>
              <a:defRPr/>
            </a:pPr>
            <a:r>
              <a:rPr lang="en-GB" altLang="en-US" sz="800" dirty="0">
                <a:latin typeface="Comic Sans MS"/>
                <a:ea typeface="MS PGothic"/>
                <a:cs typeface="Arial"/>
              </a:rPr>
              <a:t>Counting up to </a:t>
            </a:r>
            <a:r>
              <a:rPr lang="en-GB" altLang="en-US" sz="800" u="sng" dirty="0">
                <a:latin typeface="Comic Sans MS"/>
                <a:ea typeface="MS PGothic"/>
                <a:cs typeface="Arial"/>
              </a:rPr>
              <a:t>20 forwards and backwards</a:t>
            </a:r>
          </a:p>
          <a:p>
            <a:pPr marL="171450" indent="-171450">
              <a:spcBef>
                <a:spcPts val="0"/>
              </a:spcBef>
              <a:defRPr/>
            </a:pPr>
            <a:endParaRPr lang="en-GB" altLang="en-US" sz="800" i="1" dirty="0">
              <a:latin typeface="Comic Sans MS" pitchFamily="66" charset="0"/>
              <a:cs typeface="Arial" charset="0"/>
            </a:endParaRPr>
          </a:p>
          <a:p>
            <a:pPr marL="171450" indent="-171450">
              <a:spcBef>
                <a:spcPts val="0"/>
              </a:spcBef>
              <a:defRPr/>
            </a:pPr>
            <a:r>
              <a:rPr lang="en-GB" altLang="en-US" sz="800" u="sng" dirty="0">
                <a:latin typeface="Comic Sans MS" pitchFamily="66" charset="0"/>
                <a:cs typeface="Arial" charset="0"/>
              </a:rPr>
              <a:t>Identifying pairs </a:t>
            </a:r>
            <a:r>
              <a:rPr lang="en-GB" altLang="en-US" sz="800" dirty="0">
                <a:latin typeface="Comic Sans MS" pitchFamily="66" charset="0"/>
                <a:cs typeface="Arial" charset="0"/>
              </a:rPr>
              <a:t>of numbers that total 5 and 10.</a:t>
            </a:r>
          </a:p>
          <a:p>
            <a:pPr>
              <a:spcBef>
                <a:spcPts val="0"/>
              </a:spcBef>
              <a:defRPr/>
            </a:pPr>
            <a:endParaRPr lang="en-US" altLang="en-US" sz="800" b="1" u="sng" dirty="0">
              <a:solidFill>
                <a:srgbClr val="000000"/>
              </a:solidFill>
              <a:latin typeface="Comic Sans MS" pitchFamily="66" charset="0"/>
              <a:cs typeface="Arial" charset="0"/>
            </a:endParaRPr>
          </a:p>
          <a:p>
            <a:pPr eaLnBrk="1" hangingPunct="1">
              <a:spcBef>
                <a:spcPct val="0"/>
              </a:spcBef>
              <a:spcAft>
                <a:spcPts val="1200"/>
              </a:spcAft>
              <a:buFont typeface="Arial" charset="0"/>
              <a:buNone/>
              <a:defRPr/>
            </a:pPr>
            <a:r>
              <a:rPr lang="en-US" altLang="en-US" sz="800" b="1" u="sng" dirty="0">
                <a:solidFill>
                  <a:srgbClr val="000000"/>
                </a:solidFill>
                <a:latin typeface="Comic Sans MS" pitchFamily="66" charset="0"/>
                <a:cs typeface="Arial" charset="0"/>
              </a:rPr>
              <a:t>Learning Experiences</a:t>
            </a:r>
            <a:endParaRPr lang="en-US" altLang="en-US" sz="800" dirty="0">
              <a:solidFill>
                <a:srgbClr val="000000"/>
              </a:solidFill>
              <a:latin typeface="Comic Sans MS"/>
              <a:ea typeface="MS PGothic"/>
              <a:cs typeface="Arial"/>
            </a:endParaRPr>
          </a:p>
          <a:p>
            <a:pPr marL="171450" indent="-171450" eaLnBrk="1" hangingPunct="1">
              <a:spcBef>
                <a:spcPct val="0"/>
              </a:spcBef>
              <a:spcAft>
                <a:spcPts val="1200"/>
              </a:spcAft>
              <a:defRPr/>
            </a:pPr>
            <a:r>
              <a:rPr lang="en-US" altLang="en-US" sz="800" dirty="0">
                <a:solidFill>
                  <a:srgbClr val="000000"/>
                </a:solidFill>
                <a:latin typeface="Comic Sans MS" pitchFamily="66" charset="0"/>
                <a:cs typeface="Arial" charset="0"/>
              </a:rPr>
              <a:t>Tuesday 9</a:t>
            </a:r>
            <a:r>
              <a:rPr lang="en-US" altLang="en-US" sz="800" baseline="30000" dirty="0">
                <a:solidFill>
                  <a:srgbClr val="000000"/>
                </a:solidFill>
                <a:latin typeface="Comic Sans MS" pitchFamily="66" charset="0"/>
                <a:cs typeface="Arial" charset="0"/>
              </a:rPr>
              <a:t>th</a:t>
            </a:r>
            <a:r>
              <a:rPr lang="en-US" altLang="en-US" sz="800" dirty="0">
                <a:solidFill>
                  <a:srgbClr val="000000"/>
                </a:solidFill>
                <a:latin typeface="Comic Sans MS" pitchFamily="66" charset="0"/>
                <a:cs typeface="Arial" charset="0"/>
              </a:rPr>
              <a:t> September – Afternoon Forest School Sessions begin </a:t>
            </a:r>
            <a:r>
              <a:rPr lang="en-US" altLang="en-US" sz="800" i="1" dirty="0">
                <a:solidFill>
                  <a:srgbClr val="000000"/>
                </a:solidFill>
                <a:latin typeface="Comic Sans MS" pitchFamily="66" charset="0"/>
                <a:cs typeface="Arial" charset="0"/>
              </a:rPr>
              <a:t>(children attend school dressed in casual clothing that is suitable for being outdoors in the woodland area, labelled </a:t>
            </a:r>
            <a:r>
              <a:rPr lang="en-US" altLang="en-US" sz="800" b="1" i="1" u="sng" dirty="0">
                <a:solidFill>
                  <a:srgbClr val="00B050"/>
                </a:solidFill>
                <a:latin typeface="Comic Sans MS" pitchFamily="66" charset="0"/>
                <a:cs typeface="Arial" charset="0"/>
              </a:rPr>
              <a:t>wellies</a:t>
            </a:r>
            <a:r>
              <a:rPr lang="en-US" altLang="en-US" sz="800" i="1" dirty="0">
                <a:solidFill>
                  <a:srgbClr val="00B050"/>
                </a:solidFill>
                <a:latin typeface="Comic Sans MS" pitchFamily="66" charset="0"/>
                <a:cs typeface="Arial" charset="0"/>
              </a:rPr>
              <a:t> </a:t>
            </a:r>
            <a:r>
              <a:rPr lang="en-US" altLang="en-US" sz="800" i="1" dirty="0">
                <a:solidFill>
                  <a:srgbClr val="000000"/>
                </a:solidFill>
                <a:latin typeface="Comic Sans MS" pitchFamily="66" charset="0"/>
                <a:cs typeface="Arial" charset="0"/>
              </a:rPr>
              <a:t>to be sent in a separate carrier bag</a:t>
            </a:r>
            <a:r>
              <a:rPr lang="en-US" altLang="en-US" sz="800" dirty="0">
                <a:solidFill>
                  <a:srgbClr val="000000"/>
                </a:solidFill>
                <a:latin typeface="Comic Sans MS" pitchFamily="66" charset="0"/>
                <a:cs typeface="Arial" charset="0"/>
              </a:rPr>
              <a:t>).</a:t>
            </a:r>
            <a:endParaRPr lang="en-GB" sz="800" kern="100" dirty="0">
              <a:latin typeface="Comic Sans MS" panose="030F0902030302020204" pitchFamily="66" charset="0"/>
              <a:ea typeface="Aptos" panose="020B0004020202020204" pitchFamily="34" charset="0"/>
              <a:cs typeface="Times New Roman" panose="02020603050405020304" pitchFamily="18" charset="0"/>
            </a:endParaRPr>
          </a:p>
          <a:p>
            <a:pPr marL="171450" indent="-171450">
              <a:lnSpc>
                <a:spcPct val="115000"/>
              </a:lnSpc>
              <a:spcAft>
                <a:spcPts val="800"/>
              </a:spcAft>
              <a:defRPr/>
            </a:pPr>
            <a:r>
              <a:rPr lang="en-GB" sz="800" kern="100" dirty="0">
                <a:latin typeface="Comic Sans MS"/>
                <a:ea typeface="Aptos" panose="020B0004020202020204" pitchFamily="34" charset="0"/>
                <a:cs typeface="Times New Roman"/>
              </a:rPr>
              <a:t>Sunday 14</a:t>
            </a:r>
            <a:r>
              <a:rPr lang="en-GB" sz="800" kern="100" baseline="30000" dirty="0">
                <a:latin typeface="Comic Sans MS"/>
                <a:ea typeface="Aptos" panose="020B0004020202020204" pitchFamily="34" charset="0"/>
                <a:cs typeface="Times New Roman"/>
              </a:rPr>
              <a:t>th</a:t>
            </a:r>
            <a:r>
              <a:rPr lang="en-GB" sz="800" kern="100" dirty="0">
                <a:latin typeface="Comic Sans MS"/>
                <a:ea typeface="Aptos" panose="020B0004020202020204" pitchFamily="34" charset="0"/>
                <a:cs typeface="Times New Roman"/>
              </a:rPr>
              <a:t> September, 10:30am – School Blessing service at Jesus Church</a:t>
            </a:r>
          </a:p>
          <a:p>
            <a:pPr marL="171450" indent="-171450">
              <a:lnSpc>
                <a:spcPct val="115000"/>
              </a:lnSpc>
              <a:spcAft>
                <a:spcPts val="800"/>
              </a:spcAft>
              <a:defRPr/>
            </a:pPr>
            <a:r>
              <a:rPr lang="en-GB" sz="800" kern="100" dirty="0">
                <a:latin typeface="Comic Sans MS"/>
                <a:ea typeface="Aptos" panose="020B0004020202020204" pitchFamily="34" charset="0"/>
                <a:cs typeface="Times New Roman"/>
              </a:rPr>
              <a:t>Thursday 25</a:t>
            </a:r>
            <a:r>
              <a:rPr lang="en-GB" sz="800" kern="100" baseline="30000" dirty="0">
                <a:latin typeface="Comic Sans MS"/>
                <a:ea typeface="Aptos" panose="020B0004020202020204" pitchFamily="34" charset="0"/>
                <a:cs typeface="Times New Roman"/>
              </a:rPr>
              <a:t>th</a:t>
            </a:r>
            <a:r>
              <a:rPr lang="en-GB" sz="800" kern="100" dirty="0">
                <a:latin typeface="Comic Sans MS"/>
                <a:ea typeface="Aptos" panose="020B0004020202020204" pitchFamily="34" charset="0"/>
                <a:cs typeface="Times New Roman"/>
              </a:rPr>
              <a:t> September – Individual and sibling photographs </a:t>
            </a:r>
          </a:p>
          <a:p>
            <a:pPr marL="171450" indent="-171450">
              <a:lnSpc>
                <a:spcPct val="115000"/>
              </a:lnSpc>
              <a:spcAft>
                <a:spcPts val="800"/>
              </a:spcAft>
              <a:defRPr/>
            </a:pPr>
            <a:r>
              <a:rPr lang="en-GB" sz="800" kern="100" dirty="0">
                <a:latin typeface="Comic Sans MS"/>
                <a:ea typeface="Aptos" panose="020B0004020202020204" pitchFamily="34" charset="0"/>
                <a:cs typeface="Times New Roman"/>
              </a:rPr>
              <a:t>Wednesday 1</a:t>
            </a:r>
            <a:r>
              <a:rPr lang="en-GB" sz="800" kern="100" baseline="30000" dirty="0">
                <a:latin typeface="Comic Sans MS"/>
                <a:ea typeface="Aptos" panose="020B0004020202020204" pitchFamily="34" charset="0"/>
                <a:cs typeface="Times New Roman"/>
              </a:rPr>
              <a:t>st</a:t>
            </a:r>
            <a:r>
              <a:rPr lang="en-GB" sz="800" kern="100" dirty="0">
                <a:latin typeface="Comic Sans MS"/>
                <a:ea typeface="Aptos" panose="020B0004020202020204" pitchFamily="34" charset="0"/>
                <a:cs typeface="Times New Roman"/>
              </a:rPr>
              <a:t> October, 10am – School Harvest Festival at Jesus Church</a:t>
            </a:r>
          </a:p>
          <a:p>
            <a:pPr marL="171450" indent="-171450">
              <a:lnSpc>
                <a:spcPct val="115000"/>
              </a:lnSpc>
              <a:spcAft>
                <a:spcPts val="800"/>
              </a:spcAft>
              <a:defRPr/>
            </a:pPr>
            <a:r>
              <a:rPr lang="en-GB" sz="800" kern="100" dirty="0">
                <a:latin typeface="Comic Sans MS"/>
                <a:ea typeface="Aptos" panose="020B0004020202020204" pitchFamily="34" charset="0"/>
                <a:cs typeface="Times New Roman"/>
              </a:rPr>
              <a:t>Tuesday 7</a:t>
            </a:r>
            <a:r>
              <a:rPr lang="en-GB" sz="800" kern="100" baseline="30000" dirty="0">
                <a:latin typeface="Comic Sans MS"/>
                <a:ea typeface="Aptos" panose="020B0004020202020204" pitchFamily="34" charset="0"/>
                <a:cs typeface="Times New Roman"/>
              </a:rPr>
              <a:t>th</a:t>
            </a:r>
            <a:r>
              <a:rPr lang="en-GB" sz="800" kern="100" dirty="0">
                <a:latin typeface="Comic Sans MS"/>
                <a:ea typeface="Aptos" panose="020B0004020202020204" pitchFamily="34" charset="0"/>
                <a:cs typeface="Times New Roman"/>
              </a:rPr>
              <a:t> October, 9am OR 2:30pm – Phonics Workshop</a:t>
            </a:r>
          </a:p>
          <a:p>
            <a:pPr marL="171450" indent="-171450">
              <a:lnSpc>
                <a:spcPct val="115000"/>
              </a:lnSpc>
              <a:spcAft>
                <a:spcPts val="800"/>
              </a:spcAft>
              <a:defRPr/>
            </a:pPr>
            <a:r>
              <a:rPr lang="en-GB" sz="800" kern="100" dirty="0">
                <a:latin typeface="Comic Sans MS"/>
                <a:ea typeface="Aptos" panose="020B0004020202020204" pitchFamily="34" charset="0"/>
                <a:cs typeface="Times New Roman"/>
              </a:rPr>
              <a:t>Week Commencing 13</a:t>
            </a:r>
            <a:r>
              <a:rPr lang="en-GB" sz="800" kern="100" baseline="30000" dirty="0">
                <a:latin typeface="Comic Sans MS"/>
                <a:ea typeface="Aptos" panose="020B0004020202020204" pitchFamily="34" charset="0"/>
                <a:cs typeface="Times New Roman"/>
              </a:rPr>
              <a:t>th</a:t>
            </a:r>
            <a:r>
              <a:rPr lang="en-GB" sz="800" kern="100" dirty="0">
                <a:latin typeface="Comic Sans MS"/>
                <a:ea typeface="Aptos" panose="020B0004020202020204" pitchFamily="34" charset="0"/>
                <a:cs typeface="Times New Roman"/>
              </a:rPr>
              <a:t> October – Multicultural Week </a:t>
            </a:r>
          </a:p>
          <a:p>
            <a:pPr marL="171450" indent="-171450">
              <a:lnSpc>
                <a:spcPct val="115000"/>
              </a:lnSpc>
              <a:spcAft>
                <a:spcPts val="800"/>
              </a:spcAft>
              <a:defRPr/>
            </a:pPr>
            <a:r>
              <a:rPr lang="en-GB" altLang="en-US" sz="800" kern="100" dirty="0">
                <a:solidFill>
                  <a:srgbClr val="000000"/>
                </a:solidFill>
                <a:latin typeface="Comic Sans MS"/>
                <a:ea typeface="MS PGothic"/>
                <a:cs typeface="Times New Roman"/>
              </a:rPr>
              <a:t>Friday 17</a:t>
            </a:r>
            <a:r>
              <a:rPr lang="en-GB" altLang="en-US" sz="800" kern="100" baseline="30000" dirty="0">
                <a:solidFill>
                  <a:srgbClr val="000000"/>
                </a:solidFill>
                <a:latin typeface="Comic Sans MS"/>
                <a:ea typeface="MS PGothic"/>
                <a:cs typeface="Times New Roman"/>
              </a:rPr>
              <a:t>th</a:t>
            </a:r>
            <a:r>
              <a:rPr lang="en-GB" altLang="en-US" sz="800" kern="100" dirty="0">
                <a:solidFill>
                  <a:srgbClr val="000000"/>
                </a:solidFill>
                <a:latin typeface="Comic Sans MS"/>
                <a:ea typeface="MS PGothic"/>
                <a:cs typeface="Times New Roman"/>
              </a:rPr>
              <a:t> October – World Polio Day Fundraiser </a:t>
            </a:r>
            <a:endParaRPr lang="en-US" altLang="en-US" sz="800" dirty="0">
              <a:solidFill>
                <a:srgbClr val="000000"/>
              </a:solidFill>
              <a:latin typeface="Comic Sans MS"/>
              <a:ea typeface="MS PGothic"/>
              <a:cs typeface="Times New Roman"/>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6a6f9b4c-029b-444e-addf-4d66571c9b6f">
      <UserInfo>
        <DisplayName>J Newham</DisplayName>
        <AccountId>27</AccountId>
        <AccountType/>
      </UserInfo>
    </SharedWithUsers>
    <lcf76f155ced4ddcb4097134ff3c332f xmlns="450a6b86-6e86-4b74-93c9-116031be495f">
      <Terms xmlns="http://schemas.microsoft.com/office/infopath/2007/PartnerControls"/>
    </lcf76f155ced4ddcb4097134ff3c332f>
    <TaxCatchAll xmlns="6a6f9b4c-029b-444e-addf-4d66571c9b6f"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1E4A88-4964-414B-904F-91269BB80630}">
  <ds:schemaRefs>
    <ds:schemaRef ds:uri="http://schemas.microsoft.com/office/2006/metadata/longProperties"/>
  </ds:schemaRefs>
</ds:datastoreItem>
</file>

<file path=customXml/itemProps2.xml><?xml version="1.0" encoding="utf-8"?>
<ds:datastoreItem xmlns:ds="http://schemas.openxmlformats.org/officeDocument/2006/customXml" ds:itemID="{D70D8372-23CB-4D26-AF5E-829F305CB3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D87ADD-0C9F-4C7B-AB68-876004E15D2E}">
  <ds:schemaRefs>
    <ds:schemaRef ds:uri="http://schemas.microsoft.com/office/2006/metadata/properties"/>
    <ds:schemaRef ds:uri="http://www.w3.org/2000/xmlns/"/>
    <ds:schemaRef ds:uri="6a6f9b4c-029b-444e-addf-4d66571c9b6f"/>
    <ds:schemaRef ds:uri="450a6b86-6e86-4b74-93c9-116031be495f"/>
    <ds:schemaRef ds:uri="http://schemas.microsoft.com/office/infopath/2007/PartnerControls"/>
    <ds:schemaRef ds:uri="http://www.w3.org/2001/XMLSchema-instance"/>
  </ds:schemaRefs>
</ds:datastoreItem>
</file>

<file path=customXml/itemProps4.xml><?xml version="1.0" encoding="utf-8"?>
<ds:datastoreItem xmlns:ds="http://schemas.openxmlformats.org/officeDocument/2006/customXml" ds:itemID="{39588B3E-E386-4416-AA79-07E03A1D78C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17412</TotalTime>
  <Words>1372</Words>
  <Application>Microsoft Office PowerPoint</Application>
  <PresentationFormat>On-screen Show (4:3)</PresentationFormat>
  <Paragraphs>51</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A Piccone</cp:lastModifiedBy>
  <cp:revision>217</cp:revision>
  <cp:lastPrinted>2016-09-01T06:41:04Z</cp:lastPrinted>
  <dcterms:created xsi:type="dcterms:W3CDTF">2014-02-13T13:53:14Z</dcterms:created>
  <dcterms:modified xsi:type="dcterms:W3CDTF">2025-09-08T11:33:40Z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SharedWithUsers">
    <vt:lpwstr>J Newham</vt:lpwstr>
  </property>
  <property fmtid="{D5CDD505-2E9C-101B-9397-08002B2CF9AE}" pid="3" name="SharedWithUsers">
    <vt:lpwstr>27;#J Newham</vt:lpwstr>
  </property>
  <property fmtid="{D5CDD505-2E9C-101B-9397-08002B2CF9AE}" pid="4" name="TaxCatchAll">
    <vt:lpwstr/>
  </property>
  <property fmtid="{D5CDD505-2E9C-101B-9397-08002B2CF9AE}" pid="5" name="lcf76f155ced4ddcb4097134ff3c332f">
    <vt:lpwstr/>
  </property>
  <property fmtid="{D5CDD505-2E9C-101B-9397-08002B2CF9AE}" pid="6" name="MediaServiceImageTags">
    <vt:lpwstr/>
  </property>
  <property fmtid="{D5CDD505-2E9C-101B-9397-08002B2CF9AE}" pid="7" name="ContentTypeId">
    <vt:lpwstr>0x010100B2454E0188772A4CA30BFEF8B53D0367</vt:lpwstr>
  </property>
</Properties>
</file>