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33.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4" r:id="rId2"/>
    <p:sldId id="300" r:id="rId3"/>
    <p:sldId id="301" r:id="rId4"/>
    <p:sldId id="302" r:id="rId5"/>
    <p:sldId id="303" r:id="rId6"/>
    <p:sldId id="291" r:id="rId7"/>
    <p:sldId id="295" r:id="rId8"/>
    <p:sldId id="294" r:id="rId9"/>
    <p:sldId id="296" r:id="rId10"/>
    <p:sldId id="297" r:id="rId11"/>
    <p:sldId id="267" r:id="rId12"/>
    <p:sldId id="287" r:id="rId13"/>
    <p:sldId id="288" r:id="rId14"/>
    <p:sldId id="289" r:id="rId15"/>
    <p:sldId id="298" r:id="rId16"/>
    <p:sldId id="299" r:id="rId17"/>
    <p:sldId id="257" r:id="rId18"/>
    <p:sldId id="283" r:id="rId19"/>
    <p:sldId id="269" r:id="rId20"/>
    <p:sldId id="256" r:id="rId21"/>
    <p:sldId id="259" r:id="rId22"/>
    <p:sldId id="260" r:id="rId23"/>
    <p:sldId id="261" r:id="rId24"/>
    <p:sldId id="262" r:id="rId25"/>
    <p:sldId id="263" r:id="rId26"/>
    <p:sldId id="258" r:id="rId27"/>
    <p:sldId id="264" r:id="rId28"/>
    <p:sldId id="265" r:id="rId29"/>
    <p:sldId id="266" r:id="rId30"/>
    <p:sldId id="268" r:id="rId31"/>
    <p:sldId id="273" r:id="rId32"/>
    <p:sldId id="270" r:id="rId33"/>
    <p:sldId id="274" r:id="rId34"/>
    <p:sldId id="275" r:id="rId35"/>
    <p:sldId id="276" r:id="rId36"/>
    <p:sldId id="277" r:id="rId37"/>
    <p:sldId id="278" r:id="rId38"/>
    <p:sldId id="272" r:id="rId39"/>
    <p:sldId id="271" r:id="rId40"/>
    <p:sldId id="281" r:id="rId41"/>
    <p:sldId id="279" r:id="rId42"/>
    <p:sldId id="280" r:id="rId43"/>
    <p:sldId id="29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288869-FA83-E0C7-006D-2EC96AF25EC9}" v="102" dt="2024-06-17T23:57:52.947"/>
    <p1510:client id="{522FA3E0-EE45-B937-3C60-F134B29C95E3}" v="51" dt="2024-06-19T12:33:02.720"/>
    <p1510:client id="{FCFE13AB-BF30-6910-21BD-97A909B1EE46}" v="3" dt="2024-06-17T13:18:41.4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75" d="100"/>
          <a:sy n="75" d="100"/>
        </p:scale>
        <p:origin x="-132" y="-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7/1/2024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ed.com/talks/molly_wright_how_every_child_can_thrive_by_five?language=en"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blossomeducational.com/blog/biggest-mistakes-nurseries-make-surrounding-phonics-and-how-to-avoid-them/"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D153EDB2-4AAD-43F4-AE78-4D326C81336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17" name="Group 16">
            <a:extLst>
              <a:ext uri="{FF2B5EF4-FFF2-40B4-BE49-F238E27FC236}">
                <a16:creationId xmlns:a16="http://schemas.microsoft.com/office/drawing/2014/main" xmlns="" id="{A3CB7779-72E2-4E92-AE18-6BBC335DD881}"/>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547625" y="0"/>
            <a:ext cx="11097905" cy="6858000"/>
            <a:chOff x="547625" y="0"/>
            <a:chExt cx="11097905" cy="6858000"/>
          </a:xfrm>
        </p:grpSpPr>
        <p:sp>
          <p:nvSpPr>
            <p:cNvPr id="11" name="Freeform: Shape 10">
              <a:extLst>
                <a:ext uri="{FF2B5EF4-FFF2-40B4-BE49-F238E27FC236}">
                  <a16:creationId xmlns:a16="http://schemas.microsoft.com/office/drawing/2014/main" xmlns="" id="{175B9DA5-08BD-40EA-B06C-3D3CCD06A8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xmlns="" id="{9EE62D72-11EF-40E9-BF23-0FCAEACDD7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xmlns="" id="{676336F2-6633-4E26-8760-05F94D87D5D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xmlns="" id="{39F3102E-7749-422F-8F51-A148252B8E3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xmlns="" id="{871191CD-1211-4C40-9D45-449D9BE65A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pic>
        <p:nvPicPr>
          <p:cNvPr id="3" name="Picture 2" descr="Welcome Bulletin Board Set ...">
            <a:extLst>
              <a:ext uri="{FF2B5EF4-FFF2-40B4-BE49-F238E27FC236}">
                <a16:creationId xmlns:a16="http://schemas.microsoft.com/office/drawing/2014/main" xmlns="" id="{7A2C57D3-6346-20D8-0B20-10D6396CFF43}"/>
              </a:ext>
            </a:extLst>
          </p:cNvPr>
          <p:cNvPicPr>
            <a:picLocks noChangeAspect="1"/>
          </p:cNvPicPr>
          <p:nvPr/>
        </p:nvPicPr>
        <p:blipFill>
          <a:blip r:embed="rId2"/>
          <a:stretch>
            <a:fillRect/>
          </a:stretch>
        </p:blipFill>
        <p:spPr>
          <a:xfrm>
            <a:off x="2210938" y="1869897"/>
            <a:ext cx="7560860" cy="3015848"/>
          </a:xfrm>
          <a:prstGeom prst="rect">
            <a:avLst/>
          </a:prstGeom>
        </p:spPr>
      </p:pic>
    </p:spTree>
    <p:extLst>
      <p:ext uri="{BB962C8B-B14F-4D97-AF65-F5344CB8AC3E}">
        <p14:creationId xmlns:p14="http://schemas.microsoft.com/office/powerpoint/2010/main" val="852207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Writerly Life: Wisdom From James Britton, 45% OFF">
            <a:extLst>
              <a:ext uri="{FF2B5EF4-FFF2-40B4-BE49-F238E27FC236}">
                <a16:creationId xmlns:a16="http://schemas.microsoft.com/office/drawing/2014/main" xmlns="" id="{052CA8A1-9543-5F55-2A97-C1376E95052C}"/>
              </a:ext>
            </a:extLst>
          </p:cNvPr>
          <p:cNvPicPr>
            <a:picLocks noChangeAspect="1"/>
          </p:cNvPicPr>
          <p:nvPr/>
        </p:nvPicPr>
        <p:blipFill>
          <a:blip r:embed="rId2"/>
          <a:stretch>
            <a:fillRect/>
          </a:stretch>
        </p:blipFill>
        <p:spPr>
          <a:xfrm>
            <a:off x="3124200" y="457200"/>
            <a:ext cx="5943600" cy="5943600"/>
          </a:xfrm>
          <a:prstGeom prst="rect">
            <a:avLst/>
          </a:prstGeom>
        </p:spPr>
      </p:pic>
    </p:spTree>
    <p:extLst>
      <p:ext uri="{BB962C8B-B14F-4D97-AF65-F5344CB8AC3E}">
        <p14:creationId xmlns:p14="http://schemas.microsoft.com/office/powerpoint/2010/main" val="3112085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65EC15C-D1F9-F648-4F66-CC28AD4B9A56}"/>
              </a:ext>
            </a:extLst>
          </p:cNvPr>
          <p:cNvSpPr txBox="1"/>
          <p:nvPr/>
        </p:nvSpPr>
        <p:spPr>
          <a:xfrm>
            <a:off x="457200" y="482600"/>
            <a:ext cx="10401300"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lgn="just">
              <a:buFont typeface="Arial"/>
              <a:buChar char="•"/>
            </a:pPr>
            <a:r>
              <a:rPr lang="en-US" sz="4000" dirty="0">
                <a:solidFill>
                  <a:srgbClr val="FF0000"/>
                </a:solidFill>
                <a:latin typeface="Comic Sans MS"/>
                <a:ea typeface="Roboto"/>
                <a:cs typeface="Roboto"/>
              </a:rPr>
              <a:t>What do we mean by communication and language?</a:t>
            </a:r>
            <a:endParaRPr lang="en-US" dirty="0">
              <a:solidFill>
                <a:srgbClr val="000000"/>
              </a:solidFill>
              <a:latin typeface="Aptos" panose="020B0004020202020204"/>
              <a:ea typeface="Roboto"/>
              <a:cs typeface="Roboto"/>
            </a:endParaRPr>
          </a:p>
          <a:p>
            <a:pPr marL="571500" indent="-571500" algn="just">
              <a:buFont typeface="Arial"/>
              <a:buChar char="•"/>
            </a:pPr>
            <a:endParaRPr lang="en-US"/>
          </a:p>
          <a:p>
            <a:pPr marL="571500" indent="-571500" algn="just">
              <a:buFont typeface="Arial"/>
              <a:buChar char="•"/>
            </a:pPr>
            <a:r>
              <a:rPr lang="en-US" sz="4000" dirty="0">
                <a:solidFill>
                  <a:schemeClr val="accent2"/>
                </a:solidFill>
                <a:latin typeface="Comic Sans MS"/>
                <a:ea typeface="Roboto"/>
                <a:cs typeface="Roboto"/>
              </a:rPr>
              <a:t>Why is it so important?</a:t>
            </a:r>
          </a:p>
          <a:p>
            <a:pPr marL="571500" indent="-571500" algn="just">
              <a:buFont typeface="Arial"/>
              <a:buChar char="•"/>
            </a:pPr>
            <a:endParaRPr lang="en-US" sz="4000" dirty="0">
              <a:solidFill>
                <a:schemeClr val="accent2"/>
              </a:solidFill>
              <a:latin typeface="Comic Sans MS"/>
              <a:ea typeface="Roboto"/>
              <a:cs typeface="Roboto"/>
            </a:endParaRPr>
          </a:p>
          <a:p>
            <a:pPr marL="571500" indent="-571500" algn="just">
              <a:buFont typeface="Arial"/>
              <a:buChar char="•"/>
            </a:pPr>
            <a:r>
              <a:rPr lang="en-US" sz="4000" dirty="0">
                <a:solidFill>
                  <a:srgbClr val="00B050"/>
                </a:solidFill>
                <a:latin typeface="Comic Sans MS"/>
                <a:ea typeface="Roboto"/>
                <a:cs typeface="Roboto"/>
              </a:rPr>
              <a:t>What does communication and language look like in the EYFS?</a:t>
            </a:r>
            <a:endParaRPr lang="en-US">
              <a:solidFill>
                <a:srgbClr val="00B050"/>
              </a:solidFill>
              <a:latin typeface="Aptos"/>
              <a:ea typeface="Roboto"/>
              <a:cs typeface="Roboto"/>
            </a:endParaRPr>
          </a:p>
          <a:p>
            <a:pPr marL="571500" indent="-571500" algn="just">
              <a:buFont typeface="Arial"/>
              <a:buChar char="•"/>
            </a:pPr>
            <a:endParaRPr lang="en-US" sz="4000" dirty="0">
              <a:solidFill>
                <a:srgbClr val="00B050"/>
              </a:solidFill>
              <a:latin typeface="Comic Sans MS"/>
              <a:ea typeface="Roboto"/>
              <a:cs typeface="Roboto"/>
            </a:endParaRPr>
          </a:p>
          <a:p>
            <a:pPr marL="571500" indent="-571500" algn="just">
              <a:buFont typeface="Arial"/>
              <a:buChar char="•"/>
            </a:pPr>
            <a:r>
              <a:rPr lang="en-US" sz="4000" dirty="0">
                <a:solidFill>
                  <a:srgbClr val="0070C0"/>
                </a:solidFill>
                <a:latin typeface="Comic Sans MS"/>
                <a:ea typeface="Roboto"/>
                <a:cs typeface="Roboto"/>
              </a:rPr>
              <a:t>What can you do to support your child? </a:t>
            </a:r>
          </a:p>
        </p:txBody>
      </p:sp>
    </p:spTree>
    <p:extLst>
      <p:ext uri="{BB962C8B-B14F-4D97-AF65-F5344CB8AC3E}">
        <p14:creationId xmlns:p14="http://schemas.microsoft.com/office/powerpoint/2010/main" val="2495989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EE7ABE8C-FE41-0495-F1A4-D79823E799A0}"/>
              </a:ext>
            </a:extLst>
          </p:cNvPr>
          <p:cNvSpPr txBox="1"/>
          <p:nvPr/>
        </p:nvSpPr>
        <p:spPr>
          <a:xfrm>
            <a:off x="1000664" y="928777"/>
            <a:ext cx="1042070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2"/>
              </a:rPr>
              <a:t>https://www.ted.com/talks/molly_wright_how_every_child_can_thrive_by_five?language=en</a:t>
            </a:r>
            <a:endParaRPr lang="en-US"/>
          </a:p>
          <a:p>
            <a:endParaRPr lang="en-US" dirty="0"/>
          </a:p>
        </p:txBody>
      </p:sp>
      <p:pic>
        <p:nvPicPr>
          <p:cNvPr id="3" name="Picture 2" descr="A screenshot of a social media post&#10;&#10;Description automatically generated">
            <a:extLst>
              <a:ext uri="{FF2B5EF4-FFF2-40B4-BE49-F238E27FC236}">
                <a16:creationId xmlns:a16="http://schemas.microsoft.com/office/drawing/2014/main" xmlns="" id="{8E0483D5-1918-BA0D-F803-DC8D8FF0DCCB}"/>
              </a:ext>
            </a:extLst>
          </p:cNvPr>
          <p:cNvPicPr>
            <a:picLocks noChangeAspect="1"/>
          </p:cNvPicPr>
          <p:nvPr/>
        </p:nvPicPr>
        <p:blipFill>
          <a:blip r:embed="rId3"/>
          <a:stretch>
            <a:fillRect/>
          </a:stretch>
        </p:blipFill>
        <p:spPr>
          <a:xfrm>
            <a:off x="2857500" y="2471738"/>
            <a:ext cx="6477000" cy="1914525"/>
          </a:xfrm>
          <a:prstGeom prst="rect">
            <a:avLst/>
          </a:prstGeom>
        </p:spPr>
      </p:pic>
    </p:spTree>
    <p:extLst>
      <p:ext uri="{BB962C8B-B14F-4D97-AF65-F5344CB8AC3E}">
        <p14:creationId xmlns:p14="http://schemas.microsoft.com/office/powerpoint/2010/main" val="1465460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4" name="Picture 3" descr="A page of a child care instruction&#10;&#10;Description automatically generated">
            <a:extLst>
              <a:ext uri="{FF2B5EF4-FFF2-40B4-BE49-F238E27FC236}">
                <a16:creationId xmlns:a16="http://schemas.microsoft.com/office/drawing/2014/main" xmlns="" id="{6E3699B2-531A-CCB3-8AD5-E9B2CF514045}"/>
              </a:ext>
            </a:extLst>
          </p:cNvPr>
          <p:cNvPicPr>
            <a:picLocks noChangeAspect="1"/>
          </p:cNvPicPr>
          <p:nvPr/>
        </p:nvPicPr>
        <p:blipFill>
          <a:blip r:embed="rId2"/>
          <a:stretch>
            <a:fillRect/>
          </a:stretch>
        </p:blipFill>
        <p:spPr>
          <a:xfrm>
            <a:off x="878188" y="16714"/>
            <a:ext cx="5216645" cy="6838950"/>
          </a:xfrm>
          <a:prstGeom prst="rect">
            <a:avLst/>
          </a:prstGeom>
        </p:spPr>
      </p:pic>
      <p:sp>
        <p:nvSpPr>
          <p:cNvPr id="5" name="TextBox 4">
            <a:extLst>
              <a:ext uri="{FF2B5EF4-FFF2-40B4-BE49-F238E27FC236}">
                <a16:creationId xmlns:a16="http://schemas.microsoft.com/office/drawing/2014/main" xmlns="" id="{19FC41A8-191E-414D-2FFA-5498FE31416A}"/>
              </a:ext>
            </a:extLst>
          </p:cNvPr>
          <p:cNvSpPr txBox="1"/>
          <p:nvPr/>
        </p:nvSpPr>
        <p:spPr>
          <a:xfrm>
            <a:off x="6682153" y="1230923"/>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Pdf is saved in the One Drive.</a:t>
            </a:r>
          </a:p>
        </p:txBody>
      </p:sp>
    </p:spTree>
    <p:extLst>
      <p:ext uri="{BB962C8B-B14F-4D97-AF65-F5344CB8AC3E}">
        <p14:creationId xmlns:p14="http://schemas.microsoft.com/office/powerpoint/2010/main" val="2287900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65EC15C-D1F9-F648-4F66-CC28AD4B9A56}"/>
              </a:ext>
            </a:extLst>
          </p:cNvPr>
          <p:cNvSpPr txBox="1"/>
          <p:nvPr/>
        </p:nvSpPr>
        <p:spPr>
          <a:xfrm>
            <a:off x="596254" y="435890"/>
            <a:ext cx="10401300" cy="36625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4000" dirty="0">
                <a:solidFill>
                  <a:srgbClr val="263238"/>
                </a:solidFill>
                <a:latin typeface="Comic Sans MS"/>
                <a:ea typeface="Roboto"/>
                <a:cs typeface="Roboto"/>
              </a:rPr>
              <a:t>Communication and language is a prime area of learning and development in the Statutory Framework for the Early Years Foundation Stage.</a:t>
            </a:r>
            <a:endParaRPr lang="en-US" sz="4000" dirty="0">
              <a:solidFill>
                <a:srgbClr val="000000"/>
              </a:solidFill>
              <a:latin typeface="Comic Sans MS"/>
              <a:ea typeface="Roboto"/>
              <a:cs typeface="Roboto"/>
            </a:endParaRPr>
          </a:p>
          <a:p>
            <a:pPr algn="just"/>
            <a:endParaRPr lang="en-US">
              <a:latin typeface="Aptos" panose="020B0004020202020204"/>
            </a:endParaRPr>
          </a:p>
          <a:p>
            <a:pPr algn="just"/>
            <a:endParaRPr lang="en-US" dirty="0">
              <a:latin typeface="Aptos" panose="020B0004020202020204"/>
            </a:endParaRPr>
          </a:p>
          <a:p>
            <a:pPr algn="just"/>
            <a:endParaRPr lang="en-US" dirty="0">
              <a:latin typeface="Aptos" panose="020B0004020202020204"/>
            </a:endParaRPr>
          </a:p>
          <a:p>
            <a:pPr algn="just"/>
            <a:endParaRPr lang="en-US" dirty="0">
              <a:latin typeface="Aptos" panose="020B0004020202020204"/>
            </a:endParaRPr>
          </a:p>
        </p:txBody>
      </p:sp>
      <p:pic>
        <p:nvPicPr>
          <p:cNvPr id="3" name="Picture 2" descr="Stock Vector | Adobe Stock">
            <a:extLst>
              <a:ext uri="{FF2B5EF4-FFF2-40B4-BE49-F238E27FC236}">
                <a16:creationId xmlns:a16="http://schemas.microsoft.com/office/drawing/2014/main" xmlns="" id="{79CE0105-F014-E6DC-3EDF-8D67B8C24603}"/>
              </a:ext>
            </a:extLst>
          </p:cNvPr>
          <p:cNvPicPr>
            <a:picLocks noChangeAspect="1"/>
          </p:cNvPicPr>
          <p:nvPr/>
        </p:nvPicPr>
        <p:blipFill>
          <a:blip r:embed="rId2"/>
          <a:stretch>
            <a:fillRect/>
          </a:stretch>
        </p:blipFill>
        <p:spPr>
          <a:xfrm>
            <a:off x="4075113" y="3579813"/>
            <a:ext cx="6195608" cy="2383025"/>
          </a:xfrm>
          <a:prstGeom prst="rect">
            <a:avLst/>
          </a:prstGeom>
        </p:spPr>
      </p:pic>
    </p:spTree>
    <p:extLst>
      <p:ext uri="{BB962C8B-B14F-4D97-AF65-F5344CB8AC3E}">
        <p14:creationId xmlns:p14="http://schemas.microsoft.com/office/powerpoint/2010/main" val="2734018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children playing in a playground&#10;&#10;Description automatically generated">
            <a:extLst>
              <a:ext uri="{FF2B5EF4-FFF2-40B4-BE49-F238E27FC236}">
                <a16:creationId xmlns:a16="http://schemas.microsoft.com/office/drawing/2014/main" xmlns="" id="{4F43131B-819B-02A7-7B8F-5AB6A07A907D}"/>
              </a:ext>
            </a:extLst>
          </p:cNvPr>
          <p:cNvPicPr>
            <a:picLocks noChangeAspect="1"/>
          </p:cNvPicPr>
          <p:nvPr/>
        </p:nvPicPr>
        <p:blipFill rotWithShape="1">
          <a:blip r:embed="rId2"/>
          <a:srcRect l="4293" r="9477"/>
          <a:stretch/>
        </p:blipFill>
        <p:spPr>
          <a:xfrm>
            <a:off x="1" y="10"/>
            <a:ext cx="9669642" cy="6857990"/>
          </a:xfrm>
          <a:prstGeom prst="rect">
            <a:avLst/>
          </a:prstGeom>
        </p:spPr>
      </p:pic>
      <p:sp>
        <p:nvSpPr>
          <p:cNvPr id="11" name="Rectangle 10">
            <a:extLst>
              <a:ext uri="{FF2B5EF4-FFF2-40B4-BE49-F238E27FC236}">
                <a16:creationId xmlns:a16="http://schemas.microsoft.com/office/drawing/2014/main" xmlns=""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265EC15C-D1F9-F648-4F66-CC28AD4B9A56}"/>
              </a:ext>
            </a:extLst>
          </p:cNvPr>
          <p:cNvSpPr txBox="1"/>
          <p:nvPr/>
        </p:nvSpPr>
        <p:spPr>
          <a:xfrm>
            <a:off x="6617210" y="897501"/>
            <a:ext cx="5422389" cy="374276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3200" dirty="0">
                <a:solidFill>
                  <a:srgbClr val="0070C0"/>
                </a:solidFill>
                <a:latin typeface="Comic Sans MS"/>
              </a:rPr>
              <a:t>We know there are positive outcomes when children have well-developed speech, language and communication skills. </a:t>
            </a:r>
          </a:p>
          <a:p>
            <a:pPr indent="-228600">
              <a:lnSpc>
                <a:spcPct val="90000"/>
              </a:lnSpc>
              <a:spcAft>
                <a:spcPts val="600"/>
              </a:spcAft>
              <a:buFont typeface="Arial" panose="020B0604020202020204" pitchFamily="34" charset="0"/>
              <a:buChar char="•"/>
            </a:pPr>
            <a:endParaRPr lang="en-US" sz="3200" dirty="0">
              <a:solidFill>
                <a:srgbClr val="0070C0"/>
              </a:solidFill>
              <a:latin typeface="Comic Sans MS"/>
            </a:endParaRPr>
          </a:p>
          <a:p>
            <a:pPr indent="-228600">
              <a:lnSpc>
                <a:spcPct val="90000"/>
              </a:lnSpc>
              <a:spcAft>
                <a:spcPts val="600"/>
              </a:spcAft>
              <a:buFont typeface="Arial" panose="020B0604020202020204" pitchFamily="34" charset="0"/>
              <a:buChar char="•"/>
            </a:pPr>
            <a:r>
              <a:rPr lang="en-US" sz="3200" dirty="0">
                <a:solidFill>
                  <a:srgbClr val="0070C0"/>
                </a:solidFill>
                <a:latin typeface="Comic Sans MS"/>
              </a:rPr>
              <a:t>They achieve better in school, develop friendships, show improved self-esteem and confidence and quite simply, they have more fun! </a:t>
            </a:r>
          </a:p>
        </p:txBody>
      </p:sp>
    </p:spTree>
    <p:extLst>
      <p:ext uri="{BB962C8B-B14F-4D97-AF65-F5344CB8AC3E}">
        <p14:creationId xmlns:p14="http://schemas.microsoft.com/office/powerpoint/2010/main" val="856904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1BE3FA7-0D70-4431-814F-D8C40576EA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descr="Language versus Communication ...">
            <a:extLst>
              <a:ext uri="{FF2B5EF4-FFF2-40B4-BE49-F238E27FC236}">
                <a16:creationId xmlns:a16="http://schemas.microsoft.com/office/drawing/2014/main" xmlns="" id="{B28769DE-AF41-0255-1F25-22CDE4407DE2}"/>
              </a:ext>
            </a:extLst>
          </p:cNvPr>
          <p:cNvPicPr>
            <a:picLocks noChangeAspect="1"/>
          </p:cNvPicPr>
          <p:nvPr/>
        </p:nvPicPr>
        <p:blipFill rotWithShape="1">
          <a:blip r:embed="rId2"/>
          <a:srcRect l="864" r="-1" b="-1"/>
          <a:stretch/>
        </p:blipFill>
        <p:spPr>
          <a:xfrm>
            <a:off x="321731" y="557189"/>
            <a:ext cx="2713890" cy="2750508"/>
          </a:xfrm>
          <a:prstGeom prst="rect">
            <a:avLst/>
          </a:prstGeom>
        </p:spPr>
      </p:pic>
      <p:pic>
        <p:nvPicPr>
          <p:cNvPr id="4" name="Picture 3" descr="A diagram of a pyramid&#10;&#10;Description automatically generated">
            <a:extLst>
              <a:ext uri="{FF2B5EF4-FFF2-40B4-BE49-F238E27FC236}">
                <a16:creationId xmlns:a16="http://schemas.microsoft.com/office/drawing/2014/main" xmlns="" id="{2DFE3EC1-61DA-D30B-34D8-54C9CC52269F}"/>
              </a:ext>
            </a:extLst>
          </p:cNvPr>
          <p:cNvPicPr>
            <a:picLocks noChangeAspect="1"/>
          </p:cNvPicPr>
          <p:nvPr/>
        </p:nvPicPr>
        <p:blipFill>
          <a:blip r:embed="rId3"/>
          <a:stretch>
            <a:fillRect/>
          </a:stretch>
        </p:blipFill>
        <p:spPr>
          <a:xfrm>
            <a:off x="2903545" y="558800"/>
            <a:ext cx="9077309" cy="6007100"/>
          </a:xfrm>
          <a:prstGeom prst="rect">
            <a:avLst/>
          </a:prstGeom>
        </p:spPr>
      </p:pic>
    </p:spTree>
    <p:extLst>
      <p:ext uri="{BB962C8B-B14F-4D97-AF65-F5344CB8AC3E}">
        <p14:creationId xmlns:p14="http://schemas.microsoft.com/office/powerpoint/2010/main" val="2901282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AB8C311F-7253-4AED-9701-7FC0708C41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E2384209-CB15-4CDF-9D31-C44FD9A3F20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2633B3B5-CC90-43F0-8714-D31D1F3F02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A8D57A06-A426-446D-B02C-A2DC6B62E4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Writerly Life: Wisdom From James Britton, 45% OFF">
            <a:extLst>
              <a:ext uri="{FF2B5EF4-FFF2-40B4-BE49-F238E27FC236}">
                <a16:creationId xmlns:a16="http://schemas.microsoft.com/office/drawing/2014/main" xmlns="" id="{052CA8A1-9543-5F55-2A97-C1376E95052C}"/>
              </a:ext>
            </a:extLst>
          </p:cNvPr>
          <p:cNvPicPr>
            <a:picLocks noChangeAspect="1"/>
          </p:cNvPicPr>
          <p:nvPr/>
        </p:nvPicPr>
        <p:blipFill>
          <a:blip r:embed="rId2"/>
          <a:stretch>
            <a:fillRect/>
          </a:stretch>
        </p:blipFill>
        <p:spPr>
          <a:xfrm>
            <a:off x="3124200" y="457200"/>
            <a:ext cx="5943600" cy="5943600"/>
          </a:xfrm>
          <a:prstGeom prst="rect">
            <a:avLst/>
          </a:prstGeom>
        </p:spPr>
      </p:pic>
    </p:spTree>
    <p:extLst>
      <p:ext uri="{BB962C8B-B14F-4D97-AF65-F5344CB8AC3E}">
        <p14:creationId xmlns:p14="http://schemas.microsoft.com/office/powerpoint/2010/main" val="2179749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5F9CFCE6-877F-4858-B8BD-2C52CA8AFB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8213F8A0-12AE-4514-8372-0DD766EC28E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 shot of a computer&#10;&#10;Description automatically generated">
            <a:extLst>
              <a:ext uri="{FF2B5EF4-FFF2-40B4-BE49-F238E27FC236}">
                <a16:creationId xmlns:a16="http://schemas.microsoft.com/office/drawing/2014/main" xmlns="" id="{350225B3-F181-5D3D-D0D3-7EBE68DE7C79}"/>
              </a:ext>
            </a:extLst>
          </p:cNvPr>
          <p:cNvPicPr>
            <a:picLocks noChangeAspect="1"/>
          </p:cNvPicPr>
          <p:nvPr/>
        </p:nvPicPr>
        <p:blipFill>
          <a:blip r:embed="rId2"/>
          <a:stretch>
            <a:fillRect/>
          </a:stretch>
        </p:blipFill>
        <p:spPr>
          <a:xfrm>
            <a:off x="6421035" y="960291"/>
            <a:ext cx="5129784" cy="4937417"/>
          </a:xfrm>
          <a:prstGeom prst="rect">
            <a:avLst/>
          </a:prstGeom>
        </p:spPr>
      </p:pic>
      <p:sp>
        <p:nvSpPr>
          <p:cNvPr id="12" name="Rectangle 11">
            <a:extLst>
              <a:ext uri="{FF2B5EF4-FFF2-40B4-BE49-F238E27FC236}">
                <a16:creationId xmlns:a16="http://schemas.microsoft.com/office/drawing/2014/main" xmlns="" id="{9EFF17D4-9A8C-4CE5-B096-D8CCD44004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he Golden Thread: Connecting People ...">
            <a:extLst>
              <a:ext uri="{FF2B5EF4-FFF2-40B4-BE49-F238E27FC236}">
                <a16:creationId xmlns:a16="http://schemas.microsoft.com/office/drawing/2014/main" xmlns="" id="{EEF14C10-4493-3656-6EC3-9CE4A88AC54E}"/>
              </a:ext>
            </a:extLst>
          </p:cNvPr>
          <p:cNvPicPr>
            <a:picLocks noChangeAspect="1"/>
          </p:cNvPicPr>
          <p:nvPr/>
        </p:nvPicPr>
        <p:blipFill>
          <a:blip r:embed="rId3"/>
          <a:stretch>
            <a:fillRect/>
          </a:stretch>
        </p:blipFill>
        <p:spPr>
          <a:xfrm>
            <a:off x="641180" y="1507807"/>
            <a:ext cx="5129784" cy="3842386"/>
          </a:xfrm>
          <a:prstGeom prst="rect">
            <a:avLst/>
          </a:prstGeom>
        </p:spPr>
      </p:pic>
    </p:spTree>
    <p:extLst>
      <p:ext uri="{BB962C8B-B14F-4D97-AF65-F5344CB8AC3E}">
        <p14:creationId xmlns:p14="http://schemas.microsoft.com/office/powerpoint/2010/main" val="3233490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2" name="Picture 1" descr="A screenshot of a chart&#10;&#10;Description automatically generated">
            <a:extLst>
              <a:ext uri="{FF2B5EF4-FFF2-40B4-BE49-F238E27FC236}">
                <a16:creationId xmlns:a16="http://schemas.microsoft.com/office/drawing/2014/main" xmlns="" id="{209F61B3-CAEE-3948-17B3-6F20E51BC58C}"/>
              </a:ext>
            </a:extLst>
          </p:cNvPr>
          <p:cNvPicPr>
            <a:picLocks noChangeAspect="1"/>
          </p:cNvPicPr>
          <p:nvPr/>
        </p:nvPicPr>
        <p:blipFill>
          <a:blip r:embed="rId2"/>
          <a:stretch>
            <a:fillRect/>
          </a:stretch>
        </p:blipFill>
        <p:spPr>
          <a:xfrm>
            <a:off x="0" y="1164732"/>
            <a:ext cx="12192000" cy="5366736"/>
          </a:xfrm>
          <a:prstGeom prst="rect">
            <a:avLst/>
          </a:prstGeom>
        </p:spPr>
      </p:pic>
      <p:sp>
        <p:nvSpPr>
          <p:cNvPr id="3" name="TextBox 2">
            <a:extLst>
              <a:ext uri="{FF2B5EF4-FFF2-40B4-BE49-F238E27FC236}">
                <a16:creationId xmlns:a16="http://schemas.microsoft.com/office/drawing/2014/main" xmlns="" id="{9E4FA33B-A226-7D8D-8EF8-95C1851BEF24}"/>
              </a:ext>
            </a:extLst>
          </p:cNvPr>
          <p:cNvSpPr txBox="1"/>
          <p:nvPr/>
        </p:nvSpPr>
        <p:spPr>
          <a:xfrm>
            <a:off x="228481" y="196781"/>
            <a:ext cx="1118168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rgbClr val="0070C0"/>
                </a:solidFill>
                <a:latin typeface="Comic Sans MS"/>
              </a:rPr>
              <a:t>Non-Statutory /Link to Statutory Good Level of Development </a:t>
            </a:r>
            <a:endParaRPr lang="en-US" sz="2800" b="1">
              <a:solidFill>
                <a:srgbClr val="0070C0"/>
              </a:solidFill>
              <a:latin typeface="Comic Sans MS"/>
            </a:endParaRPr>
          </a:p>
        </p:txBody>
      </p:sp>
      <p:sp>
        <p:nvSpPr>
          <p:cNvPr id="4" name="Arrow: Up 3">
            <a:extLst>
              <a:ext uri="{FF2B5EF4-FFF2-40B4-BE49-F238E27FC236}">
                <a16:creationId xmlns:a16="http://schemas.microsoft.com/office/drawing/2014/main" xmlns="" id="{901FB85F-57D6-C757-B2F3-57ACB76AB8C7}"/>
              </a:ext>
            </a:extLst>
          </p:cNvPr>
          <p:cNvSpPr/>
          <p:nvPr/>
        </p:nvSpPr>
        <p:spPr>
          <a:xfrm rot="16200000">
            <a:off x="10625740" y="761603"/>
            <a:ext cx="1155700" cy="111760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3235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2" name="Picture 1" descr="A screenshot of a white and blue page&#10;&#10;Description automatically generated">
            <a:extLst>
              <a:ext uri="{FF2B5EF4-FFF2-40B4-BE49-F238E27FC236}">
                <a16:creationId xmlns:a16="http://schemas.microsoft.com/office/drawing/2014/main" xmlns="" id="{D733EF4F-D453-972D-F950-61E0E58777B7}"/>
              </a:ext>
            </a:extLst>
          </p:cNvPr>
          <p:cNvPicPr>
            <a:picLocks noChangeAspect="1"/>
          </p:cNvPicPr>
          <p:nvPr/>
        </p:nvPicPr>
        <p:blipFill>
          <a:blip r:embed="rId2"/>
          <a:stretch>
            <a:fillRect/>
          </a:stretch>
        </p:blipFill>
        <p:spPr>
          <a:xfrm>
            <a:off x="2086136" y="-3470"/>
            <a:ext cx="5837049" cy="6903687"/>
          </a:xfrm>
          <a:prstGeom prst="rect">
            <a:avLst/>
          </a:prstGeom>
        </p:spPr>
      </p:pic>
    </p:spTree>
    <p:extLst>
      <p:ext uri="{BB962C8B-B14F-4D97-AF65-F5344CB8AC3E}">
        <p14:creationId xmlns:p14="http://schemas.microsoft.com/office/powerpoint/2010/main" val="2266378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2" name="Picture 1" descr="A screenshot of a computer screen&#10;&#10;Description automatically generated">
            <a:extLst>
              <a:ext uri="{FF2B5EF4-FFF2-40B4-BE49-F238E27FC236}">
                <a16:creationId xmlns:a16="http://schemas.microsoft.com/office/drawing/2014/main" xmlns="" id="{03C5E767-7028-3AA9-4EF2-1E01BB70C23F}"/>
              </a:ext>
            </a:extLst>
          </p:cNvPr>
          <p:cNvPicPr>
            <a:picLocks noChangeAspect="1"/>
          </p:cNvPicPr>
          <p:nvPr/>
        </p:nvPicPr>
        <p:blipFill>
          <a:blip r:embed="rId2"/>
          <a:stretch>
            <a:fillRect/>
          </a:stretch>
        </p:blipFill>
        <p:spPr>
          <a:xfrm>
            <a:off x="19050" y="38100"/>
            <a:ext cx="12153900" cy="6781800"/>
          </a:xfrm>
          <a:prstGeom prst="rect">
            <a:avLst/>
          </a:prstGeom>
        </p:spPr>
      </p:pic>
      <p:sp>
        <p:nvSpPr>
          <p:cNvPr id="3" name="Arrow: Down 2">
            <a:extLst>
              <a:ext uri="{FF2B5EF4-FFF2-40B4-BE49-F238E27FC236}">
                <a16:creationId xmlns:a16="http://schemas.microsoft.com/office/drawing/2014/main" xmlns="" id="{98794DB5-2C44-7315-D622-6BBA55565581}"/>
              </a:ext>
            </a:extLst>
          </p:cNvPr>
          <p:cNvSpPr/>
          <p:nvPr/>
        </p:nvSpPr>
        <p:spPr>
          <a:xfrm rot="5400000">
            <a:off x="10757094" y="-275623"/>
            <a:ext cx="673100" cy="129540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2654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2" name="Picture 1" descr="A screenshot of a cell phone&#10;&#10;Description automatically generated">
            <a:extLst>
              <a:ext uri="{FF2B5EF4-FFF2-40B4-BE49-F238E27FC236}">
                <a16:creationId xmlns:a16="http://schemas.microsoft.com/office/drawing/2014/main" xmlns="" id="{DBFE7809-499D-712E-28FC-AA03C304812A}"/>
              </a:ext>
            </a:extLst>
          </p:cNvPr>
          <p:cNvPicPr>
            <a:picLocks noChangeAspect="1"/>
          </p:cNvPicPr>
          <p:nvPr/>
        </p:nvPicPr>
        <p:blipFill>
          <a:blip r:embed="rId2"/>
          <a:stretch>
            <a:fillRect/>
          </a:stretch>
        </p:blipFill>
        <p:spPr>
          <a:xfrm>
            <a:off x="2242976" y="-3713"/>
            <a:ext cx="4025200" cy="6891256"/>
          </a:xfrm>
          <a:prstGeom prst="rect">
            <a:avLst/>
          </a:prstGeom>
        </p:spPr>
      </p:pic>
    </p:spTree>
    <p:extLst>
      <p:ext uri="{BB962C8B-B14F-4D97-AF65-F5344CB8AC3E}">
        <p14:creationId xmlns:p14="http://schemas.microsoft.com/office/powerpoint/2010/main" val="1706175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4" name="Picture 3" descr="Bridging the Million Word Gap">
            <a:extLst>
              <a:ext uri="{FF2B5EF4-FFF2-40B4-BE49-F238E27FC236}">
                <a16:creationId xmlns:a16="http://schemas.microsoft.com/office/drawing/2014/main" xmlns="" id="{0B4A5CEC-7B9D-B96E-AAD9-6F10D9201C40}"/>
              </a:ext>
            </a:extLst>
          </p:cNvPr>
          <p:cNvPicPr>
            <a:picLocks noChangeAspect="1"/>
          </p:cNvPicPr>
          <p:nvPr/>
        </p:nvPicPr>
        <p:blipFill>
          <a:blip r:embed="rId2"/>
          <a:stretch>
            <a:fillRect/>
          </a:stretch>
        </p:blipFill>
        <p:spPr>
          <a:xfrm>
            <a:off x="4538098" y="2615984"/>
            <a:ext cx="7649059" cy="4247827"/>
          </a:xfrm>
          <a:prstGeom prst="rect">
            <a:avLst/>
          </a:prstGeom>
        </p:spPr>
      </p:pic>
      <p:pic>
        <p:nvPicPr>
          <p:cNvPr id="5" name="Picture 4" descr="A screenshot of a screen&#10;&#10;Description automatically generated">
            <a:extLst>
              <a:ext uri="{FF2B5EF4-FFF2-40B4-BE49-F238E27FC236}">
                <a16:creationId xmlns:a16="http://schemas.microsoft.com/office/drawing/2014/main" xmlns="" id="{1D6096CB-89D8-528B-0A6A-674C90742DE6}"/>
              </a:ext>
            </a:extLst>
          </p:cNvPr>
          <p:cNvPicPr>
            <a:picLocks noChangeAspect="1"/>
          </p:cNvPicPr>
          <p:nvPr/>
        </p:nvPicPr>
        <p:blipFill>
          <a:blip r:embed="rId3"/>
          <a:stretch>
            <a:fillRect/>
          </a:stretch>
        </p:blipFill>
        <p:spPr>
          <a:xfrm>
            <a:off x="97612" y="0"/>
            <a:ext cx="11996777" cy="6858000"/>
          </a:xfrm>
          <a:prstGeom prst="rect">
            <a:avLst/>
          </a:prstGeom>
        </p:spPr>
      </p:pic>
    </p:spTree>
    <p:extLst>
      <p:ext uri="{BB962C8B-B14F-4D97-AF65-F5344CB8AC3E}">
        <p14:creationId xmlns:p14="http://schemas.microsoft.com/office/powerpoint/2010/main" val="1389392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4" name="Picture 3" descr="Bridging the Million Word Gap">
            <a:extLst>
              <a:ext uri="{FF2B5EF4-FFF2-40B4-BE49-F238E27FC236}">
                <a16:creationId xmlns:a16="http://schemas.microsoft.com/office/drawing/2014/main" xmlns="" id="{0B4A5CEC-7B9D-B96E-AAD9-6F10D9201C40}"/>
              </a:ext>
            </a:extLst>
          </p:cNvPr>
          <p:cNvPicPr>
            <a:picLocks noChangeAspect="1"/>
          </p:cNvPicPr>
          <p:nvPr/>
        </p:nvPicPr>
        <p:blipFill>
          <a:blip r:embed="rId2"/>
          <a:stretch>
            <a:fillRect/>
          </a:stretch>
        </p:blipFill>
        <p:spPr>
          <a:xfrm>
            <a:off x="4844" y="-5813"/>
            <a:ext cx="7649059" cy="4247827"/>
          </a:xfrm>
          <a:prstGeom prst="rect">
            <a:avLst/>
          </a:prstGeom>
        </p:spPr>
      </p:pic>
      <p:pic>
        <p:nvPicPr>
          <p:cNvPr id="2" name="Picture 1" descr="read and read some more – Dyan Burgess">
            <a:extLst>
              <a:ext uri="{FF2B5EF4-FFF2-40B4-BE49-F238E27FC236}">
                <a16:creationId xmlns:a16="http://schemas.microsoft.com/office/drawing/2014/main" xmlns="" id="{B0FE4581-DE75-098A-25FF-AA3DCA2C5C2D}"/>
              </a:ext>
            </a:extLst>
          </p:cNvPr>
          <p:cNvPicPr>
            <a:picLocks noChangeAspect="1"/>
          </p:cNvPicPr>
          <p:nvPr/>
        </p:nvPicPr>
        <p:blipFill>
          <a:blip r:embed="rId3"/>
          <a:stretch>
            <a:fillRect/>
          </a:stretch>
        </p:blipFill>
        <p:spPr>
          <a:xfrm>
            <a:off x="7310437" y="2576996"/>
            <a:ext cx="4377463" cy="4287057"/>
          </a:xfrm>
          <a:prstGeom prst="rect">
            <a:avLst/>
          </a:prstGeom>
        </p:spPr>
      </p:pic>
    </p:spTree>
    <p:extLst>
      <p:ext uri="{BB962C8B-B14F-4D97-AF65-F5344CB8AC3E}">
        <p14:creationId xmlns:p14="http://schemas.microsoft.com/office/powerpoint/2010/main" val="31219583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041428D-0DBF-2D22-89EE-C0E8AD4E8CFA}"/>
              </a:ext>
            </a:extLst>
          </p:cNvPr>
          <p:cNvSpPr txBox="1"/>
          <p:nvPr/>
        </p:nvSpPr>
        <p:spPr>
          <a:xfrm>
            <a:off x="1244600" y="1244600"/>
            <a:ext cx="9512300"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4000" dirty="0">
                <a:solidFill>
                  <a:srgbClr val="263238"/>
                </a:solidFill>
                <a:latin typeface="Comic Sans MS"/>
                <a:ea typeface="Roboto"/>
                <a:cs typeface="Roboto"/>
              </a:rPr>
              <a:t>Communication and language approaches involve </a:t>
            </a:r>
            <a:r>
              <a:rPr lang="en-US" sz="4000" dirty="0">
                <a:solidFill>
                  <a:srgbClr val="FF0000"/>
                </a:solidFill>
                <a:latin typeface="Comic Sans MS"/>
                <a:ea typeface="Roboto"/>
                <a:cs typeface="Roboto"/>
              </a:rPr>
              <a:t>intentionally </a:t>
            </a:r>
            <a:r>
              <a:rPr lang="en-US" sz="4000" dirty="0">
                <a:solidFill>
                  <a:srgbClr val="263238"/>
                </a:solidFill>
                <a:latin typeface="Comic Sans MS"/>
                <a:ea typeface="Roboto"/>
                <a:cs typeface="Roboto"/>
              </a:rPr>
              <a:t>acting to </a:t>
            </a:r>
            <a:r>
              <a:rPr lang="en-US" sz="4000" dirty="0">
                <a:solidFill>
                  <a:srgbClr val="FF0000"/>
                </a:solidFill>
                <a:latin typeface="Comic Sans MS"/>
                <a:ea typeface="Roboto"/>
                <a:cs typeface="Roboto"/>
              </a:rPr>
              <a:t>develop </a:t>
            </a:r>
            <a:r>
              <a:rPr lang="en-US" sz="4000" dirty="0">
                <a:solidFill>
                  <a:srgbClr val="263238"/>
                </a:solidFill>
                <a:latin typeface="Comic Sans MS"/>
                <a:ea typeface="Roboto"/>
                <a:cs typeface="Roboto"/>
              </a:rPr>
              <a:t>young children’s </a:t>
            </a:r>
            <a:r>
              <a:rPr lang="en-US" sz="4000" dirty="0">
                <a:solidFill>
                  <a:srgbClr val="FF0000"/>
                </a:solidFill>
                <a:latin typeface="Comic Sans MS"/>
                <a:ea typeface="Roboto"/>
                <a:cs typeface="Roboto"/>
              </a:rPr>
              <a:t>understanding </a:t>
            </a:r>
            <a:r>
              <a:rPr lang="en-US" sz="4000" dirty="0">
                <a:solidFill>
                  <a:srgbClr val="263238"/>
                </a:solidFill>
                <a:latin typeface="Comic Sans MS"/>
                <a:ea typeface="Roboto"/>
                <a:cs typeface="Roboto"/>
              </a:rPr>
              <a:t>of language and their ability and confidence to </a:t>
            </a:r>
            <a:r>
              <a:rPr lang="en-US" sz="4000" dirty="0">
                <a:solidFill>
                  <a:srgbClr val="FF0000"/>
                </a:solidFill>
                <a:latin typeface="Comic Sans MS"/>
                <a:ea typeface="Roboto"/>
                <a:cs typeface="Roboto"/>
              </a:rPr>
              <a:t>use </a:t>
            </a:r>
            <a:r>
              <a:rPr lang="en-US" sz="4000" dirty="0">
                <a:solidFill>
                  <a:srgbClr val="263238"/>
                </a:solidFill>
                <a:latin typeface="Comic Sans MS"/>
                <a:ea typeface="Roboto"/>
                <a:cs typeface="Roboto"/>
              </a:rPr>
              <a:t>language, and other strategies, to </a:t>
            </a:r>
            <a:r>
              <a:rPr lang="en-US" sz="4000" dirty="0">
                <a:solidFill>
                  <a:srgbClr val="FF0000"/>
                </a:solidFill>
                <a:latin typeface="Comic Sans MS"/>
                <a:ea typeface="Roboto"/>
                <a:cs typeface="Roboto"/>
              </a:rPr>
              <a:t>communicate effectively</a:t>
            </a:r>
            <a:r>
              <a:rPr lang="en-US" sz="4000" dirty="0">
                <a:solidFill>
                  <a:srgbClr val="263238"/>
                </a:solidFill>
                <a:latin typeface="Comic Sans MS"/>
                <a:ea typeface="Roboto"/>
                <a:cs typeface="Roboto"/>
              </a:rPr>
              <a:t>.</a:t>
            </a:r>
            <a:endParaRPr lang="en-US" sz="4000" dirty="0">
              <a:latin typeface="Comic Sans MS"/>
            </a:endParaRPr>
          </a:p>
        </p:txBody>
      </p:sp>
    </p:spTree>
    <p:extLst>
      <p:ext uri="{BB962C8B-B14F-4D97-AF65-F5344CB8AC3E}">
        <p14:creationId xmlns:p14="http://schemas.microsoft.com/office/powerpoint/2010/main" val="3602320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B3C246-4711-6B10-FE2F-88365A69231F}"/>
              </a:ext>
            </a:extLst>
          </p:cNvPr>
          <p:cNvSpPr txBox="1"/>
          <p:nvPr/>
        </p:nvSpPr>
        <p:spPr>
          <a:xfrm>
            <a:off x="457200" y="558800"/>
            <a:ext cx="11226800" cy="74789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US" sz="4000" dirty="0">
                <a:solidFill>
                  <a:srgbClr val="263238"/>
                </a:solidFill>
                <a:latin typeface="Comic Sans MS"/>
                <a:ea typeface="Roboto"/>
                <a:cs typeface="Roboto"/>
              </a:rPr>
              <a:t>We teach and model vocabulary and language.</a:t>
            </a:r>
            <a:endParaRPr lang="en-US"/>
          </a:p>
          <a:p>
            <a:pPr marL="571500" indent="-571500">
              <a:buFont typeface="Arial"/>
              <a:buChar char="•"/>
            </a:pPr>
            <a:endParaRPr lang="en-US" sz="4000" dirty="0">
              <a:solidFill>
                <a:srgbClr val="263238"/>
              </a:solidFill>
              <a:latin typeface="Comic Sans MS"/>
              <a:ea typeface="Roboto"/>
              <a:cs typeface="Roboto"/>
            </a:endParaRPr>
          </a:p>
          <a:p>
            <a:pPr marL="571500" indent="-571500">
              <a:buFont typeface="Arial"/>
              <a:buChar char="•"/>
            </a:pPr>
            <a:r>
              <a:rPr lang="en-US" sz="4000" dirty="0">
                <a:solidFill>
                  <a:srgbClr val="263238"/>
                </a:solidFill>
                <a:latin typeface="Comic Sans MS"/>
                <a:ea typeface="+mn-lt"/>
                <a:cs typeface="+mn-lt"/>
              </a:rPr>
              <a:t>Interactive reading and/or collaborative talk.</a:t>
            </a:r>
            <a:endParaRPr lang="en-US" sz="4000" dirty="0">
              <a:solidFill>
                <a:srgbClr val="000000"/>
              </a:solidFill>
              <a:latin typeface="Comic Sans MS"/>
              <a:ea typeface="+mn-lt"/>
              <a:cs typeface="+mn-lt"/>
            </a:endParaRPr>
          </a:p>
          <a:p>
            <a:pPr marL="571500" indent="-571500">
              <a:buFont typeface="Arial"/>
              <a:buChar char="•"/>
            </a:pPr>
            <a:endParaRPr lang="en-US" sz="4000" dirty="0">
              <a:solidFill>
                <a:srgbClr val="263238"/>
              </a:solidFill>
              <a:latin typeface="Comic Sans MS"/>
            </a:endParaRPr>
          </a:p>
          <a:p>
            <a:pPr marL="571500" indent="-571500">
              <a:buFont typeface="Arial"/>
              <a:buChar char="•"/>
            </a:pPr>
            <a:r>
              <a:rPr lang="en-US" sz="4000" dirty="0">
                <a:solidFill>
                  <a:srgbClr val="263238"/>
                </a:solidFill>
                <a:latin typeface="Comic Sans MS"/>
              </a:rPr>
              <a:t>Approaches that support the physical aspects of communication such as teaching and modelling social communication skills.</a:t>
            </a:r>
            <a:endParaRPr lang="en-US" sz="4000" dirty="0">
              <a:solidFill>
                <a:srgbClr val="000000"/>
              </a:solidFill>
              <a:latin typeface="Comic Sans MS"/>
            </a:endParaRPr>
          </a:p>
          <a:p>
            <a:endParaRPr lang="en-US" sz="4000" dirty="0">
              <a:solidFill>
                <a:srgbClr val="263238"/>
              </a:solidFill>
              <a:latin typeface="Comic Sans MS"/>
            </a:endParaRPr>
          </a:p>
          <a:p>
            <a:endParaRPr lang="en-US" sz="4000" dirty="0">
              <a:solidFill>
                <a:srgbClr val="263238"/>
              </a:solidFill>
              <a:latin typeface="Comic Sans MS"/>
            </a:endParaRPr>
          </a:p>
          <a:p>
            <a:endParaRPr lang="en-US" sz="4000" dirty="0">
              <a:solidFill>
                <a:srgbClr val="263238"/>
              </a:solidFill>
              <a:latin typeface="Comic Sans MS"/>
            </a:endParaRPr>
          </a:p>
        </p:txBody>
      </p:sp>
    </p:spTree>
    <p:extLst>
      <p:ext uri="{BB962C8B-B14F-4D97-AF65-F5344CB8AC3E}">
        <p14:creationId xmlns:p14="http://schemas.microsoft.com/office/powerpoint/2010/main" val="1994510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2D5A148-4928-DC6E-522B-A89DF16818DD}"/>
              </a:ext>
            </a:extLst>
          </p:cNvPr>
          <p:cNvSpPr txBox="1"/>
          <p:nvPr/>
        </p:nvSpPr>
        <p:spPr>
          <a:xfrm>
            <a:off x="469900" y="635000"/>
            <a:ext cx="1140460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600" dirty="0">
                <a:solidFill>
                  <a:srgbClr val="0070C0"/>
                </a:solidFill>
                <a:latin typeface="Comic Sans MS"/>
              </a:rPr>
              <a:t>Speech, vocabulary, and discussion</a:t>
            </a:r>
            <a:endParaRPr lang="en-US" sz="9600" dirty="0"/>
          </a:p>
        </p:txBody>
      </p:sp>
    </p:spTree>
    <p:extLst>
      <p:ext uri="{BB962C8B-B14F-4D97-AF65-F5344CB8AC3E}">
        <p14:creationId xmlns:p14="http://schemas.microsoft.com/office/powerpoint/2010/main" val="21731580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D05D6DB8-97A6-6FA3-6920-B7A863AA6064}"/>
              </a:ext>
            </a:extLst>
          </p:cNvPr>
          <p:cNvSpPr txBox="1"/>
          <p:nvPr/>
        </p:nvSpPr>
        <p:spPr>
          <a:xfrm>
            <a:off x="495300" y="381000"/>
            <a:ext cx="1016000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070C0"/>
                </a:solidFill>
                <a:latin typeface="Comic Sans MS"/>
              </a:rPr>
              <a:t>Speech, vocabulary, and discussion</a:t>
            </a:r>
          </a:p>
          <a:p>
            <a:endParaRPr lang="en-US" sz="4000" dirty="0">
              <a:solidFill>
                <a:srgbClr val="4D4D4D"/>
              </a:solidFill>
              <a:latin typeface="Comic Sans MS"/>
            </a:endParaRPr>
          </a:p>
          <a:p>
            <a:r>
              <a:rPr lang="en-US" sz="4000" dirty="0">
                <a:latin typeface="Comic Sans MS"/>
              </a:rPr>
              <a:t>Most commonly, activities designed to develop interaction with peers and adults fall into this category. Encompassing all games where discussion is encouraged, these are excellent short burst games at any point in the day.</a:t>
            </a:r>
          </a:p>
          <a:p>
            <a:endParaRPr lang="en-US" sz="4000" dirty="0">
              <a:latin typeface="Comic Sans MS"/>
            </a:endParaRPr>
          </a:p>
        </p:txBody>
      </p:sp>
    </p:spTree>
    <p:extLst>
      <p:ext uri="{BB962C8B-B14F-4D97-AF65-F5344CB8AC3E}">
        <p14:creationId xmlns:p14="http://schemas.microsoft.com/office/powerpoint/2010/main" val="109857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D05D6DB8-97A6-6FA3-6920-B7A863AA6064}"/>
              </a:ext>
            </a:extLst>
          </p:cNvPr>
          <p:cNvSpPr txBox="1"/>
          <p:nvPr/>
        </p:nvSpPr>
        <p:spPr>
          <a:xfrm>
            <a:off x="495300" y="381000"/>
            <a:ext cx="101600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070C0"/>
                </a:solidFill>
                <a:latin typeface="Comic Sans MS"/>
              </a:rPr>
              <a:t>Nursery rhymes</a:t>
            </a:r>
          </a:p>
          <a:p>
            <a:endParaRPr lang="en-US" sz="4000" dirty="0">
              <a:solidFill>
                <a:srgbClr val="0070C0"/>
              </a:solidFill>
              <a:latin typeface="Comic Sans MS"/>
            </a:endParaRPr>
          </a:p>
          <a:p>
            <a:r>
              <a:rPr lang="en-US" sz="4000" dirty="0">
                <a:latin typeface="Comic Sans MS"/>
              </a:rPr>
              <a:t>Nursery rhymes and repetitive songs with actions are an excellent vehicle for changes of intonation in voice and encouraging simple actions. </a:t>
            </a:r>
            <a:endParaRPr lang="en-US" sz="4000" dirty="0">
              <a:solidFill>
                <a:srgbClr val="000000"/>
              </a:solidFill>
              <a:latin typeface="Comic Sans MS"/>
            </a:endParaRPr>
          </a:p>
          <a:p>
            <a:endParaRPr lang="en-US" sz="4000" dirty="0">
              <a:solidFill>
                <a:srgbClr val="4D4D4D"/>
              </a:solidFill>
              <a:latin typeface="Comic Sans MS"/>
            </a:endParaRPr>
          </a:p>
          <a:p>
            <a:endParaRPr lang="en-US" sz="4000" dirty="0">
              <a:latin typeface="Comic Sans MS"/>
            </a:endParaRPr>
          </a:p>
        </p:txBody>
      </p:sp>
    </p:spTree>
    <p:extLst>
      <p:ext uri="{BB962C8B-B14F-4D97-AF65-F5344CB8AC3E}">
        <p14:creationId xmlns:p14="http://schemas.microsoft.com/office/powerpoint/2010/main" val="943875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D05D6DB8-97A6-6FA3-6920-B7A863AA6064}"/>
              </a:ext>
            </a:extLst>
          </p:cNvPr>
          <p:cNvSpPr txBox="1"/>
          <p:nvPr/>
        </p:nvSpPr>
        <p:spPr>
          <a:xfrm>
            <a:off x="495300" y="381000"/>
            <a:ext cx="1016000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070C0"/>
                </a:solidFill>
                <a:latin typeface="Comic Sans MS"/>
              </a:rPr>
              <a:t>Tea Party</a:t>
            </a:r>
            <a:endParaRPr lang="en-US" dirty="0">
              <a:solidFill>
                <a:srgbClr val="0070C0"/>
              </a:solidFill>
            </a:endParaRPr>
          </a:p>
          <a:p>
            <a:endParaRPr lang="en-US" sz="4000" dirty="0">
              <a:solidFill>
                <a:srgbClr val="0070C0"/>
              </a:solidFill>
              <a:latin typeface="Comic Sans MS"/>
            </a:endParaRPr>
          </a:p>
          <a:p>
            <a:r>
              <a:rPr lang="en-US" sz="4000" dirty="0">
                <a:latin typeface="Comic Sans MS"/>
              </a:rPr>
              <a:t>Include all the favourite toys and teddies in their own tea party. This can be including measuring and pouring different levels and liquids for some practical life skills as well as having discussion topics and taking turns when joining in with the conversation.</a:t>
            </a:r>
          </a:p>
          <a:p>
            <a:endParaRPr lang="en-US" sz="4000" dirty="0">
              <a:latin typeface="Comic Sans MS"/>
            </a:endParaRPr>
          </a:p>
        </p:txBody>
      </p:sp>
    </p:spTree>
    <p:extLst>
      <p:ext uri="{BB962C8B-B14F-4D97-AF65-F5344CB8AC3E}">
        <p14:creationId xmlns:p14="http://schemas.microsoft.com/office/powerpoint/2010/main" val="2063513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D05D6DB8-97A6-6FA3-6920-B7A863AA6064}"/>
              </a:ext>
            </a:extLst>
          </p:cNvPr>
          <p:cNvSpPr txBox="1"/>
          <p:nvPr/>
        </p:nvSpPr>
        <p:spPr>
          <a:xfrm>
            <a:off x="495300" y="381000"/>
            <a:ext cx="10160000"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070C0"/>
                </a:solidFill>
                <a:latin typeface="Comic Sans MS"/>
              </a:rPr>
              <a:t>Would you rather?</a:t>
            </a:r>
          </a:p>
          <a:p>
            <a:endParaRPr lang="en-US" sz="4000" dirty="0">
              <a:solidFill>
                <a:srgbClr val="0070C0"/>
              </a:solidFill>
              <a:latin typeface="Comic Sans MS"/>
            </a:endParaRPr>
          </a:p>
          <a:p>
            <a:r>
              <a:rPr lang="en-US" sz="4000" dirty="0">
                <a:latin typeface="Comic Sans MS"/>
              </a:rPr>
              <a:t>Needing no resources, just an imagination, these questions can be as serious or silly as you like. You can begin to see preferences and interests shine through with these questions and they are perfect for any new starters that may be a little nervous. </a:t>
            </a:r>
          </a:p>
          <a:p>
            <a:pPr algn="ctr"/>
            <a:endParaRPr lang="en-US">
              <a:latin typeface="qanelassoft-regular"/>
            </a:endParaRPr>
          </a:p>
        </p:txBody>
      </p:sp>
      <p:pic>
        <p:nvPicPr>
          <p:cNvPr id="3" name="Picture 2" descr="250 Best Would You Rather Questions for ...">
            <a:extLst>
              <a:ext uri="{FF2B5EF4-FFF2-40B4-BE49-F238E27FC236}">
                <a16:creationId xmlns:a16="http://schemas.microsoft.com/office/drawing/2014/main" xmlns="" id="{9AE5C418-6A25-B621-7876-F8AC5740D99F}"/>
              </a:ext>
            </a:extLst>
          </p:cNvPr>
          <p:cNvPicPr>
            <a:picLocks noChangeAspect="1"/>
          </p:cNvPicPr>
          <p:nvPr/>
        </p:nvPicPr>
        <p:blipFill>
          <a:blip r:embed="rId2"/>
          <a:stretch>
            <a:fillRect/>
          </a:stretch>
        </p:blipFill>
        <p:spPr>
          <a:xfrm>
            <a:off x="8376107" y="384955"/>
            <a:ext cx="2543175" cy="1800225"/>
          </a:xfrm>
          <a:prstGeom prst="rect">
            <a:avLst/>
          </a:prstGeom>
        </p:spPr>
      </p:pic>
    </p:spTree>
    <p:extLst>
      <p:ext uri="{BB962C8B-B14F-4D97-AF65-F5344CB8AC3E}">
        <p14:creationId xmlns:p14="http://schemas.microsoft.com/office/powerpoint/2010/main" val="276047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D05D6DB8-97A6-6FA3-6920-B7A863AA6064}"/>
              </a:ext>
            </a:extLst>
          </p:cNvPr>
          <p:cNvSpPr txBox="1"/>
          <p:nvPr/>
        </p:nvSpPr>
        <p:spPr>
          <a:xfrm>
            <a:off x="495300" y="381000"/>
            <a:ext cx="1016000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00000"/>
                </a:solidFill>
                <a:latin typeface="Comic Sans MS"/>
              </a:rPr>
              <a:t>Here are a few to get you going: Would you</a:t>
            </a:r>
            <a:r>
              <a:rPr lang="en-US" sz="4000" dirty="0">
                <a:latin typeface="Comic Sans MS"/>
              </a:rPr>
              <a:t> rather be a monster-sized ant or an ant-sized monster? </a:t>
            </a:r>
            <a:endParaRPr lang="en-US">
              <a:latin typeface="Aptos" panose="020B0004020202020204"/>
            </a:endParaRPr>
          </a:p>
          <a:p>
            <a:endParaRPr lang="en-US" sz="4000" dirty="0">
              <a:latin typeface="Comic Sans MS"/>
            </a:endParaRPr>
          </a:p>
          <a:p>
            <a:r>
              <a:rPr lang="en-US" sz="4000" dirty="0">
                <a:latin typeface="Comic Sans MS"/>
              </a:rPr>
              <a:t>Would you rather have hands for feet or feet for hands? </a:t>
            </a:r>
            <a:endParaRPr lang="en-US">
              <a:latin typeface="Aptos" panose="020B0004020202020204"/>
            </a:endParaRPr>
          </a:p>
          <a:p>
            <a:endParaRPr lang="en-US" sz="4000" dirty="0">
              <a:latin typeface="Comic Sans MS"/>
            </a:endParaRPr>
          </a:p>
          <a:p>
            <a:r>
              <a:rPr lang="en-US" sz="4000" dirty="0">
                <a:latin typeface="Comic Sans MS"/>
              </a:rPr>
              <a:t>Extend their vocabulary skills with explanations.</a:t>
            </a:r>
            <a:endParaRPr lang="en-US"/>
          </a:p>
          <a:p>
            <a:endParaRPr lang="en-US" sz="4000" dirty="0">
              <a:latin typeface="Comic Sans MS"/>
            </a:endParaRPr>
          </a:p>
        </p:txBody>
      </p:sp>
      <p:pic>
        <p:nvPicPr>
          <p:cNvPr id="2" name="Picture 1" descr="Amazon.co.uk: Burningham, John ...">
            <a:extLst>
              <a:ext uri="{FF2B5EF4-FFF2-40B4-BE49-F238E27FC236}">
                <a16:creationId xmlns:a16="http://schemas.microsoft.com/office/drawing/2014/main" xmlns="" id="{33DB53AD-C7CE-2BC1-D52E-1670B45CEE49}"/>
              </a:ext>
            </a:extLst>
          </p:cNvPr>
          <p:cNvPicPr>
            <a:picLocks noChangeAspect="1"/>
          </p:cNvPicPr>
          <p:nvPr/>
        </p:nvPicPr>
        <p:blipFill>
          <a:blip r:embed="rId2"/>
          <a:stretch>
            <a:fillRect/>
          </a:stretch>
        </p:blipFill>
        <p:spPr>
          <a:xfrm>
            <a:off x="9117281" y="3447001"/>
            <a:ext cx="2713979" cy="3179897"/>
          </a:xfrm>
          <a:prstGeom prst="rect">
            <a:avLst/>
          </a:prstGeom>
        </p:spPr>
      </p:pic>
    </p:spTree>
    <p:extLst>
      <p:ext uri="{BB962C8B-B14F-4D97-AF65-F5344CB8AC3E}">
        <p14:creationId xmlns:p14="http://schemas.microsoft.com/office/powerpoint/2010/main" val="39011958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D05D6DB8-97A6-6FA3-6920-B7A863AA6064}"/>
              </a:ext>
            </a:extLst>
          </p:cNvPr>
          <p:cNvSpPr txBox="1"/>
          <p:nvPr/>
        </p:nvSpPr>
        <p:spPr>
          <a:xfrm>
            <a:off x="495300" y="381000"/>
            <a:ext cx="101600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070C0"/>
                </a:solidFill>
                <a:latin typeface="Comic Sans MS"/>
              </a:rPr>
              <a:t>Microphones</a:t>
            </a:r>
            <a:endParaRPr lang="en-US">
              <a:solidFill>
                <a:srgbClr val="0070C0"/>
              </a:solidFill>
            </a:endParaRPr>
          </a:p>
          <a:p>
            <a:endParaRPr lang="en-US" sz="4000" dirty="0">
              <a:solidFill>
                <a:srgbClr val="0070C0"/>
              </a:solidFill>
              <a:latin typeface="Comic Sans MS"/>
            </a:endParaRPr>
          </a:p>
          <a:p>
            <a:r>
              <a:rPr lang="en-US" sz="4000" dirty="0">
                <a:latin typeface="Comic Sans MS"/>
              </a:rPr>
              <a:t>These can be attached to a sound system, a plastic microphone or just a prop. Regardless of the resource you decide on, they have a stage to fill!</a:t>
            </a:r>
          </a:p>
          <a:p>
            <a:endParaRPr lang="en-US" sz="4000" dirty="0">
              <a:solidFill>
                <a:srgbClr val="000000"/>
              </a:solidFill>
              <a:latin typeface="Comic Sans MS"/>
            </a:endParaRPr>
          </a:p>
          <a:p>
            <a:endParaRPr lang="en-US" sz="4000" dirty="0">
              <a:solidFill>
                <a:srgbClr val="4D4D4D"/>
              </a:solidFill>
              <a:latin typeface="Comic Sans MS"/>
            </a:endParaRPr>
          </a:p>
        </p:txBody>
      </p:sp>
      <p:pic>
        <p:nvPicPr>
          <p:cNvPr id="2" name="Picture 1" descr="Echo Microphone Pack | Early Years ...">
            <a:extLst>
              <a:ext uri="{FF2B5EF4-FFF2-40B4-BE49-F238E27FC236}">
                <a16:creationId xmlns:a16="http://schemas.microsoft.com/office/drawing/2014/main" xmlns="" id="{00ED8ACF-B3F2-7BD8-406E-EE90080988B3}"/>
              </a:ext>
            </a:extLst>
          </p:cNvPr>
          <p:cNvPicPr>
            <a:picLocks noChangeAspect="1"/>
          </p:cNvPicPr>
          <p:nvPr/>
        </p:nvPicPr>
        <p:blipFill>
          <a:blip r:embed="rId2"/>
          <a:stretch>
            <a:fillRect/>
          </a:stretch>
        </p:blipFill>
        <p:spPr>
          <a:xfrm>
            <a:off x="6987557" y="3429404"/>
            <a:ext cx="3641294" cy="3486311"/>
          </a:xfrm>
          <a:prstGeom prst="rect">
            <a:avLst/>
          </a:prstGeom>
        </p:spPr>
      </p:pic>
    </p:spTree>
    <p:extLst>
      <p:ext uri="{BB962C8B-B14F-4D97-AF65-F5344CB8AC3E}">
        <p14:creationId xmlns:p14="http://schemas.microsoft.com/office/powerpoint/2010/main" val="4134313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43512C7-E9E9-28F8-1AAD-695858A8246E}"/>
              </a:ext>
            </a:extLst>
          </p:cNvPr>
          <p:cNvSpPr txBox="1"/>
          <p:nvPr/>
        </p:nvSpPr>
        <p:spPr>
          <a:xfrm>
            <a:off x="169190" y="1202625"/>
            <a:ext cx="1092200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0070C0"/>
                </a:solidFill>
                <a:latin typeface="Comic Sans MS"/>
              </a:rPr>
              <a:t>Surprise Box</a:t>
            </a:r>
          </a:p>
          <a:p>
            <a:endParaRPr lang="en-US" sz="4000" dirty="0">
              <a:solidFill>
                <a:srgbClr val="4D4D4D"/>
              </a:solidFill>
              <a:latin typeface="Comic Sans MS"/>
            </a:endParaRPr>
          </a:p>
          <a:p>
            <a:r>
              <a:rPr lang="en-US" sz="4000" dirty="0">
                <a:latin typeface="Comic Sans MS"/>
              </a:rPr>
              <a:t>This activity is an excellent discussion starter, it can be the hook into an </a:t>
            </a:r>
            <a:r>
              <a:rPr lang="en-US" sz="4000" err="1">
                <a:latin typeface="Comic Sans MS"/>
              </a:rPr>
              <a:t>organised</a:t>
            </a:r>
            <a:r>
              <a:rPr lang="en-US" sz="4000" dirty="0">
                <a:latin typeface="Comic Sans MS"/>
              </a:rPr>
              <a:t> phonics or literacy activity. Inside a box, place a mystery object, it can be linked to your story. Give the children clues about what may be inside. They can talk as a group or together with a partner.</a:t>
            </a:r>
          </a:p>
        </p:txBody>
      </p:sp>
      <p:pic>
        <p:nvPicPr>
          <p:cNvPr id="5" name="Picture 4" descr="sensory toys,surprise gifts,mystery box ...">
            <a:extLst>
              <a:ext uri="{FF2B5EF4-FFF2-40B4-BE49-F238E27FC236}">
                <a16:creationId xmlns:a16="http://schemas.microsoft.com/office/drawing/2014/main" xmlns="" id="{CCC0537C-375F-1F25-2EC7-4CA26741198D}"/>
              </a:ext>
            </a:extLst>
          </p:cNvPr>
          <p:cNvPicPr>
            <a:picLocks noChangeAspect="1"/>
          </p:cNvPicPr>
          <p:nvPr/>
        </p:nvPicPr>
        <p:blipFill>
          <a:blip r:embed="rId2"/>
          <a:stretch>
            <a:fillRect/>
          </a:stretch>
        </p:blipFill>
        <p:spPr>
          <a:xfrm>
            <a:off x="8546104" y="-3229"/>
            <a:ext cx="3184740" cy="2512016"/>
          </a:xfrm>
          <a:prstGeom prst="rect">
            <a:avLst/>
          </a:prstGeom>
        </p:spPr>
      </p:pic>
    </p:spTree>
    <p:extLst>
      <p:ext uri="{BB962C8B-B14F-4D97-AF65-F5344CB8AC3E}">
        <p14:creationId xmlns:p14="http://schemas.microsoft.com/office/powerpoint/2010/main" val="839395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AF49295-4680-D162-4591-A8BBA5D15867}"/>
              </a:ext>
            </a:extLst>
          </p:cNvPr>
          <p:cNvSpPr txBox="1"/>
          <p:nvPr/>
        </p:nvSpPr>
        <p:spPr>
          <a:xfrm>
            <a:off x="685800" y="876300"/>
            <a:ext cx="1148080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u="sng" dirty="0">
                <a:solidFill>
                  <a:srgbClr val="0070C0"/>
                </a:solidFill>
                <a:latin typeface="Comic Sans MS"/>
              </a:rPr>
              <a:t>Makeshift phone</a:t>
            </a:r>
          </a:p>
          <a:p>
            <a:endParaRPr lang="en-US" sz="4000" dirty="0">
              <a:solidFill>
                <a:srgbClr val="4D4D4D"/>
              </a:solidFill>
              <a:latin typeface="Comic Sans MS"/>
            </a:endParaRPr>
          </a:p>
          <a:p>
            <a:r>
              <a:rPr lang="en-US" sz="4000" dirty="0">
                <a:latin typeface="Comic Sans MS"/>
              </a:rPr>
              <a:t>An age-old activity, using the middle of a toilet roll or a plastic cup, attach some strong string to the end of the cup/roll. Repeat this at the end of the string to have a 2-way telephone. You can extend this by giving partner one a simple set of instructions to deliver to partner two down their new telephone.</a:t>
            </a:r>
          </a:p>
        </p:txBody>
      </p:sp>
      <p:pic>
        <p:nvPicPr>
          <p:cNvPr id="3" name="Picture 2" descr="How to Make a Simple String Telephone ...">
            <a:extLst>
              <a:ext uri="{FF2B5EF4-FFF2-40B4-BE49-F238E27FC236}">
                <a16:creationId xmlns:a16="http://schemas.microsoft.com/office/drawing/2014/main" xmlns="" id="{2180AB36-5113-4F2C-0D2C-5D72258A4AA1}"/>
              </a:ext>
            </a:extLst>
          </p:cNvPr>
          <p:cNvPicPr>
            <a:picLocks noChangeAspect="1"/>
          </p:cNvPicPr>
          <p:nvPr/>
        </p:nvPicPr>
        <p:blipFill>
          <a:blip r:embed="rId2"/>
          <a:stretch>
            <a:fillRect/>
          </a:stretch>
        </p:blipFill>
        <p:spPr>
          <a:xfrm>
            <a:off x="4990131" y="123341"/>
            <a:ext cx="2857500" cy="1600200"/>
          </a:xfrm>
          <a:prstGeom prst="rect">
            <a:avLst/>
          </a:prstGeom>
        </p:spPr>
      </p:pic>
      <p:pic>
        <p:nvPicPr>
          <p:cNvPr id="4" name="Picture 3" descr="String Phone&quot; Images – Browse 70 Stock ...">
            <a:extLst>
              <a:ext uri="{FF2B5EF4-FFF2-40B4-BE49-F238E27FC236}">
                <a16:creationId xmlns:a16="http://schemas.microsoft.com/office/drawing/2014/main" xmlns="" id="{9526162F-BAE4-A57F-85DB-EF315936848A}"/>
              </a:ext>
            </a:extLst>
          </p:cNvPr>
          <p:cNvPicPr>
            <a:picLocks noChangeAspect="1"/>
          </p:cNvPicPr>
          <p:nvPr/>
        </p:nvPicPr>
        <p:blipFill>
          <a:blip r:embed="rId3"/>
          <a:stretch>
            <a:fillRect/>
          </a:stretch>
        </p:blipFill>
        <p:spPr>
          <a:xfrm>
            <a:off x="8512040" y="166768"/>
            <a:ext cx="2581275" cy="1771650"/>
          </a:xfrm>
          <a:prstGeom prst="rect">
            <a:avLst/>
          </a:prstGeom>
        </p:spPr>
      </p:pic>
    </p:spTree>
    <p:extLst>
      <p:ext uri="{BB962C8B-B14F-4D97-AF65-F5344CB8AC3E}">
        <p14:creationId xmlns:p14="http://schemas.microsoft.com/office/powerpoint/2010/main" val="42587104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BFEC811A-E8D5-67FC-9C30-600DBB04A96A}"/>
              </a:ext>
            </a:extLst>
          </p:cNvPr>
          <p:cNvSpPr txBox="1"/>
          <p:nvPr/>
        </p:nvSpPr>
        <p:spPr>
          <a:xfrm>
            <a:off x="952500" y="762000"/>
            <a:ext cx="1101090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u="sng" dirty="0">
                <a:solidFill>
                  <a:srgbClr val="0070C0"/>
                </a:solidFill>
                <a:latin typeface="Comic Sans MS"/>
              </a:rPr>
              <a:t>Pompom avalanche</a:t>
            </a:r>
          </a:p>
          <a:p>
            <a:endParaRPr lang="en-US" sz="4000" dirty="0">
              <a:solidFill>
                <a:srgbClr val="0070C0"/>
              </a:solidFill>
              <a:latin typeface="Comic Sans MS"/>
            </a:endParaRPr>
          </a:p>
          <a:p>
            <a:r>
              <a:rPr lang="en-US" sz="4000" dirty="0">
                <a:latin typeface="Comic Sans MS"/>
              </a:rPr>
              <a:t>Requiring patience and fine motor skills, this activity includes pompoms (or any small item), chopsticks and a colander. Place the sticks in through the holes of the upturned colander and pour the pompoms on top. The children will carefully pull the chopsticks out watching the pompoms fall. </a:t>
            </a:r>
            <a:endParaRPr lang="en-US" sz="4000" dirty="0">
              <a:solidFill>
                <a:srgbClr val="000000"/>
              </a:solidFill>
              <a:latin typeface="Comic Sans MS"/>
            </a:endParaRPr>
          </a:p>
        </p:txBody>
      </p:sp>
    </p:spTree>
    <p:extLst>
      <p:ext uri="{BB962C8B-B14F-4D97-AF65-F5344CB8AC3E}">
        <p14:creationId xmlns:p14="http://schemas.microsoft.com/office/powerpoint/2010/main" val="35055036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921D9B4-2269-9559-3890-65A508E8BBFB}"/>
              </a:ext>
            </a:extLst>
          </p:cNvPr>
          <p:cNvSpPr txBox="1"/>
          <p:nvPr/>
        </p:nvSpPr>
        <p:spPr>
          <a:xfrm>
            <a:off x="647700" y="558800"/>
            <a:ext cx="1080770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u="sng" dirty="0">
                <a:solidFill>
                  <a:srgbClr val="0070C0"/>
                </a:solidFill>
                <a:latin typeface="Comic Sans MS"/>
              </a:rPr>
              <a:t>Roleplay</a:t>
            </a:r>
          </a:p>
          <a:p>
            <a:endParaRPr lang="en-US" sz="4000" dirty="0">
              <a:solidFill>
                <a:srgbClr val="0070C0"/>
              </a:solidFill>
              <a:latin typeface="Comic Sans MS"/>
            </a:endParaRPr>
          </a:p>
          <a:p>
            <a:r>
              <a:rPr lang="en-US" sz="4000" dirty="0">
                <a:latin typeface="Comic Sans MS"/>
              </a:rPr>
              <a:t>There are many different types of play</a:t>
            </a:r>
            <a:r>
              <a:rPr lang="en-US" sz="4000" u="sng" dirty="0">
                <a:latin typeface="Comic Sans MS"/>
              </a:rPr>
              <a:t>,</a:t>
            </a:r>
            <a:r>
              <a:rPr lang="en-US" sz="4000" dirty="0">
                <a:latin typeface="Comic Sans MS"/>
              </a:rPr>
              <a:t> roleplay can include an end goal (catching the baddie), use of imaginary weapons or having a real-life purpose (shopping for food). Ensure your fancy dress box is fully stocked, using different textures of material for open-ended play.  </a:t>
            </a:r>
          </a:p>
        </p:txBody>
      </p:sp>
    </p:spTree>
    <p:extLst>
      <p:ext uri="{BB962C8B-B14F-4D97-AF65-F5344CB8AC3E}">
        <p14:creationId xmlns:p14="http://schemas.microsoft.com/office/powerpoint/2010/main" val="395323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75E40342-2E17-6E09-1939-B22D8B0EF044}"/>
              </a:ext>
            </a:extLst>
          </p:cNvPr>
          <p:cNvSpPr txBox="1"/>
          <p:nvPr/>
        </p:nvSpPr>
        <p:spPr>
          <a:xfrm>
            <a:off x="901700" y="749300"/>
            <a:ext cx="10744200"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Picture stimulus</a:t>
            </a:r>
          </a:p>
          <a:p>
            <a:endParaRPr lang="en-US" sz="4000" dirty="0">
              <a:solidFill>
                <a:srgbClr val="4D4D4D"/>
              </a:solidFill>
              <a:latin typeface="Comic Sans MS"/>
            </a:endParaRPr>
          </a:p>
          <a:p>
            <a:r>
              <a:rPr lang="en-US" sz="4000" dirty="0">
                <a:latin typeface="Comic Sans MS"/>
              </a:rPr>
              <a:t>Online free websites such as </a:t>
            </a:r>
            <a:r>
              <a:rPr lang="en-US" sz="4000" i="1" dirty="0">
                <a:latin typeface="Comic Sans MS"/>
              </a:rPr>
              <a:t>Once upon a picture </a:t>
            </a:r>
            <a:r>
              <a:rPr lang="en-US" sz="4000" dirty="0">
                <a:latin typeface="Comic Sans MS"/>
              </a:rPr>
              <a:t>are excellent starting points for discussions and vocabulary acquisition missions!</a:t>
            </a:r>
          </a:p>
        </p:txBody>
      </p:sp>
      <p:pic>
        <p:nvPicPr>
          <p:cNvPr id="3" name="Picture 2" descr="A yellow square with black text&#10;&#10;Description automatically generated">
            <a:extLst>
              <a:ext uri="{FF2B5EF4-FFF2-40B4-BE49-F238E27FC236}">
                <a16:creationId xmlns:a16="http://schemas.microsoft.com/office/drawing/2014/main" xmlns="" id="{A54C90A2-40C0-A33A-9BDD-A3AC91AB50CC}"/>
              </a:ext>
            </a:extLst>
          </p:cNvPr>
          <p:cNvPicPr>
            <a:picLocks noChangeAspect="1"/>
          </p:cNvPicPr>
          <p:nvPr/>
        </p:nvPicPr>
        <p:blipFill>
          <a:blip r:embed="rId2"/>
          <a:stretch>
            <a:fillRect/>
          </a:stretch>
        </p:blipFill>
        <p:spPr>
          <a:xfrm>
            <a:off x="7958298" y="6216"/>
            <a:ext cx="2009775" cy="2066925"/>
          </a:xfrm>
          <a:prstGeom prst="rect">
            <a:avLst/>
          </a:prstGeom>
        </p:spPr>
      </p:pic>
      <p:pic>
        <p:nvPicPr>
          <p:cNvPr id="4" name="Picture 3" descr="A pink octopus on a counter top&#10;&#10;Description automatically generated">
            <a:extLst>
              <a:ext uri="{FF2B5EF4-FFF2-40B4-BE49-F238E27FC236}">
                <a16:creationId xmlns:a16="http://schemas.microsoft.com/office/drawing/2014/main" xmlns="" id="{377F079F-F68D-46F7-759C-B22C6301DE57}"/>
              </a:ext>
            </a:extLst>
          </p:cNvPr>
          <p:cNvPicPr>
            <a:picLocks noChangeAspect="1"/>
          </p:cNvPicPr>
          <p:nvPr/>
        </p:nvPicPr>
        <p:blipFill>
          <a:blip r:embed="rId3"/>
          <a:stretch>
            <a:fillRect/>
          </a:stretch>
        </p:blipFill>
        <p:spPr>
          <a:xfrm>
            <a:off x="7075379" y="3889752"/>
            <a:ext cx="3078190" cy="2991819"/>
          </a:xfrm>
          <a:prstGeom prst="rect">
            <a:avLst/>
          </a:prstGeom>
        </p:spPr>
      </p:pic>
    </p:spTree>
    <p:extLst>
      <p:ext uri="{BB962C8B-B14F-4D97-AF65-F5344CB8AC3E}">
        <p14:creationId xmlns:p14="http://schemas.microsoft.com/office/powerpoint/2010/main" val="37565136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2D5A148-4928-DC6E-522B-A89DF16818DD}"/>
              </a:ext>
            </a:extLst>
          </p:cNvPr>
          <p:cNvSpPr txBox="1"/>
          <p:nvPr/>
        </p:nvSpPr>
        <p:spPr>
          <a:xfrm>
            <a:off x="469900" y="635000"/>
            <a:ext cx="11404600"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600" dirty="0">
                <a:solidFill>
                  <a:srgbClr val="0070C0"/>
                </a:solidFill>
                <a:latin typeface="Comic Sans MS"/>
              </a:rPr>
              <a:t>Comprehension and vocabulary</a:t>
            </a:r>
          </a:p>
        </p:txBody>
      </p:sp>
    </p:spTree>
    <p:extLst>
      <p:ext uri="{BB962C8B-B14F-4D97-AF65-F5344CB8AC3E}">
        <p14:creationId xmlns:p14="http://schemas.microsoft.com/office/powerpoint/2010/main" val="30809129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6DD6164-2069-0A66-2536-2CF93380D422}"/>
              </a:ext>
            </a:extLst>
          </p:cNvPr>
          <p:cNvSpPr txBox="1"/>
          <p:nvPr/>
        </p:nvSpPr>
        <p:spPr>
          <a:xfrm>
            <a:off x="647700" y="368300"/>
            <a:ext cx="108458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rgbClr val="4D4D4D"/>
                </a:solidFill>
                <a:latin typeface="Comic Sans MS"/>
              </a:rPr>
              <a:t>Story stones </a:t>
            </a:r>
          </a:p>
          <a:p>
            <a:endParaRPr lang="en-US" sz="4000" dirty="0">
              <a:solidFill>
                <a:srgbClr val="4D4D4D"/>
              </a:solidFill>
              <a:latin typeface="Comic Sans MS"/>
            </a:endParaRPr>
          </a:p>
          <a:p>
            <a:r>
              <a:rPr lang="en-US" sz="4000" dirty="0">
                <a:latin typeface="Comic Sans MS"/>
              </a:rPr>
              <a:t>These can be made by the children themselves, you or can be purchased. They can be dotted around your setting for the children to find and create a story as they go.</a:t>
            </a:r>
          </a:p>
          <a:p>
            <a:endParaRPr lang="en-US" sz="4000">
              <a:latin typeface="Comic Sans MS"/>
            </a:endParaRPr>
          </a:p>
        </p:txBody>
      </p:sp>
      <p:pic>
        <p:nvPicPr>
          <p:cNvPr id="3" name="Picture 2" descr="Story Stones with Uni-ball Posca Pens">
            <a:extLst>
              <a:ext uri="{FF2B5EF4-FFF2-40B4-BE49-F238E27FC236}">
                <a16:creationId xmlns:a16="http://schemas.microsoft.com/office/drawing/2014/main" xmlns="" id="{836A4FF2-3108-865A-34AF-5DED27CC5576}"/>
              </a:ext>
            </a:extLst>
          </p:cNvPr>
          <p:cNvPicPr>
            <a:picLocks noChangeAspect="1"/>
          </p:cNvPicPr>
          <p:nvPr/>
        </p:nvPicPr>
        <p:blipFill>
          <a:blip r:embed="rId2"/>
          <a:stretch>
            <a:fillRect/>
          </a:stretch>
        </p:blipFill>
        <p:spPr>
          <a:xfrm>
            <a:off x="3042753" y="3952310"/>
            <a:ext cx="4311273" cy="2840871"/>
          </a:xfrm>
          <a:prstGeom prst="rect">
            <a:avLst/>
          </a:prstGeom>
        </p:spPr>
      </p:pic>
      <p:pic>
        <p:nvPicPr>
          <p:cNvPr id="4" name="Picture 3" descr="The Gruffalo Inspired Story Slices ...">
            <a:extLst>
              <a:ext uri="{FF2B5EF4-FFF2-40B4-BE49-F238E27FC236}">
                <a16:creationId xmlns:a16="http://schemas.microsoft.com/office/drawing/2014/main" xmlns="" id="{836A69AD-ABB4-DBCD-8DF6-351F89613FD1}"/>
              </a:ext>
            </a:extLst>
          </p:cNvPr>
          <p:cNvPicPr>
            <a:picLocks noChangeAspect="1"/>
          </p:cNvPicPr>
          <p:nvPr/>
        </p:nvPicPr>
        <p:blipFill>
          <a:blip r:embed="rId3"/>
          <a:stretch>
            <a:fillRect/>
          </a:stretch>
        </p:blipFill>
        <p:spPr>
          <a:xfrm>
            <a:off x="9261206" y="138839"/>
            <a:ext cx="2400300" cy="1905000"/>
          </a:xfrm>
          <a:prstGeom prst="rect">
            <a:avLst/>
          </a:prstGeom>
        </p:spPr>
      </p:pic>
    </p:spTree>
    <p:extLst>
      <p:ext uri="{BB962C8B-B14F-4D97-AF65-F5344CB8AC3E}">
        <p14:creationId xmlns:p14="http://schemas.microsoft.com/office/powerpoint/2010/main" val="3690676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6DD6164-2069-0A66-2536-2CF93380D422}"/>
              </a:ext>
            </a:extLst>
          </p:cNvPr>
          <p:cNvSpPr txBox="1"/>
          <p:nvPr/>
        </p:nvSpPr>
        <p:spPr>
          <a:xfrm>
            <a:off x="292100" y="139700"/>
            <a:ext cx="1160780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a:solidFill>
                  <a:schemeClr val="accent4">
                    <a:lumMod val="75000"/>
                  </a:schemeClr>
                </a:solidFill>
                <a:latin typeface="Comic Sans MS"/>
              </a:rPr>
              <a:t>Draw me a…</a:t>
            </a:r>
          </a:p>
          <a:p>
            <a:endParaRPr lang="en-US" sz="4000" dirty="0">
              <a:solidFill>
                <a:srgbClr val="4D4D4D"/>
              </a:solidFill>
              <a:latin typeface="Comic Sans MS"/>
            </a:endParaRPr>
          </a:p>
          <a:p>
            <a:r>
              <a:rPr lang="en-US" sz="4000" dirty="0">
                <a:latin typeface="Comic Sans MS"/>
              </a:rPr>
              <a:t>Truly testing their comprehension of vocabulary, instructional drawing is an activity to develop fine motor skills and listening ability. This works well in small groups, an adult (or child) will choose an object, you can add additional adjectives for extension. They will call out the object and the children will try to draw what they think that object looks like.</a:t>
            </a:r>
          </a:p>
        </p:txBody>
      </p:sp>
    </p:spTree>
    <p:extLst>
      <p:ext uri="{BB962C8B-B14F-4D97-AF65-F5344CB8AC3E}">
        <p14:creationId xmlns:p14="http://schemas.microsoft.com/office/powerpoint/2010/main" val="17973123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6DD6164-2069-0A66-2536-2CF93380D422}"/>
              </a:ext>
            </a:extLst>
          </p:cNvPr>
          <p:cNvSpPr txBox="1"/>
          <p:nvPr/>
        </p:nvSpPr>
        <p:spPr>
          <a:xfrm>
            <a:off x="647700" y="368300"/>
            <a:ext cx="1084580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Find me the…</a:t>
            </a:r>
            <a:endParaRPr lang="en-US" sz="4000" b="1" dirty="0">
              <a:solidFill>
                <a:schemeClr val="accent4">
                  <a:lumMod val="75000"/>
                </a:schemeClr>
              </a:solidFill>
              <a:latin typeface="Comic Sans MS"/>
            </a:endParaRPr>
          </a:p>
          <a:p>
            <a:endParaRPr lang="en-US" sz="4000" dirty="0">
              <a:solidFill>
                <a:schemeClr val="accent4">
                  <a:lumMod val="75000"/>
                </a:schemeClr>
              </a:solidFill>
              <a:latin typeface="Comic Sans MS"/>
            </a:endParaRPr>
          </a:p>
          <a:p>
            <a:r>
              <a:rPr lang="en-US" sz="4000" dirty="0">
                <a:latin typeface="Comic Sans MS"/>
              </a:rPr>
              <a:t>Increase back and forth conversation by engaging the children in the process. Naming the objects you will need in a list and extending the length of the list each time can also increase their working memory capacity.</a:t>
            </a:r>
          </a:p>
          <a:p>
            <a:endParaRPr lang="en-US" sz="4000" dirty="0">
              <a:solidFill>
                <a:srgbClr val="4D4D4D"/>
              </a:solidFill>
              <a:latin typeface="Comic Sans MS"/>
            </a:endParaRPr>
          </a:p>
          <a:p>
            <a:endParaRPr lang="en-US" sz="4000" dirty="0">
              <a:solidFill>
                <a:srgbClr val="4D4D4D"/>
              </a:solidFill>
              <a:latin typeface="Comic Sans MS"/>
            </a:endParaRPr>
          </a:p>
        </p:txBody>
      </p:sp>
      <p:pic>
        <p:nvPicPr>
          <p:cNvPr id="4" name="Picture 3" descr="I Went to The Shop And Bought">
            <a:extLst>
              <a:ext uri="{FF2B5EF4-FFF2-40B4-BE49-F238E27FC236}">
                <a16:creationId xmlns:a16="http://schemas.microsoft.com/office/drawing/2014/main" xmlns="" id="{12141F74-FD21-26DE-11E6-25E6619FC1DD}"/>
              </a:ext>
            </a:extLst>
          </p:cNvPr>
          <p:cNvPicPr>
            <a:picLocks noChangeAspect="1"/>
          </p:cNvPicPr>
          <p:nvPr/>
        </p:nvPicPr>
        <p:blipFill>
          <a:blip r:embed="rId2"/>
          <a:stretch>
            <a:fillRect/>
          </a:stretch>
        </p:blipFill>
        <p:spPr>
          <a:xfrm>
            <a:off x="5640899" y="4879383"/>
            <a:ext cx="2305050" cy="1981200"/>
          </a:xfrm>
          <a:prstGeom prst="rect">
            <a:avLst/>
          </a:prstGeom>
        </p:spPr>
      </p:pic>
      <p:pic>
        <p:nvPicPr>
          <p:cNvPr id="5" name="Picture 4" descr="Bring Me">
            <a:extLst>
              <a:ext uri="{FF2B5EF4-FFF2-40B4-BE49-F238E27FC236}">
                <a16:creationId xmlns:a16="http://schemas.microsoft.com/office/drawing/2014/main" xmlns="" id="{238C945F-A185-7116-AE3A-596D657C578E}"/>
              </a:ext>
            </a:extLst>
          </p:cNvPr>
          <p:cNvPicPr>
            <a:picLocks noChangeAspect="1"/>
          </p:cNvPicPr>
          <p:nvPr/>
        </p:nvPicPr>
        <p:blipFill>
          <a:blip r:embed="rId3"/>
          <a:stretch>
            <a:fillRect/>
          </a:stretch>
        </p:blipFill>
        <p:spPr>
          <a:xfrm>
            <a:off x="10319691" y="239335"/>
            <a:ext cx="1613600" cy="1484448"/>
          </a:xfrm>
          <a:prstGeom prst="rect">
            <a:avLst/>
          </a:prstGeom>
        </p:spPr>
      </p:pic>
    </p:spTree>
    <p:extLst>
      <p:ext uri="{BB962C8B-B14F-4D97-AF65-F5344CB8AC3E}">
        <p14:creationId xmlns:p14="http://schemas.microsoft.com/office/powerpoint/2010/main" val="6699707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6DD6164-2069-0A66-2536-2CF93380D422}"/>
              </a:ext>
            </a:extLst>
          </p:cNvPr>
          <p:cNvSpPr txBox="1"/>
          <p:nvPr/>
        </p:nvSpPr>
        <p:spPr>
          <a:xfrm>
            <a:off x="647700" y="368300"/>
            <a:ext cx="1084580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Charades</a:t>
            </a:r>
            <a:endParaRPr lang="en-US" dirty="0">
              <a:solidFill>
                <a:schemeClr val="accent4">
                  <a:lumMod val="75000"/>
                </a:schemeClr>
              </a:solidFill>
            </a:endParaRPr>
          </a:p>
          <a:p>
            <a:endParaRPr lang="en-US" sz="4000" dirty="0">
              <a:solidFill>
                <a:schemeClr val="accent4">
                  <a:lumMod val="75000"/>
                </a:schemeClr>
              </a:solidFill>
              <a:latin typeface="Comic Sans MS"/>
            </a:endParaRPr>
          </a:p>
          <a:p>
            <a:r>
              <a:rPr lang="en-US" sz="4000" dirty="0">
                <a:latin typeface="Comic Sans MS"/>
              </a:rPr>
              <a:t>A timeless game, where vocabulary understanding is key to being able to describe it well. Remind them they can use their senses by linking to rhyming sounds.</a:t>
            </a:r>
          </a:p>
          <a:p>
            <a:r>
              <a:rPr lang="en-US" sz="4000" dirty="0">
                <a:solidFill>
                  <a:srgbClr val="4D4D4D"/>
                </a:solidFill>
                <a:latin typeface="Comic Sans MS"/>
              </a:rPr>
              <a:t>10 clues</a:t>
            </a:r>
          </a:p>
          <a:p>
            <a:endParaRPr lang="en-US" sz="4000" dirty="0">
              <a:solidFill>
                <a:srgbClr val="4D4D4D"/>
              </a:solidFill>
              <a:latin typeface="Comic Sans MS"/>
            </a:endParaRPr>
          </a:p>
          <a:p>
            <a:endParaRPr lang="en-US" sz="4000" dirty="0">
              <a:latin typeface="Comic Sans MS"/>
            </a:endParaRPr>
          </a:p>
        </p:txBody>
      </p:sp>
      <p:pic>
        <p:nvPicPr>
          <p:cNvPr id="3" name="Picture 2" descr="How to Play Emotion Charades for Kids + ...">
            <a:extLst>
              <a:ext uri="{FF2B5EF4-FFF2-40B4-BE49-F238E27FC236}">
                <a16:creationId xmlns:a16="http://schemas.microsoft.com/office/drawing/2014/main" xmlns="" id="{E5ED7D4D-A832-8052-657A-46BB04BE0664}"/>
              </a:ext>
            </a:extLst>
          </p:cNvPr>
          <p:cNvPicPr>
            <a:picLocks noChangeAspect="1"/>
          </p:cNvPicPr>
          <p:nvPr/>
        </p:nvPicPr>
        <p:blipFill>
          <a:blip r:embed="rId2"/>
          <a:stretch>
            <a:fillRect/>
          </a:stretch>
        </p:blipFill>
        <p:spPr>
          <a:xfrm>
            <a:off x="6377714" y="4081382"/>
            <a:ext cx="3156165" cy="2556897"/>
          </a:xfrm>
          <a:prstGeom prst="rect">
            <a:avLst/>
          </a:prstGeom>
        </p:spPr>
      </p:pic>
    </p:spTree>
    <p:extLst>
      <p:ext uri="{BB962C8B-B14F-4D97-AF65-F5344CB8AC3E}">
        <p14:creationId xmlns:p14="http://schemas.microsoft.com/office/powerpoint/2010/main" val="27825858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6DD6164-2069-0A66-2536-2CF93380D422}"/>
              </a:ext>
            </a:extLst>
          </p:cNvPr>
          <p:cNvSpPr txBox="1"/>
          <p:nvPr/>
        </p:nvSpPr>
        <p:spPr>
          <a:xfrm>
            <a:off x="647700" y="368300"/>
            <a:ext cx="1084580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10 clues</a:t>
            </a:r>
            <a:endParaRPr lang="en-US" sz="4000">
              <a:solidFill>
                <a:schemeClr val="accent4">
                  <a:lumMod val="75000"/>
                </a:schemeClr>
              </a:solidFill>
              <a:latin typeface="Comic Sans MS"/>
            </a:endParaRPr>
          </a:p>
          <a:p>
            <a:endParaRPr lang="en-US" sz="4000" dirty="0">
              <a:latin typeface="Comic Sans MS"/>
            </a:endParaRPr>
          </a:p>
          <a:p>
            <a:r>
              <a:rPr lang="en-US" sz="4000" dirty="0">
                <a:latin typeface="Comic Sans MS"/>
              </a:rPr>
              <a:t>This activity works well when the children can physically see the item you are describing. The aim of the game is to guess the object in the least about of clues- the clues will get progressively easier. For example, the first 3 clues for a pencil may be: You can hold me in your hand, I can be sharp, and artists use me</a:t>
            </a:r>
            <a:endParaRPr lang="en-US" sz="4000">
              <a:solidFill>
                <a:srgbClr val="4D4D4D"/>
              </a:solidFill>
              <a:latin typeface="Comic Sans MS"/>
            </a:endParaRPr>
          </a:p>
        </p:txBody>
      </p:sp>
      <p:pic>
        <p:nvPicPr>
          <p:cNvPr id="3" name="Picture 2" descr="Clue? Featured Question with Forrest ...">
            <a:extLst>
              <a:ext uri="{FF2B5EF4-FFF2-40B4-BE49-F238E27FC236}">
                <a16:creationId xmlns:a16="http://schemas.microsoft.com/office/drawing/2014/main" xmlns="" id="{1E217AAE-B44C-1BEB-D6CD-29F4AFDD7FB0}"/>
              </a:ext>
            </a:extLst>
          </p:cNvPr>
          <p:cNvPicPr>
            <a:picLocks noChangeAspect="1"/>
          </p:cNvPicPr>
          <p:nvPr/>
        </p:nvPicPr>
        <p:blipFill>
          <a:blip r:embed="rId2"/>
          <a:stretch>
            <a:fillRect/>
          </a:stretch>
        </p:blipFill>
        <p:spPr>
          <a:xfrm>
            <a:off x="9189122" y="-129637"/>
            <a:ext cx="2466975" cy="1847850"/>
          </a:xfrm>
          <a:prstGeom prst="rect">
            <a:avLst/>
          </a:prstGeom>
        </p:spPr>
      </p:pic>
    </p:spTree>
    <p:extLst>
      <p:ext uri="{BB962C8B-B14F-4D97-AF65-F5344CB8AC3E}">
        <p14:creationId xmlns:p14="http://schemas.microsoft.com/office/powerpoint/2010/main" val="1566585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2D5A148-4928-DC6E-522B-A89DF16818DD}"/>
              </a:ext>
            </a:extLst>
          </p:cNvPr>
          <p:cNvSpPr txBox="1"/>
          <p:nvPr/>
        </p:nvSpPr>
        <p:spPr>
          <a:xfrm>
            <a:off x="469900" y="635000"/>
            <a:ext cx="1140460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600" dirty="0">
                <a:solidFill>
                  <a:srgbClr val="0070C0"/>
                </a:solidFill>
                <a:latin typeface="Comic Sans MS"/>
              </a:rPr>
              <a:t>Senses and concrete experiences.</a:t>
            </a:r>
          </a:p>
        </p:txBody>
      </p:sp>
    </p:spTree>
    <p:extLst>
      <p:ext uri="{BB962C8B-B14F-4D97-AF65-F5344CB8AC3E}">
        <p14:creationId xmlns:p14="http://schemas.microsoft.com/office/powerpoint/2010/main" val="9976209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92166E3-F13E-AFB8-0698-3186EB79B2F0}"/>
              </a:ext>
            </a:extLst>
          </p:cNvPr>
          <p:cNvSpPr txBox="1"/>
          <p:nvPr/>
        </p:nvSpPr>
        <p:spPr>
          <a:xfrm>
            <a:off x="977900" y="444500"/>
            <a:ext cx="104394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Musical statues</a:t>
            </a:r>
          </a:p>
          <a:p>
            <a:endParaRPr lang="en-US" sz="4000" dirty="0">
              <a:solidFill>
                <a:schemeClr val="accent4">
                  <a:lumMod val="75000"/>
                </a:schemeClr>
              </a:solidFill>
              <a:latin typeface="Comic Sans MS"/>
            </a:endParaRPr>
          </a:p>
          <a:p>
            <a:r>
              <a:rPr lang="en-US" sz="4000" dirty="0">
                <a:latin typeface="Comic Sans MS"/>
              </a:rPr>
              <a:t>Why not link in different cultural music to link with your focus topics? You can play the music very quietly to require quiet feet and careful listening, also working on core strength and balance for the statue pause.</a:t>
            </a:r>
          </a:p>
        </p:txBody>
      </p:sp>
      <p:pic>
        <p:nvPicPr>
          <p:cNvPr id="3" name="Picture 2" descr="❄️ Musical Statues - Music That Stops ...">
            <a:extLst>
              <a:ext uri="{FF2B5EF4-FFF2-40B4-BE49-F238E27FC236}">
                <a16:creationId xmlns:a16="http://schemas.microsoft.com/office/drawing/2014/main" xmlns="" id="{1CB13948-718E-9712-C0B7-0DB8484C0092}"/>
              </a:ext>
            </a:extLst>
          </p:cNvPr>
          <p:cNvPicPr>
            <a:picLocks noChangeAspect="1"/>
          </p:cNvPicPr>
          <p:nvPr/>
        </p:nvPicPr>
        <p:blipFill>
          <a:blip r:embed="rId2"/>
          <a:stretch>
            <a:fillRect/>
          </a:stretch>
        </p:blipFill>
        <p:spPr>
          <a:xfrm>
            <a:off x="7779826" y="4669510"/>
            <a:ext cx="2857500" cy="1600200"/>
          </a:xfrm>
          <a:prstGeom prst="rect">
            <a:avLst/>
          </a:prstGeom>
        </p:spPr>
      </p:pic>
    </p:spTree>
    <p:extLst>
      <p:ext uri="{BB962C8B-B14F-4D97-AF65-F5344CB8AC3E}">
        <p14:creationId xmlns:p14="http://schemas.microsoft.com/office/powerpoint/2010/main" val="3669953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BB3E2E6E-92AF-4DC3-394E-88120F088810}"/>
              </a:ext>
            </a:extLst>
          </p:cNvPr>
          <p:cNvSpPr txBox="1"/>
          <p:nvPr/>
        </p:nvSpPr>
        <p:spPr>
          <a:xfrm>
            <a:off x="901700" y="419100"/>
            <a:ext cx="100203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I-spy</a:t>
            </a:r>
          </a:p>
          <a:p>
            <a:endParaRPr lang="en-US" sz="4000" dirty="0">
              <a:solidFill>
                <a:schemeClr val="accent4">
                  <a:lumMod val="75000"/>
                </a:schemeClr>
              </a:solidFill>
              <a:latin typeface="Comic Sans MS"/>
            </a:endParaRPr>
          </a:p>
          <a:p>
            <a:r>
              <a:rPr lang="en-US" sz="4000" dirty="0">
                <a:latin typeface="Comic Sans MS"/>
              </a:rPr>
              <a:t>Using your surroundings, find some objects that they are familiar with (you can link this game of I-spy to their current </a:t>
            </a:r>
            <a:r>
              <a:rPr lang="en-US" sz="4000" dirty="0">
                <a:latin typeface="Comic Sans MS"/>
                <a:hlinkClick r:id="rId2"/>
              </a:rPr>
              <a:t>alphabet and phonics learning</a:t>
            </a:r>
            <a:r>
              <a:rPr lang="en-US" sz="4000" dirty="0">
                <a:latin typeface="Comic Sans MS"/>
              </a:rPr>
              <a:t>). You can give clues whether the object may be up high or down low</a:t>
            </a:r>
          </a:p>
        </p:txBody>
      </p:sp>
      <p:pic>
        <p:nvPicPr>
          <p:cNvPr id="3" name="Picture 2" descr="A colorful background with black text&#10;&#10;Description automatically generated">
            <a:extLst>
              <a:ext uri="{FF2B5EF4-FFF2-40B4-BE49-F238E27FC236}">
                <a16:creationId xmlns:a16="http://schemas.microsoft.com/office/drawing/2014/main" xmlns="" id="{216296BA-10BB-5FFE-F56E-F06D2378720B}"/>
              </a:ext>
            </a:extLst>
          </p:cNvPr>
          <p:cNvPicPr>
            <a:picLocks noChangeAspect="1"/>
          </p:cNvPicPr>
          <p:nvPr/>
        </p:nvPicPr>
        <p:blipFill>
          <a:blip r:embed="rId3"/>
          <a:stretch>
            <a:fillRect/>
          </a:stretch>
        </p:blipFill>
        <p:spPr>
          <a:xfrm>
            <a:off x="6848717" y="-3471"/>
            <a:ext cx="4048124" cy="1466365"/>
          </a:xfrm>
          <a:prstGeom prst="rect">
            <a:avLst/>
          </a:prstGeom>
        </p:spPr>
      </p:pic>
    </p:spTree>
    <p:extLst>
      <p:ext uri="{BB962C8B-B14F-4D97-AF65-F5344CB8AC3E}">
        <p14:creationId xmlns:p14="http://schemas.microsoft.com/office/powerpoint/2010/main" val="19754694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3E8732C-CA04-E2AF-5056-AC9144D8F091}"/>
              </a:ext>
            </a:extLst>
          </p:cNvPr>
          <p:cNvSpPr txBox="1"/>
          <p:nvPr/>
        </p:nvSpPr>
        <p:spPr>
          <a:xfrm>
            <a:off x="1054100" y="1295400"/>
            <a:ext cx="99441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Feely boxes</a:t>
            </a:r>
          </a:p>
          <a:p>
            <a:endParaRPr lang="en-US" sz="4000" dirty="0">
              <a:solidFill>
                <a:schemeClr val="accent4">
                  <a:lumMod val="75000"/>
                </a:schemeClr>
              </a:solidFill>
              <a:latin typeface="Comic Sans MS"/>
            </a:endParaRPr>
          </a:p>
          <a:p>
            <a:r>
              <a:rPr lang="en-US" sz="4000" dirty="0">
                <a:latin typeface="Comic Sans MS"/>
              </a:rPr>
              <a:t>Linking to their senses and concrete experience, place an object with texture (spikey ball, jelly, water snake) in a box that is covered with only a slot for their hands to feel. Cue the squeaks and squeals as they find the jelly texture.</a:t>
            </a:r>
          </a:p>
        </p:txBody>
      </p:sp>
      <p:pic>
        <p:nvPicPr>
          <p:cNvPr id="3" name="Picture 2" descr="Sensory mystery box | N Family Club">
            <a:extLst>
              <a:ext uri="{FF2B5EF4-FFF2-40B4-BE49-F238E27FC236}">
                <a16:creationId xmlns:a16="http://schemas.microsoft.com/office/drawing/2014/main" xmlns="" id="{BD836510-7936-B506-C6A8-60EADDB5A51F}"/>
              </a:ext>
            </a:extLst>
          </p:cNvPr>
          <p:cNvPicPr>
            <a:picLocks noChangeAspect="1"/>
          </p:cNvPicPr>
          <p:nvPr/>
        </p:nvPicPr>
        <p:blipFill>
          <a:blip r:embed="rId2"/>
          <a:stretch>
            <a:fillRect/>
          </a:stretch>
        </p:blipFill>
        <p:spPr>
          <a:xfrm>
            <a:off x="6672585" y="11140"/>
            <a:ext cx="3922524" cy="2483280"/>
          </a:xfrm>
          <a:prstGeom prst="rect">
            <a:avLst/>
          </a:prstGeom>
        </p:spPr>
      </p:pic>
    </p:spTree>
    <p:extLst>
      <p:ext uri="{BB962C8B-B14F-4D97-AF65-F5344CB8AC3E}">
        <p14:creationId xmlns:p14="http://schemas.microsoft.com/office/powerpoint/2010/main" val="11897498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474A372-8D4F-B8FC-F5E7-F43F217DBE2D}"/>
              </a:ext>
            </a:extLst>
          </p:cNvPr>
          <p:cNvSpPr txBox="1"/>
          <p:nvPr/>
        </p:nvSpPr>
        <p:spPr>
          <a:xfrm>
            <a:off x="622300" y="698500"/>
            <a:ext cx="1002030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Listening bottles</a:t>
            </a:r>
            <a:endParaRPr lang="en-US">
              <a:solidFill>
                <a:schemeClr val="accent4">
                  <a:lumMod val="75000"/>
                </a:schemeClr>
              </a:solidFill>
            </a:endParaRPr>
          </a:p>
          <a:p>
            <a:endParaRPr lang="en-US" sz="4000" dirty="0">
              <a:solidFill>
                <a:srgbClr val="4D4D4D"/>
              </a:solidFill>
              <a:latin typeface="Comic Sans MS"/>
            </a:endParaRPr>
          </a:p>
          <a:p>
            <a:r>
              <a:rPr lang="en-US" sz="4000" dirty="0">
                <a:solidFill>
                  <a:srgbClr val="000000"/>
                </a:solidFill>
                <a:latin typeface="Comic Sans MS"/>
              </a:rPr>
              <a:t>This is an ideal use for those recycled plastic bottles. Fill the bottles with dried rice, pasta or beans. Listen to the sounds they make; can they begin to make connections with what the sounds remind them of?</a:t>
            </a:r>
            <a:endParaRPr lang="en-US"/>
          </a:p>
        </p:txBody>
      </p:sp>
      <p:pic>
        <p:nvPicPr>
          <p:cNvPr id="3" name="Picture 2" descr="Discovery Bottles Kids Can Make to ...">
            <a:extLst>
              <a:ext uri="{FF2B5EF4-FFF2-40B4-BE49-F238E27FC236}">
                <a16:creationId xmlns:a16="http://schemas.microsoft.com/office/drawing/2014/main" xmlns="" id="{962B918B-EB96-FEC1-E33F-6F495A7CB7AA}"/>
              </a:ext>
            </a:extLst>
          </p:cNvPr>
          <p:cNvPicPr>
            <a:picLocks noChangeAspect="1"/>
          </p:cNvPicPr>
          <p:nvPr/>
        </p:nvPicPr>
        <p:blipFill>
          <a:blip r:embed="rId2"/>
          <a:stretch>
            <a:fillRect/>
          </a:stretch>
        </p:blipFill>
        <p:spPr>
          <a:xfrm>
            <a:off x="7653499" y="4856378"/>
            <a:ext cx="2619375" cy="1743075"/>
          </a:xfrm>
          <a:prstGeom prst="rect">
            <a:avLst/>
          </a:prstGeom>
        </p:spPr>
      </p:pic>
      <p:pic>
        <p:nvPicPr>
          <p:cNvPr id="4" name="Picture 3" descr="Sensory Bottles for Babies: Pasta ...">
            <a:extLst>
              <a:ext uri="{FF2B5EF4-FFF2-40B4-BE49-F238E27FC236}">
                <a16:creationId xmlns:a16="http://schemas.microsoft.com/office/drawing/2014/main" xmlns="" id="{22E32CB5-1656-4B81-548B-CEEC2703D77F}"/>
              </a:ext>
            </a:extLst>
          </p:cNvPr>
          <p:cNvPicPr>
            <a:picLocks noChangeAspect="1"/>
          </p:cNvPicPr>
          <p:nvPr/>
        </p:nvPicPr>
        <p:blipFill>
          <a:blip r:embed="rId3"/>
          <a:stretch>
            <a:fillRect/>
          </a:stretch>
        </p:blipFill>
        <p:spPr>
          <a:xfrm>
            <a:off x="9790166" y="-6055"/>
            <a:ext cx="2143125" cy="2143125"/>
          </a:xfrm>
          <a:prstGeom prst="rect">
            <a:avLst/>
          </a:prstGeom>
        </p:spPr>
      </p:pic>
    </p:spTree>
    <p:extLst>
      <p:ext uri="{BB962C8B-B14F-4D97-AF65-F5344CB8AC3E}">
        <p14:creationId xmlns:p14="http://schemas.microsoft.com/office/powerpoint/2010/main" val="24799384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314B572B-EBE3-5186-7345-A35FE5AFDDDF}"/>
              </a:ext>
            </a:extLst>
          </p:cNvPr>
          <p:cNvSpPr txBox="1"/>
          <p:nvPr/>
        </p:nvSpPr>
        <p:spPr>
          <a:xfrm>
            <a:off x="533400" y="304800"/>
            <a:ext cx="1069340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solidFill>
                  <a:schemeClr val="accent4">
                    <a:lumMod val="75000"/>
                  </a:schemeClr>
                </a:solidFill>
                <a:latin typeface="Comic Sans MS"/>
              </a:rPr>
              <a:t>Guess the sound</a:t>
            </a:r>
          </a:p>
          <a:p>
            <a:endParaRPr lang="en-US" sz="4000" dirty="0">
              <a:solidFill>
                <a:schemeClr val="accent4">
                  <a:lumMod val="75000"/>
                </a:schemeClr>
              </a:solidFill>
              <a:latin typeface="Comic Sans MS"/>
            </a:endParaRPr>
          </a:p>
          <a:p>
            <a:r>
              <a:rPr lang="en-US" sz="4000" dirty="0">
                <a:latin typeface="Comic Sans MS"/>
              </a:rPr>
              <a:t>Allow the children to play with a number of noisy objects (foil, recycled plastic wrapper, pasta in a bottle, wooden blocks). If they are comfortable, they can wear a blindfold and guess which item you make a noise with. This is linking their concrete experience with their senses helping the information to move into long term memory</a:t>
            </a:r>
          </a:p>
        </p:txBody>
      </p:sp>
      <p:pic>
        <p:nvPicPr>
          <p:cNvPr id="3" name="Picture 2" descr="Guess the sound ( household edition ...">
            <a:extLst>
              <a:ext uri="{FF2B5EF4-FFF2-40B4-BE49-F238E27FC236}">
                <a16:creationId xmlns:a16="http://schemas.microsoft.com/office/drawing/2014/main" xmlns="" id="{F42BCF93-48DB-981D-210B-9581CF8351ED}"/>
              </a:ext>
            </a:extLst>
          </p:cNvPr>
          <p:cNvPicPr>
            <a:picLocks noChangeAspect="1"/>
          </p:cNvPicPr>
          <p:nvPr/>
        </p:nvPicPr>
        <p:blipFill>
          <a:blip r:embed="rId2"/>
          <a:stretch>
            <a:fillRect/>
          </a:stretch>
        </p:blipFill>
        <p:spPr>
          <a:xfrm>
            <a:off x="8838877" y="-5812"/>
            <a:ext cx="2857500" cy="1600200"/>
          </a:xfrm>
          <a:prstGeom prst="rect">
            <a:avLst/>
          </a:prstGeom>
        </p:spPr>
      </p:pic>
    </p:spTree>
    <p:extLst>
      <p:ext uri="{BB962C8B-B14F-4D97-AF65-F5344CB8AC3E}">
        <p14:creationId xmlns:p14="http://schemas.microsoft.com/office/powerpoint/2010/main" val="25530479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4669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2" ma:contentTypeDescription="Create a new document." ma:contentTypeScope="" ma:versionID="72c370e110842f03a39e895b11f1282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bccac42149ebe10444ff548bbf2d7e9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05FE0C-C176-45BC-8490-EFF743C1D262}"/>
</file>

<file path=customXml/itemProps2.xml><?xml version="1.0" encoding="utf-8"?>
<ds:datastoreItem xmlns:ds="http://schemas.openxmlformats.org/officeDocument/2006/customXml" ds:itemID="{9C858A1F-B304-48AF-BCC0-E248B38DCD84}"/>
</file>

<file path=customXml/itemProps3.xml><?xml version="1.0" encoding="utf-8"?>
<ds:datastoreItem xmlns:ds="http://schemas.openxmlformats.org/officeDocument/2006/customXml" ds:itemID="{57541FBD-1503-42B1-937E-5DB1F59B6D49}"/>
</file>

<file path=docProps/app.xml><?xml version="1.0" encoding="utf-8"?>
<Properties xmlns="http://schemas.openxmlformats.org/officeDocument/2006/extended-properties" xmlns:vt="http://schemas.openxmlformats.org/officeDocument/2006/docPropsVTypes">
  <Template>office theme</Template>
  <TotalTime>1</TotalTime>
  <Words>1060</Words>
  <Application>Microsoft Office PowerPoint</Application>
  <PresentationFormat>Custom</PresentationFormat>
  <Paragraphs>92</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541</cp:revision>
  <dcterms:created xsi:type="dcterms:W3CDTF">2024-06-13T20:54:14Z</dcterms:created>
  <dcterms:modified xsi:type="dcterms:W3CDTF">2024-07-01T13:38:32Z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ies>
</file>