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0C73E0-5300-9D29-1642-95A1674E9044}" v="61" dt="2026-04-27T09:19:16.5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76" autoAdjust="0"/>
    <p:restoredTop sz="94660"/>
  </p:normalViewPr>
  <p:slideViewPr>
    <p:cSldViewPr>
      <p:cViewPr>
        <p:scale>
          <a:sx n="125" d="100"/>
          <a:sy n="125" d="100"/>
        </p:scale>
        <p:origin x="-1140" y="-2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40C73E0-5300-9D29-1642-95A1674E9044}"/>
    <pc:docChg chg="modSld">
      <pc:chgData name="" userId="" providerId="" clId="Web-{940C73E0-5300-9D29-1642-95A1674E9044}" dt="2026-04-27T09:18:35.391" v="0" actId="20577"/>
      <pc:docMkLst>
        <pc:docMk/>
      </pc:docMkLst>
      <pc:sldChg chg="modSp">
        <pc:chgData name="" userId="" providerId="" clId="Web-{940C73E0-5300-9D29-1642-95A1674E9044}" dt="2026-04-27T09:18:35.391" v="0" actId="20577"/>
        <pc:sldMkLst>
          <pc:docMk/>
          <pc:sldMk cId="0" sldId="257"/>
        </pc:sldMkLst>
        <pc:spChg chg="mod">
          <ac:chgData name="" userId="" providerId="" clId="Web-{940C73E0-5300-9D29-1642-95A1674E9044}" dt="2026-04-27T09:18:35.391" v="0" actId="20577"/>
          <ac:spMkLst>
            <pc:docMk/>
            <pc:sldMk cId="0" sldId="257"/>
            <ac:spMk id="3077" creationId="{758D581D-F463-6AB8-2A3B-EB25F91A7AAC}"/>
          </ac:spMkLst>
        </pc:spChg>
      </pc:sldChg>
    </pc:docChg>
  </pc:docChgLst>
  <pc:docChgLst>
    <pc:chgData name="S Munt" userId="S::smunt4.308@o365.fortyhill.enfield.sch.uk::e1fc7954-046f-4c00-bc02-187face8fdb8" providerId="AD" clId="Web-{940C73E0-5300-9D29-1642-95A1674E9044}"/>
    <pc:docChg chg="modSld">
      <pc:chgData name="S Munt" userId="S::smunt4.308@o365.fortyhill.enfield.sch.uk::e1fc7954-046f-4c00-bc02-187face8fdb8" providerId="AD" clId="Web-{940C73E0-5300-9D29-1642-95A1674E9044}" dt="2026-04-27T09:19:16.565" v="59" actId="20577"/>
      <pc:docMkLst>
        <pc:docMk/>
      </pc:docMkLst>
      <pc:sldChg chg="modSp">
        <pc:chgData name="S Munt" userId="S::smunt4.308@o365.fortyhill.enfield.sch.uk::e1fc7954-046f-4c00-bc02-187face8fdb8" providerId="AD" clId="Web-{940C73E0-5300-9D29-1642-95A1674E9044}" dt="2026-04-27T09:19:16.565" v="59" actId="20577"/>
        <pc:sldMkLst>
          <pc:docMk/>
          <pc:sldMk cId="0" sldId="257"/>
        </pc:sldMkLst>
        <pc:spChg chg="mod">
          <ac:chgData name="S Munt" userId="S::smunt4.308@o365.fortyhill.enfield.sch.uk::e1fc7954-046f-4c00-bc02-187face8fdb8" providerId="AD" clId="Web-{940C73E0-5300-9D29-1642-95A1674E9044}" dt="2026-04-27T09:19:16.565" v="59" actId="20577"/>
          <ac:spMkLst>
            <pc:docMk/>
            <pc:sldMk cId="0" sldId="257"/>
            <ac:spMk id="3077" creationId="{758D581D-F463-6AB8-2A3B-EB25F91A7AA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EA00211-1784-7CF6-7D61-76644127B0A5}"/>
              </a:ext>
            </a:extLst>
          </p:cNvPr>
          <p:cNvSpPr>
            <a:spLocks noGrp="1"/>
          </p:cNvSpPr>
          <p:nvPr>
            <p:ph type="dt" sz="half" idx="10"/>
          </p:nvPr>
        </p:nvSpPr>
        <p:spPr/>
        <p:txBody>
          <a:bodyPr/>
          <a:lstStyle>
            <a:lvl1pPr>
              <a:defRPr/>
            </a:lvl1pPr>
          </a:lstStyle>
          <a:p>
            <a:pPr>
              <a:defRPr/>
            </a:pPr>
            <a:fld id="{DC32D5AA-D708-43BA-99C5-A45B6D0C5BDA}" type="datetimeFigureOut">
              <a:rPr lang="en-GB" altLang="en-US"/>
              <a:pPr>
                <a:defRPr/>
              </a:pPr>
              <a:t>27/04/2026</a:t>
            </a:fld>
            <a:endParaRPr lang="en-GB" altLang="en-US"/>
          </a:p>
        </p:txBody>
      </p:sp>
      <p:sp>
        <p:nvSpPr>
          <p:cNvPr id="5" name="Footer Placeholder 4">
            <a:extLst>
              <a:ext uri="{FF2B5EF4-FFF2-40B4-BE49-F238E27FC236}">
                <a16:creationId xmlns:a16="http://schemas.microsoft.com/office/drawing/2014/main" id="{6294644F-7B7B-E100-F09F-20021958857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7B57D55-FA83-CA20-A2E1-C0BC1FC96C79}"/>
              </a:ext>
            </a:extLst>
          </p:cNvPr>
          <p:cNvSpPr>
            <a:spLocks noGrp="1"/>
          </p:cNvSpPr>
          <p:nvPr>
            <p:ph type="sldNum" sz="quarter" idx="12"/>
          </p:nvPr>
        </p:nvSpPr>
        <p:spPr/>
        <p:txBody>
          <a:bodyPr/>
          <a:lstStyle>
            <a:lvl1pPr>
              <a:defRPr/>
            </a:lvl1pPr>
          </a:lstStyle>
          <a:p>
            <a:fld id="{9F1CE853-92D4-4E31-BBB0-D49BFC51C2E3}" type="slidenum">
              <a:rPr lang="en-GB" altLang="en-US"/>
              <a:pPr/>
              <a:t>‹#›</a:t>
            </a:fld>
            <a:endParaRPr lang="en-GB" altLang="en-US"/>
          </a:p>
        </p:txBody>
      </p:sp>
    </p:spTree>
    <p:extLst>
      <p:ext uri="{BB962C8B-B14F-4D97-AF65-F5344CB8AC3E}">
        <p14:creationId xmlns:p14="http://schemas.microsoft.com/office/powerpoint/2010/main" val="869593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A202C7-3564-6D0E-629B-6D5F3CF2FBCD}"/>
              </a:ext>
            </a:extLst>
          </p:cNvPr>
          <p:cNvSpPr>
            <a:spLocks noGrp="1"/>
          </p:cNvSpPr>
          <p:nvPr>
            <p:ph type="dt" sz="half" idx="10"/>
          </p:nvPr>
        </p:nvSpPr>
        <p:spPr/>
        <p:txBody>
          <a:bodyPr/>
          <a:lstStyle>
            <a:lvl1pPr>
              <a:defRPr/>
            </a:lvl1pPr>
          </a:lstStyle>
          <a:p>
            <a:pPr>
              <a:defRPr/>
            </a:pPr>
            <a:fld id="{5016FF24-F300-4019-B272-DF0A88503AA4}" type="datetimeFigureOut">
              <a:rPr lang="en-GB" altLang="en-US"/>
              <a:pPr>
                <a:defRPr/>
              </a:pPr>
              <a:t>27/04/2026</a:t>
            </a:fld>
            <a:endParaRPr lang="en-GB" altLang="en-US"/>
          </a:p>
        </p:txBody>
      </p:sp>
      <p:sp>
        <p:nvSpPr>
          <p:cNvPr id="5" name="Footer Placeholder 4">
            <a:extLst>
              <a:ext uri="{FF2B5EF4-FFF2-40B4-BE49-F238E27FC236}">
                <a16:creationId xmlns:a16="http://schemas.microsoft.com/office/drawing/2014/main" id="{848DEC76-D25E-F5E3-4A59-51691D0DC19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073B09A-1926-36A4-7A0A-AF95F1A468C0}"/>
              </a:ext>
            </a:extLst>
          </p:cNvPr>
          <p:cNvSpPr>
            <a:spLocks noGrp="1"/>
          </p:cNvSpPr>
          <p:nvPr>
            <p:ph type="sldNum" sz="quarter" idx="12"/>
          </p:nvPr>
        </p:nvSpPr>
        <p:spPr/>
        <p:txBody>
          <a:bodyPr/>
          <a:lstStyle>
            <a:lvl1pPr>
              <a:defRPr/>
            </a:lvl1pPr>
          </a:lstStyle>
          <a:p>
            <a:fld id="{2C53173F-F8EA-4273-BE67-B7C5380004FF}" type="slidenum">
              <a:rPr lang="en-GB" altLang="en-US"/>
              <a:pPr/>
              <a:t>‹#›</a:t>
            </a:fld>
            <a:endParaRPr lang="en-GB" altLang="en-US"/>
          </a:p>
        </p:txBody>
      </p:sp>
    </p:spTree>
    <p:extLst>
      <p:ext uri="{BB962C8B-B14F-4D97-AF65-F5344CB8AC3E}">
        <p14:creationId xmlns:p14="http://schemas.microsoft.com/office/powerpoint/2010/main" val="1749348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DFA523-B1C5-8CFF-FCA8-4F1EC4529181}"/>
              </a:ext>
            </a:extLst>
          </p:cNvPr>
          <p:cNvSpPr>
            <a:spLocks noGrp="1"/>
          </p:cNvSpPr>
          <p:nvPr>
            <p:ph type="dt" sz="half" idx="10"/>
          </p:nvPr>
        </p:nvSpPr>
        <p:spPr/>
        <p:txBody>
          <a:bodyPr/>
          <a:lstStyle>
            <a:lvl1pPr>
              <a:defRPr/>
            </a:lvl1pPr>
          </a:lstStyle>
          <a:p>
            <a:pPr>
              <a:defRPr/>
            </a:pPr>
            <a:fld id="{59696A3D-CDC9-47F2-ABFC-CD9154D598FA}" type="datetimeFigureOut">
              <a:rPr lang="en-GB" altLang="en-US"/>
              <a:pPr>
                <a:defRPr/>
              </a:pPr>
              <a:t>27/04/2026</a:t>
            </a:fld>
            <a:endParaRPr lang="en-GB" altLang="en-US"/>
          </a:p>
        </p:txBody>
      </p:sp>
      <p:sp>
        <p:nvSpPr>
          <p:cNvPr id="5" name="Footer Placeholder 4">
            <a:extLst>
              <a:ext uri="{FF2B5EF4-FFF2-40B4-BE49-F238E27FC236}">
                <a16:creationId xmlns:a16="http://schemas.microsoft.com/office/drawing/2014/main" id="{4409131C-EA5A-8D6A-5956-C1433C3E3F3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B846FD8-C215-4992-88AA-9133EEC61F12}"/>
              </a:ext>
            </a:extLst>
          </p:cNvPr>
          <p:cNvSpPr>
            <a:spLocks noGrp="1"/>
          </p:cNvSpPr>
          <p:nvPr>
            <p:ph type="sldNum" sz="quarter" idx="12"/>
          </p:nvPr>
        </p:nvSpPr>
        <p:spPr/>
        <p:txBody>
          <a:bodyPr/>
          <a:lstStyle>
            <a:lvl1pPr>
              <a:defRPr/>
            </a:lvl1pPr>
          </a:lstStyle>
          <a:p>
            <a:fld id="{C0A03E89-96CE-47E0-9B99-88EB990C2154}" type="slidenum">
              <a:rPr lang="en-GB" altLang="en-US"/>
              <a:pPr/>
              <a:t>‹#›</a:t>
            </a:fld>
            <a:endParaRPr lang="en-GB" altLang="en-US"/>
          </a:p>
        </p:txBody>
      </p:sp>
    </p:spTree>
    <p:extLst>
      <p:ext uri="{BB962C8B-B14F-4D97-AF65-F5344CB8AC3E}">
        <p14:creationId xmlns:p14="http://schemas.microsoft.com/office/powerpoint/2010/main" val="3954070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45C766F-FC1B-BBE6-B3F8-F1B107125BBE}"/>
              </a:ext>
            </a:extLst>
          </p:cNvPr>
          <p:cNvSpPr>
            <a:spLocks noGrp="1"/>
          </p:cNvSpPr>
          <p:nvPr>
            <p:ph type="dt" sz="half" idx="10"/>
          </p:nvPr>
        </p:nvSpPr>
        <p:spPr/>
        <p:txBody>
          <a:bodyPr/>
          <a:lstStyle>
            <a:lvl1pPr>
              <a:defRPr/>
            </a:lvl1pPr>
          </a:lstStyle>
          <a:p>
            <a:pPr>
              <a:defRPr/>
            </a:pPr>
            <a:fld id="{87923FA8-A842-4703-ADBA-E1E2A8241C83}" type="datetimeFigureOut">
              <a:rPr lang="en-GB" altLang="en-US"/>
              <a:pPr>
                <a:defRPr/>
              </a:pPr>
              <a:t>27/04/2026</a:t>
            </a:fld>
            <a:endParaRPr lang="en-GB" altLang="en-US"/>
          </a:p>
        </p:txBody>
      </p:sp>
      <p:sp>
        <p:nvSpPr>
          <p:cNvPr id="6" name="Footer Placeholder 4">
            <a:extLst>
              <a:ext uri="{FF2B5EF4-FFF2-40B4-BE49-F238E27FC236}">
                <a16:creationId xmlns:a16="http://schemas.microsoft.com/office/drawing/2014/main" id="{197C2E20-56CC-4DA3-9BAB-5CE19AFE32F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3E6C2FE-A4A6-4C9E-3564-0487F3E3CD6E}"/>
              </a:ext>
            </a:extLst>
          </p:cNvPr>
          <p:cNvSpPr>
            <a:spLocks noGrp="1"/>
          </p:cNvSpPr>
          <p:nvPr>
            <p:ph type="sldNum" sz="quarter" idx="12"/>
          </p:nvPr>
        </p:nvSpPr>
        <p:spPr/>
        <p:txBody>
          <a:bodyPr/>
          <a:lstStyle>
            <a:lvl1pPr>
              <a:defRPr/>
            </a:lvl1pPr>
          </a:lstStyle>
          <a:p>
            <a:fld id="{CAB60C29-12B3-4607-8C41-E3975B3A4F85}" type="slidenum">
              <a:rPr lang="en-GB" altLang="en-US"/>
              <a:pPr/>
              <a:t>‹#›</a:t>
            </a:fld>
            <a:endParaRPr lang="en-GB" altLang="en-US"/>
          </a:p>
        </p:txBody>
      </p:sp>
    </p:spTree>
    <p:extLst>
      <p:ext uri="{BB962C8B-B14F-4D97-AF65-F5344CB8AC3E}">
        <p14:creationId xmlns:p14="http://schemas.microsoft.com/office/powerpoint/2010/main" val="2501029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3F0F5BF4-DF1C-7F55-3798-7149BF0D0511}"/>
              </a:ext>
            </a:extLst>
          </p:cNvPr>
          <p:cNvSpPr>
            <a:spLocks noGrp="1"/>
          </p:cNvSpPr>
          <p:nvPr>
            <p:ph type="dt" sz="half" idx="10"/>
          </p:nvPr>
        </p:nvSpPr>
        <p:spPr/>
        <p:txBody>
          <a:bodyPr/>
          <a:lstStyle>
            <a:lvl1pPr>
              <a:defRPr/>
            </a:lvl1pPr>
          </a:lstStyle>
          <a:p>
            <a:pPr>
              <a:defRPr/>
            </a:pPr>
            <a:fld id="{56047ECA-1543-41FE-B10D-3D48DDE2B185}" type="datetimeFigureOut">
              <a:rPr lang="en-GB" altLang="en-US"/>
              <a:pPr>
                <a:defRPr/>
              </a:pPr>
              <a:t>27/04/2026</a:t>
            </a:fld>
            <a:endParaRPr lang="en-GB" altLang="en-US"/>
          </a:p>
        </p:txBody>
      </p:sp>
      <p:sp>
        <p:nvSpPr>
          <p:cNvPr id="8" name="Footer Placeholder 4">
            <a:extLst>
              <a:ext uri="{FF2B5EF4-FFF2-40B4-BE49-F238E27FC236}">
                <a16:creationId xmlns:a16="http://schemas.microsoft.com/office/drawing/2014/main" id="{7A15AB15-C9A8-695F-4380-912F46E61F81}"/>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C937153A-9717-4DB4-F5B4-EF0242A6A08E}"/>
              </a:ext>
            </a:extLst>
          </p:cNvPr>
          <p:cNvSpPr>
            <a:spLocks noGrp="1"/>
          </p:cNvSpPr>
          <p:nvPr>
            <p:ph type="sldNum" sz="quarter" idx="12"/>
          </p:nvPr>
        </p:nvSpPr>
        <p:spPr/>
        <p:txBody>
          <a:bodyPr/>
          <a:lstStyle>
            <a:lvl1pPr>
              <a:defRPr/>
            </a:lvl1pPr>
          </a:lstStyle>
          <a:p>
            <a:fld id="{2FE79F48-8853-4308-9077-246FB4C231BB}" type="slidenum">
              <a:rPr lang="en-GB" altLang="en-US"/>
              <a:pPr/>
              <a:t>‹#›</a:t>
            </a:fld>
            <a:endParaRPr lang="en-GB" altLang="en-US"/>
          </a:p>
        </p:txBody>
      </p:sp>
    </p:spTree>
    <p:extLst>
      <p:ext uri="{BB962C8B-B14F-4D97-AF65-F5344CB8AC3E}">
        <p14:creationId xmlns:p14="http://schemas.microsoft.com/office/powerpoint/2010/main" val="754728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548D206-3A8D-6F5B-D3F3-13E124A1BE5A}"/>
              </a:ext>
            </a:extLst>
          </p:cNvPr>
          <p:cNvSpPr>
            <a:spLocks noGrp="1"/>
          </p:cNvSpPr>
          <p:nvPr>
            <p:ph type="dt" sz="half" idx="10"/>
          </p:nvPr>
        </p:nvSpPr>
        <p:spPr/>
        <p:txBody>
          <a:bodyPr/>
          <a:lstStyle>
            <a:lvl1pPr>
              <a:defRPr/>
            </a:lvl1pPr>
          </a:lstStyle>
          <a:p>
            <a:pPr>
              <a:defRPr/>
            </a:pPr>
            <a:fld id="{F672F733-06CD-4D9E-8427-4A819D55565E}" type="datetimeFigureOut">
              <a:rPr lang="en-GB" altLang="en-US"/>
              <a:pPr>
                <a:defRPr/>
              </a:pPr>
              <a:t>27/04/2026</a:t>
            </a:fld>
            <a:endParaRPr lang="en-GB" altLang="en-US"/>
          </a:p>
        </p:txBody>
      </p:sp>
      <p:sp>
        <p:nvSpPr>
          <p:cNvPr id="4" name="Footer Placeholder 4">
            <a:extLst>
              <a:ext uri="{FF2B5EF4-FFF2-40B4-BE49-F238E27FC236}">
                <a16:creationId xmlns:a16="http://schemas.microsoft.com/office/drawing/2014/main" id="{0CF4964C-F989-5A4A-DCFE-A89EFBF2F3E5}"/>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46FA98A2-C1F0-2522-5A7C-D4DF94041DA8}"/>
              </a:ext>
            </a:extLst>
          </p:cNvPr>
          <p:cNvSpPr>
            <a:spLocks noGrp="1"/>
          </p:cNvSpPr>
          <p:nvPr>
            <p:ph type="sldNum" sz="quarter" idx="12"/>
          </p:nvPr>
        </p:nvSpPr>
        <p:spPr/>
        <p:txBody>
          <a:bodyPr/>
          <a:lstStyle>
            <a:lvl1pPr>
              <a:defRPr/>
            </a:lvl1pPr>
          </a:lstStyle>
          <a:p>
            <a:fld id="{49EFDD7A-4F4F-42E1-B0CA-D9C3C6DA0A8A}" type="slidenum">
              <a:rPr lang="en-GB" altLang="en-US"/>
              <a:pPr/>
              <a:t>‹#›</a:t>
            </a:fld>
            <a:endParaRPr lang="en-GB" altLang="en-US"/>
          </a:p>
        </p:txBody>
      </p:sp>
    </p:spTree>
    <p:extLst>
      <p:ext uri="{BB962C8B-B14F-4D97-AF65-F5344CB8AC3E}">
        <p14:creationId xmlns:p14="http://schemas.microsoft.com/office/powerpoint/2010/main" val="962360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B659FDE-E34C-6F94-5EA0-501ADF2375AC}"/>
              </a:ext>
            </a:extLst>
          </p:cNvPr>
          <p:cNvSpPr>
            <a:spLocks noGrp="1"/>
          </p:cNvSpPr>
          <p:nvPr>
            <p:ph type="dt" sz="half" idx="10"/>
          </p:nvPr>
        </p:nvSpPr>
        <p:spPr/>
        <p:txBody>
          <a:bodyPr/>
          <a:lstStyle>
            <a:lvl1pPr>
              <a:defRPr/>
            </a:lvl1pPr>
          </a:lstStyle>
          <a:p>
            <a:pPr>
              <a:defRPr/>
            </a:pPr>
            <a:fld id="{011EDD76-E561-46D4-B377-850B51879282}" type="datetimeFigureOut">
              <a:rPr lang="en-GB" altLang="en-US"/>
              <a:pPr>
                <a:defRPr/>
              </a:pPr>
              <a:t>27/04/2026</a:t>
            </a:fld>
            <a:endParaRPr lang="en-GB" altLang="en-US"/>
          </a:p>
        </p:txBody>
      </p:sp>
      <p:sp>
        <p:nvSpPr>
          <p:cNvPr id="3" name="Footer Placeholder 4">
            <a:extLst>
              <a:ext uri="{FF2B5EF4-FFF2-40B4-BE49-F238E27FC236}">
                <a16:creationId xmlns:a16="http://schemas.microsoft.com/office/drawing/2014/main" id="{83CB688B-4FEA-584B-1A7D-E3ECB01516C1}"/>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D3107469-6F1B-645D-91E1-66D3B73C925C}"/>
              </a:ext>
            </a:extLst>
          </p:cNvPr>
          <p:cNvSpPr>
            <a:spLocks noGrp="1"/>
          </p:cNvSpPr>
          <p:nvPr>
            <p:ph type="sldNum" sz="quarter" idx="12"/>
          </p:nvPr>
        </p:nvSpPr>
        <p:spPr/>
        <p:txBody>
          <a:bodyPr/>
          <a:lstStyle>
            <a:lvl1pPr>
              <a:defRPr/>
            </a:lvl1pPr>
          </a:lstStyle>
          <a:p>
            <a:fld id="{ECDB4541-90B2-4E2E-AC98-90DE5CC4A887}" type="slidenum">
              <a:rPr lang="en-GB" altLang="en-US"/>
              <a:pPr/>
              <a:t>‹#›</a:t>
            </a:fld>
            <a:endParaRPr lang="en-GB" altLang="en-US"/>
          </a:p>
        </p:txBody>
      </p:sp>
    </p:spTree>
    <p:extLst>
      <p:ext uri="{BB962C8B-B14F-4D97-AF65-F5344CB8AC3E}">
        <p14:creationId xmlns:p14="http://schemas.microsoft.com/office/powerpoint/2010/main" val="241892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BB053A0-7855-2A57-749C-11666AB54F4A}"/>
              </a:ext>
            </a:extLst>
          </p:cNvPr>
          <p:cNvSpPr>
            <a:spLocks noGrp="1"/>
          </p:cNvSpPr>
          <p:nvPr>
            <p:ph type="dt" sz="half" idx="10"/>
          </p:nvPr>
        </p:nvSpPr>
        <p:spPr/>
        <p:txBody>
          <a:bodyPr/>
          <a:lstStyle>
            <a:lvl1pPr>
              <a:defRPr/>
            </a:lvl1pPr>
          </a:lstStyle>
          <a:p>
            <a:pPr>
              <a:defRPr/>
            </a:pPr>
            <a:fld id="{BCFA2121-CA49-4B6F-9905-471B35B360CE}" type="datetimeFigureOut">
              <a:rPr lang="en-GB" altLang="en-US"/>
              <a:pPr>
                <a:defRPr/>
              </a:pPr>
              <a:t>27/04/2026</a:t>
            </a:fld>
            <a:endParaRPr lang="en-GB" altLang="en-US"/>
          </a:p>
        </p:txBody>
      </p:sp>
      <p:sp>
        <p:nvSpPr>
          <p:cNvPr id="6" name="Footer Placeholder 4">
            <a:extLst>
              <a:ext uri="{FF2B5EF4-FFF2-40B4-BE49-F238E27FC236}">
                <a16:creationId xmlns:a16="http://schemas.microsoft.com/office/drawing/2014/main" id="{4A0D2C7C-3719-EB85-9BAC-969F805836C5}"/>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DA6FD22-BCC3-C8A1-55AA-9243B37DDD2C}"/>
              </a:ext>
            </a:extLst>
          </p:cNvPr>
          <p:cNvSpPr>
            <a:spLocks noGrp="1"/>
          </p:cNvSpPr>
          <p:nvPr>
            <p:ph type="sldNum" sz="quarter" idx="12"/>
          </p:nvPr>
        </p:nvSpPr>
        <p:spPr/>
        <p:txBody>
          <a:bodyPr/>
          <a:lstStyle>
            <a:lvl1pPr>
              <a:defRPr/>
            </a:lvl1pPr>
          </a:lstStyle>
          <a:p>
            <a:fld id="{BA956742-CC1E-4268-B181-84BE989FB1AA}" type="slidenum">
              <a:rPr lang="en-GB" altLang="en-US"/>
              <a:pPr/>
              <a:t>‹#›</a:t>
            </a:fld>
            <a:endParaRPr lang="en-GB" altLang="en-US"/>
          </a:p>
        </p:txBody>
      </p:sp>
    </p:spTree>
    <p:extLst>
      <p:ext uri="{BB962C8B-B14F-4D97-AF65-F5344CB8AC3E}">
        <p14:creationId xmlns:p14="http://schemas.microsoft.com/office/powerpoint/2010/main" val="3844523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80870A2-1097-9081-1A46-89E579CC8A42}"/>
              </a:ext>
            </a:extLst>
          </p:cNvPr>
          <p:cNvSpPr>
            <a:spLocks noGrp="1"/>
          </p:cNvSpPr>
          <p:nvPr>
            <p:ph type="dt" sz="half" idx="10"/>
          </p:nvPr>
        </p:nvSpPr>
        <p:spPr/>
        <p:txBody>
          <a:bodyPr/>
          <a:lstStyle>
            <a:lvl1pPr>
              <a:defRPr/>
            </a:lvl1pPr>
          </a:lstStyle>
          <a:p>
            <a:pPr>
              <a:defRPr/>
            </a:pPr>
            <a:fld id="{F201FB37-01D4-4B98-BEF2-CBD3EA9C5984}" type="datetimeFigureOut">
              <a:rPr lang="en-GB" altLang="en-US"/>
              <a:pPr>
                <a:defRPr/>
              </a:pPr>
              <a:t>27/04/2026</a:t>
            </a:fld>
            <a:endParaRPr lang="en-GB" altLang="en-US"/>
          </a:p>
        </p:txBody>
      </p:sp>
      <p:sp>
        <p:nvSpPr>
          <p:cNvPr id="6" name="Footer Placeholder 4">
            <a:extLst>
              <a:ext uri="{FF2B5EF4-FFF2-40B4-BE49-F238E27FC236}">
                <a16:creationId xmlns:a16="http://schemas.microsoft.com/office/drawing/2014/main" id="{385E8D16-4645-7195-A318-FC35AFEAE92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6845628-0783-9F6C-AF43-82865946874D}"/>
              </a:ext>
            </a:extLst>
          </p:cNvPr>
          <p:cNvSpPr>
            <a:spLocks noGrp="1"/>
          </p:cNvSpPr>
          <p:nvPr>
            <p:ph type="sldNum" sz="quarter" idx="12"/>
          </p:nvPr>
        </p:nvSpPr>
        <p:spPr/>
        <p:txBody>
          <a:bodyPr/>
          <a:lstStyle>
            <a:lvl1pPr>
              <a:defRPr/>
            </a:lvl1pPr>
          </a:lstStyle>
          <a:p>
            <a:fld id="{B340F554-FA92-4439-9750-FF2004F085B8}" type="slidenum">
              <a:rPr lang="en-GB" altLang="en-US"/>
              <a:pPr/>
              <a:t>‹#›</a:t>
            </a:fld>
            <a:endParaRPr lang="en-GB" altLang="en-US"/>
          </a:p>
        </p:txBody>
      </p:sp>
    </p:spTree>
    <p:extLst>
      <p:ext uri="{BB962C8B-B14F-4D97-AF65-F5344CB8AC3E}">
        <p14:creationId xmlns:p14="http://schemas.microsoft.com/office/powerpoint/2010/main" val="574053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B20167-8B38-D176-3AA8-1E917ED98891}"/>
              </a:ext>
            </a:extLst>
          </p:cNvPr>
          <p:cNvSpPr>
            <a:spLocks noGrp="1"/>
          </p:cNvSpPr>
          <p:nvPr>
            <p:ph type="dt" sz="half" idx="10"/>
          </p:nvPr>
        </p:nvSpPr>
        <p:spPr/>
        <p:txBody>
          <a:bodyPr/>
          <a:lstStyle>
            <a:lvl1pPr>
              <a:defRPr/>
            </a:lvl1pPr>
          </a:lstStyle>
          <a:p>
            <a:pPr>
              <a:defRPr/>
            </a:pPr>
            <a:fld id="{4957D570-3F86-49C4-9D7F-6F9729D11A48}" type="datetimeFigureOut">
              <a:rPr lang="en-GB" altLang="en-US"/>
              <a:pPr>
                <a:defRPr/>
              </a:pPr>
              <a:t>27/04/2026</a:t>
            </a:fld>
            <a:endParaRPr lang="en-GB" altLang="en-US"/>
          </a:p>
        </p:txBody>
      </p:sp>
      <p:sp>
        <p:nvSpPr>
          <p:cNvPr id="5" name="Footer Placeholder 4">
            <a:extLst>
              <a:ext uri="{FF2B5EF4-FFF2-40B4-BE49-F238E27FC236}">
                <a16:creationId xmlns:a16="http://schemas.microsoft.com/office/drawing/2014/main" id="{11F88CD5-8E4C-B0C4-DE64-05DCD87D8D8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99B7B63-D6C2-EA3E-28F4-92C4443CA163}"/>
              </a:ext>
            </a:extLst>
          </p:cNvPr>
          <p:cNvSpPr>
            <a:spLocks noGrp="1"/>
          </p:cNvSpPr>
          <p:nvPr>
            <p:ph type="sldNum" sz="quarter" idx="12"/>
          </p:nvPr>
        </p:nvSpPr>
        <p:spPr/>
        <p:txBody>
          <a:bodyPr/>
          <a:lstStyle>
            <a:lvl1pPr>
              <a:defRPr/>
            </a:lvl1pPr>
          </a:lstStyle>
          <a:p>
            <a:fld id="{0EBC68BA-8491-4A21-9400-F721DE77684D}" type="slidenum">
              <a:rPr lang="en-GB" altLang="en-US"/>
              <a:pPr/>
              <a:t>‹#›</a:t>
            </a:fld>
            <a:endParaRPr lang="en-GB" altLang="en-US"/>
          </a:p>
        </p:txBody>
      </p:sp>
    </p:spTree>
    <p:extLst>
      <p:ext uri="{BB962C8B-B14F-4D97-AF65-F5344CB8AC3E}">
        <p14:creationId xmlns:p14="http://schemas.microsoft.com/office/powerpoint/2010/main" val="3019085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FE606D-7592-77C0-80F0-DCF91A398AAB}"/>
              </a:ext>
            </a:extLst>
          </p:cNvPr>
          <p:cNvSpPr>
            <a:spLocks noGrp="1"/>
          </p:cNvSpPr>
          <p:nvPr>
            <p:ph type="dt" sz="half" idx="10"/>
          </p:nvPr>
        </p:nvSpPr>
        <p:spPr/>
        <p:txBody>
          <a:bodyPr/>
          <a:lstStyle>
            <a:lvl1pPr>
              <a:defRPr/>
            </a:lvl1pPr>
          </a:lstStyle>
          <a:p>
            <a:pPr>
              <a:defRPr/>
            </a:pPr>
            <a:fld id="{5E906E14-B493-4B19-8791-F7591D5F868B}" type="datetimeFigureOut">
              <a:rPr lang="en-GB" altLang="en-US"/>
              <a:pPr>
                <a:defRPr/>
              </a:pPr>
              <a:t>27/04/2026</a:t>
            </a:fld>
            <a:endParaRPr lang="en-GB" altLang="en-US"/>
          </a:p>
        </p:txBody>
      </p:sp>
      <p:sp>
        <p:nvSpPr>
          <p:cNvPr id="5" name="Footer Placeholder 4">
            <a:extLst>
              <a:ext uri="{FF2B5EF4-FFF2-40B4-BE49-F238E27FC236}">
                <a16:creationId xmlns:a16="http://schemas.microsoft.com/office/drawing/2014/main" id="{12CE306F-4C1C-BF77-2A52-2E4C5F69577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533A93B-53DB-E002-1098-1BB50F8A4903}"/>
              </a:ext>
            </a:extLst>
          </p:cNvPr>
          <p:cNvSpPr>
            <a:spLocks noGrp="1"/>
          </p:cNvSpPr>
          <p:nvPr>
            <p:ph type="sldNum" sz="quarter" idx="12"/>
          </p:nvPr>
        </p:nvSpPr>
        <p:spPr/>
        <p:txBody>
          <a:bodyPr/>
          <a:lstStyle>
            <a:lvl1pPr>
              <a:defRPr/>
            </a:lvl1pPr>
          </a:lstStyle>
          <a:p>
            <a:fld id="{1355F817-CE29-46B7-867C-07ADCE997D9B}" type="slidenum">
              <a:rPr lang="en-GB" altLang="en-US"/>
              <a:pPr/>
              <a:t>‹#›</a:t>
            </a:fld>
            <a:endParaRPr lang="en-GB" altLang="en-US"/>
          </a:p>
        </p:txBody>
      </p:sp>
    </p:spTree>
    <p:extLst>
      <p:ext uri="{BB962C8B-B14F-4D97-AF65-F5344CB8AC3E}">
        <p14:creationId xmlns:p14="http://schemas.microsoft.com/office/powerpoint/2010/main" val="405481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708BF46-1042-D69F-0BBF-389BB8690791}"/>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07A8AF3-F851-8D92-C805-EC9FBDFF80C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2EF178F0-6320-8E01-A36B-DD00C34E92C9}"/>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AE3AC7AA-E8E0-436F-A3E7-499C007034B0}" type="datetimeFigureOut">
              <a:rPr lang="en-GB" altLang="en-US"/>
              <a:pPr>
                <a:defRPr/>
              </a:pPr>
              <a:t>27/04/2026</a:t>
            </a:fld>
            <a:endParaRPr lang="en-GB" altLang="en-US"/>
          </a:p>
        </p:txBody>
      </p:sp>
      <p:sp>
        <p:nvSpPr>
          <p:cNvPr id="5" name="Footer Placeholder 4">
            <a:extLst>
              <a:ext uri="{FF2B5EF4-FFF2-40B4-BE49-F238E27FC236}">
                <a16:creationId xmlns:a16="http://schemas.microsoft.com/office/drawing/2014/main" id="{75D16B98-AF11-DA7E-6434-F945CF68E3C4}"/>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39600FDF-0C1B-B620-68F5-E53DAD7AB45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27C8BA3-8799-489D-A802-670B37CF1A7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ACD65DE6-1E3D-E2E2-3906-E9EC2E087F4D}"/>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Reception Curriculum Plan</a:t>
            </a:r>
            <a:br>
              <a:rPr lang="en-GB" sz="1400" b="1" dirty="0">
                <a:latin typeface="Comic Sans MS" pitchFamily="66" charset="0"/>
                <a:ea typeface="+mn-ea"/>
                <a:cs typeface="Arial" panose="020B0604020202020204" pitchFamily="34" charset="0"/>
              </a:rPr>
            </a:br>
            <a:br>
              <a:rPr lang="en-GB" sz="1400" b="1" dirty="0">
                <a:latin typeface="Comic Sans MS" pitchFamily="66" charset="0"/>
                <a:ea typeface="+mn-ea"/>
                <a:cs typeface="Arial" panose="020B0604020202020204" pitchFamily="34" charset="0"/>
              </a:rPr>
            </a:br>
            <a:r>
              <a:rPr lang="en-GB" sz="1400" b="1" dirty="0">
                <a:latin typeface="Comic Sans MS" pitchFamily="66" charset="0"/>
                <a:ea typeface="+mn-ea"/>
                <a:cs typeface="Arial" panose="020B0604020202020204" pitchFamily="34" charset="0"/>
              </a:rPr>
              <a:t>Summer 1 2026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536A1CCF-F8EB-AA7A-EB62-93F53DCCC52E}"/>
              </a:ext>
            </a:extLst>
          </p:cNvPr>
          <p:cNvSpPr>
            <a:spLocks noChangeArrowheads="1"/>
          </p:cNvSpPr>
          <p:nvPr/>
        </p:nvSpPr>
        <p:spPr bwMode="auto">
          <a:xfrm flipH="1">
            <a:off x="4537075" y="-1588"/>
            <a:ext cx="4643438" cy="6813551"/>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Aft>
                <a:spcPts val="1000"/>
              </a:spcAft>
              <a:defRPr/>
            </a:pPr>
            <a:r>
              <a:rPr lang="en-GB" altLang="en-US" sz="1200" b="1" u="sng" dirty="0">
                <a:latin typeface="Comic Sans MS" panose="030F0702030302020204" pitchFamily="66" charset="0"/>
              </a:rPr>
              <a:t>The Prime Areas:</a:t>
            </a:r>
          </a:p>
          <a:p>
            <a:pPr algn="ctr" eaLnBrk="1" hangingPunct="1">
              <a:spcAft>
                <a:spcPts val="1000"/>
              </a:spcAft>
              <a:defRPr/>
            </a:pPr>
            <a:r>
              <a:rPr lang="en-GB" altLang="en-US" sz="1200" b="1" i="1" dirty="0">
                <a:latin typeface="Comic Sans MS" panose="030F0702030302020204" pitchFamily="66" charset="0"/>
              </a:rPr>
              <a:t>These three areas are the most important for your child’s development.  Their future ability to learn and develop will depend on their strengths in these areas.</a:t>
            </a:r>
          </a:p>
          <a:p>
            <a:pPr algn="just">
              <a:defRPr/>
            </a:pPr>
            <a:r>
              <a:rPr lang="en-GB" altLang="en-US" sz="1200" b="1" dirty="0">
                <a:latin typeface="Comic Sans MS" panose="030F0702030302020204" pitchFamily="66" charset="0"/>
              </a:rPr>
              <a:t>Communication and Language – </a:t>
            </a:r>
            <a:r>
              <a:rPr lang="en-GB" altLang="en-US" sz="1200" dirty="0">
                <a:latin typeface="Comic Sans MS" panose="030F0702030302020204" pitchFamily="66" charset="0"/>
              </a:rPr>
              <a:t>It is essential to communicate well in all areas of our day to communicate our needs as well as our brilliant idea.  As we </a:t>
            </a:r>
            <a:r>
              <a:rPr lang="en-US" altLang="en-US" sz="1200" dirty="0">
                <a:latin typeface="Comic Sans MS" panose="030F0702030302020204" pitchFamily="66" charset="0"/>
              </a:rPr>
              <a:t>b</a:t>
            </a:r>
            <a:r>
              <a:rPr lang="en-US" sz="1200" dirty="0">
                <a:latin typeface="Comic Sans MS" panose="030F0702030302020204" pitchFamily="66" charset="0"/>
              </a:rPr>
              <a:t>egin to connect one idea, or action, to another we will  use a range of vocabulary and connectives  with increased confidence.  We will  begin to </a:t>
            </a:r>
            <a:r>
              <a:rPr lang="en-US" sz="1200" b="1" i="1" u="sng" dirty="0">
                <a:latin typeface="Comic Sans MS" panose="030F0702030302020204" pitchFamily="66" charset="0"/>
              </a:rPr>
              <a:t>ask</a:t>
            </a:r>
            <a:r>
              <a:rPr lang="en-US" sz="1200" dirty="0">
                <a:latin typeface="Comic Sans MS" panose="030F0702030302020204" pitchFamily="66" charset="0"/>
              </a:rPr>
              <a:t>, questions in order to find out more, clarify our understanding and to explain how things work and why they might happen. </a:t>
            </a:r>
          </a:p>
          <a:p>
            <a:pPr>
              <a:defRPr/>
            </a:pPr>
            <a:endParaRPr lang="en-US" sz="1200" dirty="0"/>
          </a:p>
          <a:p>
            <a:pPr algn="just" eaLnBrk="1" hangingPunct="1">
              <a:spcAft>
                <a:spcPts val="1000"/>
              </a:spcAft>
              <a:defRPr/>
            </a:pPr>
            <a:r>
              <a:rPr lang="en-GB" altLang="en-US" sz="1200" b="1" dirty="0">
                <a:latin typeface="Comic Sans MS" panose="030F0702030302020204" pitchFamily="66" charset="0"/>
              </a:rPr>
              <a:t>Physical Development –</a:t>
            </a:r>
            <a:r>
              <a:rPr lang="en-US" altLang="en-US" sz="1200" dirty="0">
                <a:latin typeface="Comic Sans MS" panose="030F0702030302020204" pitchFamily="66" charset="0"/>
              </a:rPr>
              <a:t> We will continue to work on our gross and fine motor skills through independent play, directed tasks and provision activities.  We will continue to work on our pencil grip and control as we spell words and write sentences. We will be planting and taking care of our flowerbed in the school garden. In PE our </a:t>
            </a:r>
            <a:r>
              <a:rPr lang="en-GB" altLang="en-US" sz="1200" dirty="0">
                <a:latin typeface="Comic Sans MS" panose="030F0702030302020204" pitchFamily="66" charset="0"/>
              </a:rPr>
              <a:t>unit of work will enable pupils to explore moving with a ball using their feet.  Pupils will develop their technique of dribbling the ball and understand  where and why we dribble the ball and understand keeping control.  </a:t>
            </a:r>
          </a:p>
          <a:p>
            <a:pPr algn="just" eaLnBrk="1" hangingPunct="1">
              <a:spcAft>
                <a:spcPts val="1000"/>
              </a:spcAft>
              <a:defRPr/>
            </a:pPr>
            <a:r>
              <a:rPr lang="en-GB" altLang="en-US" sz="1200" b="1">
                <a:latin typeface="Comic Sans MS" panose="030F0702030302020204" pitchFamily="66" charset="0"/>
              </a:rPr>
              <a:t>Personal</a:t>
            </a:r>
            <a:r>
              <a:rPr lang="en-GB" altLang="en-US" sz="1200" b="1" dirty="0">
                <a:latin typeface="Comic Sans MS" panose="030F0702030302020204" pitchFamily="66" charset="0"/>
              </a:rPr>
              <a:t>, Social and Emotional Development –</a:t>
            </a:r>
            <a:r>
              <a:rPr lang="en-US" altLang="en-US" sz="1200" dirty="0"/>
              <a:t>  </a:t>
            </a:r>
            <a:r>
              <a:rPr lang="en-US" altLang="en-US" sz="1200" dirty="0">
                <a:latin typeface="Comic Sans MS" panose="030F0702030302020204" pitchFamily="66" charset="0"/>
              </a:rPr>
              <a:t>We will use our school value of ‘responsible’ to understand the impact our behaviours can have on those around us and the wider world. We think carefully about how we respond to others in variety of different scenarios.   We will learn through our British values that we have many rights and that these come with responsibilities.  We will connect these with how we look after ourselves but how we can also be agents of change in our Global Neighbours project and positively impact the lives of those who live far from us. </a:t>
            </a:r>
            <a:r>
              <a:rPr lang="en-US" sz="1200" dirty="0"/>
              <a:t>  </a:t>
            </a:r>
            <a:endParaRPr lang="en-US" altLang="en-US" sz="1200" dirty="0">
              <a:latin typeface="Comic Sans MS" panose="030F0702030302020204" pitchFamily="66" charset="0"/>
            </a:endParaRPr>
          </a:p>
          <a:p>
            <a:pPr algn="just">
              <a:defRPr/>
            </a:pPr>
            <a:r>
              <a:rPr lang="en-GB" altLang="en-US" sz="1400" dirty="0">
                <a:latin typeface="Comic Sans MS" panose="030F0702030302020204" pitchFamily="66" charset="0"/>
              </a:rPr>
              <a:t> </a:t>
            </a:r>
            <a:r>
              <a:rPr lang="en-US" sz="1400" dirty="0"/>
              <a:t> </a:t>
            </a:r>
            <a:endParaRPr lang="en-GB" altLang="en-US" sz="1400" dirty="0">
              <a:latin typeface="Comic Sans MS" panose="030F0702030302020204" pitchFamily="66" charset="0"/>
            </a:endParaRPr>
          </a:p>
        </p:txBody>
      </p:sp>
      <p:sp>
        <p:nvSpPr>
          <p:cNvPr id="2052" name="Text Box 2">
            <a:extLst>
              <a:ext uri="{FF2B5EF4-FFF2-40B4-BE49-F238E27FC236}">
                <a16:creationId xmlns:a16="http://schemas.microsoft.com/office/drawing/2014/main" id="{E717FDF3-ADD6-E633-94CE-F63A497B4F6A}"/>
              </a:ext>
            </a:extLst>
          </p:cNvPr>
          <p:cNvSpPr txBox="1">
            <a:spLocks noChangeArrowheads="1"/>
          </p:cNvSpPr>
          <p:nvPr/>
        </p:nvSpPr>
        <p:spPr bwMode="auto">
          <a:xfrm>
            <a:off x="257175" y="3805238"/>
            <a:ext cx="4102100" cy="113665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just" eaLnBrk="1" hangingPunct="1">
              <a:spcAft>
                <a:spcPts val="1000"/>
              </a:spcAft>
            </a:pPr>
            <a:r>
              <a:rPr lang="en-GB" altLang="en-US" sz="1400" dirty="0">
                <a:latin typeface="Comic Sans MS" panose="030F0702030302020204" pitchFamily="66" charset="0"/>
              </a:rPr>
              <a:t>This half term, through our texts and experiences we will learn about Space and the Solar System. </a:t>
            </a:r>
            <a:r>
              <a:rPr lang="en-US" altLang="en-US" sz="1400" dirty="0">
                <a:latin typeface="Comic Sans MS" panose="030F0702030302020204" pitchFamily="66" charset="0"/>
              </a:rPr>
              <a:t>We will use fiction and non-fiction texts to explore our understanding of the greater world and its key features. </a:t>
            </a:r>
            <a:endParaRPr lang="en-GB" altLang="en-US" sz="1400" dirty="0">
              <a:latin typeface="Comic Sans MS" panose="030F0702030302020204" pitchFamily="66" charset="0"/>
            </a:endParaRPr>
          </a:p>
        </p:txBody>
      </p:sp>
      <p:sp>
        <p:nvSpPr>
          <p:cNvPr id="2053" name="Text Box 2">
            <a:extLst>
              <a:ext uri="{FF2B5EF4-FFF2-40B4-BE49-F238E27FC236}">
                <a16:creationId xmlns:a16="http://schemas.microsoft.com/office/drawing/2014/main" id="{884C871C-10BB-474E-A8F0-C890BCB8EB90}"/>
              </a:ext>
            </a:extLst>
          </p:cNvPr>
          <p:cNvSpPr txBox="1">
            <a:spLocks noChangeArrowheads="1"/>
          </p:cNvSpPr>
          <p:nvPr/>
        </p:nvSpPr>
        <p:spPr bwMode="auto">
          <a:xfrm>
            <a:off x="268288" y="3387725"/>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 name="TextBox 1">
            <a:extLst>
              <a:ext uri="{FF2B5EF4-FFF2-40B4-BE49-F238E27FC236}">
                <a16:creationId xmlns:a16="http://schemas.microsoft.com/office/drawing/2014/main" id="{ED88792F-3D5A-CFA8-3F02-5F22F2CF0C01}"/>
              </a:ext>
            </a:extLst>
          </p:cNvPr>
          <p:cNvSpPr txBox="1">
            <a:spLocks noChangeArrowheads="1"/>
          </p:cNvSpPr>
          <p:nvPr/>
        </p:nvSpPr>
        <p:spPr bwMode="auto">
          <a:xfrm>
            <a:off x="261938" y="1484313"/>
            <a:ext cx="4002087" cy="307975"/>
          </a:xfrm>
          <a:prstGeom prst="rect">
            <a:avLst/>
          </a:prstGeom>
          <a:solidFill>
            <a:schemeClr val="accent3">
              <a:lumMod val="40000"/>
              <a:lumOff val="60000"/>
            </a:schemeClr>
          </a:soli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lvl1pPr>
              <a:defRPr sz="2400">
                <a:solidFill>
                  <a:schemeClr val="tx1"/>
                </a:solidFill>
                <a:latin typeface="Calibri" pitchFamily="34" charset="0"/>
                <a:ea typeface="MS PGothic" pitchFamily="34" charset="-128"/>
              </a:defRPr>
            </a:lvl1pPr>
            <a:lvl2pPr marL="742950" indent="-285750">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a:defRPr/>
            </a:pPr>
            <a:r>
              <a:rPr lang="en-GB" altLang="en-US" sz="1400" b="1" dirty="0">
                <a:solidFill>
                  <a:srgbClr val="000000"/>
                </a:solidFill>
                <a:latin typeface="Comic Sans MS" pitchFamily="66" charset="0"/>
              </a:rPr>
              <a:t>Space and the Solar System</a:t>
            </a:r>
          </a:p>
        </p:txBody>
      </p:sp>
      <p:sp>
        <p:nvSpPr>
          <p:cNvPr id="2055" name="AutoShape 9" descr="Image result for aliens love underpants">
            <a:extLst>
              <a:ext uri="{FF2B5EF4-FFF2-40B4-BE49-F238E27FC236}">
                <a16:creationId xmlns:a16="http://schemas.microsoft.com/office/drawing/2014/main" id="{454EA29F-B114-3EC7-E67B-EEB70BF403B2}"/>
              </a:ext>
            </a:extLst>
          </p:cNvPr>
          <p:cNvSpPr>
            <a:spLocks noChangeAspect="1" noChangeArrowheads="1"/>
          </p:cNvSpPr>
          <p:nvPr/>
        </p:nvSpPr>
        <p:spPr bwMode="auto">
          <a:xfrm>
            <a:off x="160338"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endParaRPr lang="en-GB" altLang="en-US"/>
          </a:p>
        </p:txBody>
      </p:sp>
      <p:sp>
        <p:nvSpPr>
          <p:cNvPr id="11" name="Text Box 2">
            <a:extLst>
              <a:ext uri="{FF2B5EF4-FFF2-40B4-BE49-F238E27FC236}">
                <a16:creationId xmlns:a16="http://schemas.microsoft.com/office/drawing/2014/main" id="{7F6B1C2E-CF14-0601-661A-C2FDD039C95E}"/>
              </a:ext>
            </a:extLst>
          </p:cNvPr>
          <p:cNvSpPr txBox="1">
            <a:spLocks noChangeArrowheads="1"/>
          </p:cNvSpPr>
          <p:nvPr/>
        </p:nvSpPr>
        <p:spPr bwMode="auto">
          <a:xfrm>
            <a:off x="123825" y="6491288"/>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 Compassion</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5" name="Text Box 2">
            <a:extLst>
              <a:ext uri="{FF2B5EF4-FFF2-40B4-BE49-F238E27FC236}">
                <a16:creationId xmlns:a16="http://schemas.microsoft.com/office/drawing/2014/main" id="{7D90CD5F-00B9-F602-3581-ACD22E799F1F}"/>
              </a:ext>
            </a:extLst>
          </p:cNvPr>
          <p:cNvSpPr txBox="1">
            <a:spLocks noChangeArrowheads="1"/>
          </p:cNvSpPr>
          <p:nvPr/>
        </p:nvSpPr>
        <p:spPr bwMode="auto">
          <a:xfrm>
            <a:off x="195263" y="5013325"/>
            <a:ext cx="4133850" cy="511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058" name="AutoShape 12" descr="Why I hate the Little Red Hen | New Humanist">
            <a:extLst>
              <a:ext uri="{FF2B5EF4-FFF2-40B4-BE49-F238E27FC236}">
                <a16:creationId xmlns:a16="http://schemas.microsoft.com/office/drawing/2014/main" id="{3394992E-8F16-328A-E675-91D493C96D64}"/>
              </a:ext>
            </a:extLst>
          </p:cNvPr>
          <p:cNvSpPr>
            <a:spLocks noChangeAspect="1" noChangeArrowheads="1"/>
          </p:cNvSpPr>
          <p:nvPr/>
        </p:nvSpPr>
        <p:spPr bwMode="auto">
          <a:xfrm>
            <a:off x="144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endParaRPr lang="en-GB" altLang="en-US"/>
          </a:p>
        </p:txBody>
      </p:sp>
      <p:sp>
        <p:nvSpPr>
          <p:cNvPr id="2059" name="AutoShape 14" descr="Why I hate the Little Red Hen | New Humanist">
            <a:extLst>
              <a:ext uri="{FF2B5EF4-FFF2-40B4-BE49-F238E27FC236}">
                <a16:creationId xmlns:a16="http://schemas.microsoft.com/office/drawing/2014/main" id="{B2441732-4D27-20A1-298C-0D6DC76F64CE}"/>
              </a:ext>
            </a:extLst>
          </p:cNvPr>
          <p:cNvSpPr>
            <a:spLocks noChangeAspect="1" noChangeArrowheads="1"/>
          </p:cNvSpPr>
          <p:nvPr/>
        </p:nvSpPr>
        <p:spPr bwMode="auto">
          <a:xfrm>
            <a:off x="296863"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endParaRPr lang="en-GB" altLang="en-US"/>
          </a:p>
        </p:txBody>
      </p:sp>
      <p:sp>
        <p:nvSpPr>
          <p:cNvPr id="21" name="Text Box 2">
            <a:extLst>
              <a:ext uri="{FF2B5EF4-FFF2-40B4-BE49-F238E27FC236}">
                <a16:creationId xmlns:a16="http://schemas.microsoft.com/office/drawing/2014/main" id="{C3D6AFEF-D450-59E1-0504-61A5BABEE808}"/>
              </a:ext>
            </a:extLst>
          </p:cNvPr>
          <p:cNvSpPr txBox="1">
            <a:spLocks noChangeArrowheads="1"/>
          </p:cNvSpPr>
          <p:nvPr/>
        </p:nvSpPr>
        <p:spPr bwMode="auto">
          <a:xfrm>
            <a:off x="187325" y="5524500"/>
            <a:ext cx="4133850" cy="966788"/>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 typeface="Arial" charset="0"/>
              <a:buNone/>
              <a:defRPr/>
            </a:pPr>
            <a:r>
              <a:rPr lang="en-GB" altLang="en-US" sz="1400" dirty="0">
                <a:solidFill>
                  <a:srgbClr val="00B050"/>
                </a:solidFill>
                <a:latin typeface="Comic Sans MS" pitchFamily="66" charset="0"/>
                <a:ea typeface="+mn-ea"/>
                <a:cs typeface="Arial" charset="0"/>
              </a:rPr>
              <a:t>Earth, sun, moon, planets, Uranus, Neptune, Mercury, Venus, Mars, Jupiter, </a:t>
            </a:r>
            <a:r>
              <a:rPr lang="en-GB" altLang="en-US" sz="1400" dirty="0">
                <a:solidFill>
                  <a:srgbClr val="00B050"/>
                </a:solidFill>
                <a:latin typeface="Comic Sans MS" pitchFamily="66" charset="0"/>
                <a:cs typeface="Arial" charset="0"/>
              </a:rPr>
              <a:t>astronaut,Saturn </a:t>
            </a:r>
            <a:r>
              <a:rPr lang="en-GB" altLang="en-US" sz="1400" dirty="0">
                <a:solidFill>
                  <a:srgbClr val="00B050"/>
                </a:solidFill>
                <a:latin typeface="Comic Sans MS" pitchFamily="66" charset="0"/>
                <a:ea typeface="+mn-ea"/>
                <a:cs typeface="Arial" charset="0"/>
              </a:rPr>
              <a:t>stars, </a:t>
            </a:r>
            <a:r>
              <a:rPr lang="en-GB" altLang="en-US" sz="1400" dirty="0">
                <a:solidFill>
                  <a:srgbClr val="7030A0"/>
                </a:solidFill>
                <a:latin typeface="Comic Sans MS" pitchFamily="66" charset="0"/>
                <a:ea typeface="+mn-ea"/>
                <a:cs typeface="Arial" charset="0"/>
              </a:rPr>
              <a:t>comet, galaxy,  asteroid, satellite</a:t>
            </a:r>
            <a:r>
              <a:rPr lang="en-GB" altLang="en-US" sz="1400" dirty="0">
                <a:solidFill>
                  <a:srgbClr val="00B050"/>
                </a:solidFill>
                <a:latin typeface="Comic Sans MS" pitchFamily="66" charset="0"/>
                <a:ea typeface="+mn-ea"/>
                <a:cs typeface="Arial" charset="0"/>
              </a:rPr>
              <a:t> </a:t>
            </a:r>
          </a:p>
        </p:txBody>
      </p:sp>
      <p:pic>
        <p:nvPicPr>
          <p:cNvPr id="2061" name="Picture 16">
            <a:extLst>
              <a:ext uri="{FF2B5EF4-FFF2-40B4-BE49-F238E27FC236}">
                <a16:creationId xmlns:a16="http://schemas.microsoft.com/office/drawing/2014/main" id="{867F8574-1A20-7301-34C5-50093DFA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738" y="1947863"/>
            <a:ext cx="1019175" cy="125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2" name="Picture 17">
            <a:extLst>
              <a:ext uri="{FF2B5EF4-FFF2-40B4-BE49-F238E27FC236}">
                <a16:creationId xmlns:a16="http://schemas.microsoft.com/office/drawing/2014/main" id="{84F61654-B992-A6B2-79C2-C19798F88C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9300" y="1898650"/>
            <a:ext cx="1009650" cy="127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3" name="Picture 22">
            <a:extLst>
              <a:ext uri="{FF2B5EF4-FFF2-40B4-BE49-F238E27FC236}">
                <a16:creationId xmlns:a16="http://schemas.microsoft.com/office/drawing/2014/main" id="{ED007249-93CB-8768-8888-EDFD4984ED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4775" y="1941513"/>
            <a:ext cx="1866900" cy="1271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F3921E37-3505-A58A-9866-73B585358981}"/>
              </a:ext>
            </a:extLst>
          </p:cNvPr>
          <p:cNvPicPr>
            <a:picLocks noChangeAspect="1"/>
          </p:cNvPicPr>
          <p:nvPr/>
        </p:nvPicPr>
        <p:blipFill>
          <a:blip r:embed="rId5"/>
          <a:stretch>
            <a:fillRect/>
          </a:stretch>
        </p:blipFill>
        <p:spPr>
          <a:xfrm>
            <a:off x="2923045" y="126081"/>
            <a:ext cx="1012024" cy="120711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6EDC771C-570B-7EF5-6D8A-D861937CCD08}"/>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just" eaLnBrk="1" hangingPunct="1"/>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94C4F0AE-DD47-D6F2-6896-D433E0580B25}"/>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pPr>
            <a:endParaRPr lang="en-US" altLang="en-US">
              <a:latin typeface="Arial" panose="020B0604020202020204" pitchFamily="34" charset="0"/>
            </a:endParaRPr>
          </a:p>
        </p:txBody>
      </p:sp>
      <p:sp>
        <p:nvSpPr>
          <p:cNvPr id="3076" name="Text Box 2">
            <a:extLst>
              <a:ext uri="{FF2B5EF4-FFF2-40B4-BE49-F238E27FC236}">
                <a16:creationId xmlns:a16="http://schemas.microsoft.com/office/drawing/2014/main" id="{DA5AA7B6-87AF-CD29-B181-1C2C3F05459C}"/>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spcBef>
                <a:spcPct val="20000"/>
              </a:spcBef>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758D581D-F463-6AB8-2A3B-EB25F91A7AAC}"/>
              </a:ext>
            </a:extLst>
          </p:cNvPr>
          <p:cNvSpPr txBox="1">
            <a:spLocks noChangeArrowheads="1"/>
          </p:cNvSpPr>
          <p:nvPr/>
        </p:nvSpPr>
        <p:spPr bwMode="auto">
          <a:xfrm>
            <a:off x="4457700" y="301625"/>
            <a:ext cx="4419600" cy="6461125"/>
          </a:xfrm>
          <a:prstGeom prst="rect">
            <a:avLst/>
          </a:prstGeom>
          <a:solidFill>
            <a:schemeClr val="bg1"/>
          </a:solidFill>
          <a:ln w="9525">
            <a:solidFill>
              <a:srgbClr val="000000"/>
            </a:solidFill>
            <a:miter lim="800000"/>
            <a:headEnd/>
            <a:tailEnd/>
          </a:ln>
        </p:spPr>
        <p:txBody>
          <a:bodyPr lIns="91440" tIns="45720" rIns="91440" bIns="45720" anchor="t"/>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pPr>
            <a:r>
              <a:rPr lang="en-GB" altLang="en-US" sz="1000" b="1" u="sng" dirty="0">
                <a:latin typeface="Comic Sans MS" panose="030F0702030302020204" pitchFamily="66" charset="0"/>
              </a:rPr>
              <a:t>Reminders:</a:t>
            </a:r>
          </a:p>
          <a:p>
            <a:pPr algn="just" eaLnBrk="1" hangingPunct="1">
              <a:spcAft>
                <a:spcPts val="1200"/>
              </a:spcAft>
            </a:pPr>
            <a:r>
              <a:rPr lang="en-US" altLang="en-US" sz="1000" b="1" u="sng" dirty="0">
                <a:solidFill>
                  <a:srgbClr val="000000"/>
                </a:solidFill>
                <a:latin typeface="Comic Sans MS" panose="030F0702030302020204" pitchFamily="66" charset="0"/>
              </a:rPr>
              <a:t>PE Days</a:t>
            </a:r>
            <a:r>
              <a:rPr lang="en-US" altLang="en-US" sz="1000" b="1" dirty="0">
                <a:solidFill>
                  <a:srgbClr val="000000"/>
                </a:solidFill>
                <a:latin typeface="Comic Sans MS" panose="030F0702030302020204" pitchFamily="66" charset="0"/>
              </a:rPr>
              <a:t>: </a:t>
            </a:r>
            <a:r>
              <a:rPr lang="en-US" altLang="en-US" sz="1000" b="1" u="sng" dirty="0">
                <a:solidFill>
                  <a:srgbClr val="000000"/>
                </a:solidFill>
                <a:latin typeface="Comic Sans MS" panose="030F0702030302020204" pitchFamily="66" charset="0"/>
              </a:rPr>
              <a:t>Our PE day this half term will be on a Thursday</a:t>
            </a:r>
            <a:r>
              <a:rPr lang="en-US" altLang="en-US" sz="1000" dirty="0">
                <a:solidFill>
                  <a:srgbClr val="000000"/>
                </a:solidFill>
                <a:latin typeface="Comic Sans MS" panose="030F0702030302020204" pitchFamily="66" charset="0"/>
              </a:rPr>
              <a:t>.  Please ensure that children come to school in their PE kit for the day.</a:t>
            </a:r>
          </a:p>
          <a:p>
            <a:pPr algn="just" eaLnBrk="1" hangingPunct="1">
              <a:spcAft>
                <a:spcPts val="1200"/>
              </a:spcAft>
              <a:buFont typeface="Arial" panose="020B0604020202020204" pitchFamily="34" charset="0"/>
              <a:buNone/>
            </a:pPr>
            <a:r>
              <a:rPr lang="en-US" altLang="en-US" sz="1000" b="1" dirty="0">
                <a:solidFill>
                  <a:srgbClr val="000000"/>
                </a:solidFill>
                <a:latin typeface="Comic Sans MS" panose="030F0702030302020204" pitchFamily="66" charset="0"/>
              </a:rPr>
              <a:t>Reading</a:t>
            </a:r>
            <a:r>
              <a:rPr lang="en-US" altLang="en-US" sz="1000" dirty="0">
                <a:solidFill>
                  <a:srgbClr val="000000"/>
                </a:solidFill>
                <a:latin typeface="Comic Sans MS" panose="030F0702030302020204" pitchFamily="66" charset="0"/>
              </a:rPr>
              <a:t>: Daily phonics sessions continue. </a:t>
            </a:r>
            <a:r>
              <a:rPr lang="en-US" altLang="en-US" sz="1000" dirty="0">
                <a:solidFill>
                  <a:srgbClr val="000000"/>
                </a:solidFill>
                <a:latin typeface="Comic Sans MS" panose="030F0702030302020204" pitchFamily="66" charset="0"/>
                <a:cs typeface="Arial" panose="020B0604020202020204" pitchFamily="34" charset="0"/>
              </a:rPr>
              <a:t>We will send home a decodable text (on Friday’s) which the children have used in three adult led reading practice sessions. As a result, we expect them to read this to you fluently (</a:t>
            </a:r>
            <a:r>
              <a:rPr lang="en-US" altLang="en-US" sz="1000" b="1" dirty="0">
                <a:solidFill>
                  <a:srgbClr val="000000"/>
                </a:solidFill>
                <a:latin typeface="Comic Sans MS" panose="030F0702030302020204" pitchFamily="66" charset="0"/>
                <a:cs typeface="Arial" panose="020B0604020202020204" pitchFamily="34" charset="0"/>
              </a:rPr>
              <a:t>fluency must not be confused with being ‘too easy</a:t>
            </a:r>
            <a:r>
              <a:rPr lang="en-US" altLang="en-US" sz="1000" dirty="0">
                <a:solidFill>
                  <a:srgbClr val="000000"/>
                </a:solidFill>
                <a:latin typeface="Comic Sans MS" panose="030F0702030302020204" pitchFamily="66" charset="0"/>
                <a:cs typeface="Arial" panose="020B0604020202020204" pitchFamily="34" charset="0"/>
              </a:rPr>
              <a:t>’) and with an awareness of how punctuation affects tone and expression. Your child should be able to read ‘tricky words’ by sight and discuss key vocabulary with you. Where there is a comprehension guide at the back of the book please use it to check their understanding of the text and feel free to create your own questions too. PLEASE do continue to read to your child for pleasure too! You can share any books you read together via your child’s reading record. </a:t>
            </a:r>
            <a:endParaRPr lang="en-US" altLang="en-US" sz="1000" u="sng" dirty="0">
              <a:solidFill>
                <a:srgbClr val="000000"/>
              </a:solidFill>
              <a:latin typeface="Comic Sans MS" panose="030F0702030302020204" pitchFamily="66" charset="0"/>
              <a:cs typeface="Arial" panose="020B0604020202020204" pitchFamily="34" charset="0"/>
            </a:endParaRPr>
          </a:p>
          <a:p>
            <a:pPr eaLnBrk="1" hangingPunct="1">
              <a:spcAft>
                <a:spcPts val="1200"/>
              </a:spcAft>
            </a:pPr>
            <a:endParaRPr lang="en-US" altLang="en-US" sz="1000" b="1" u="sng" dirty="0">
              <a:solidFill>
                <a:srgbClr val="000000"/>
              </a:solidFill>
              <a:latin typeface="Comic Sans MS" panose="030F0702030302020204" pitchFamily="66" charset="0"/>
              <a:cs typeface="Arial" panose="020B0604020202020204" pitchFamily="34" charset="0"/>
            </a:endParaRPr>
          </a:p>
          <a:p>
            <a:pPr eaLnBrk="1" hangingPunct="1">
              <a:spcAft>
                <a:spcPts val="1200"/>
              </a:spcAft>
            </a:pPr>
            <a:endParaRPr lang="en-US" altLang="en-US" sz="1000" b="1" u="sng" dirty="0">
              <a:solidFill>
                <a:srgbClr val="000000"/>
              </a:solidFill>
              <a:latin typeface="Comic Sans MS" panose="030F0702030302020204" pitchFamily="66" charset="0"/>
              <a:cs typeface="Arial" panose="020B0604020202020204" pitchFamily="34" charset="0"/>
            </a:endParaRPr>
          </a:p>
          <a:p>
            <a:pPr eaLnBrk="1" hangingPunct="1">
              <a:spcAft>
                <a:spcPts val="1200"/>
              </a:spcAft>
            </a:pPr>
            <a:endParaRPr lang="en-US" altLang="en-US" sz="1000" b="1" u="sng" dirty="0">
              <a:solidFill>
                <a:srgbClr val="000000"/>
              </a:solidFill>
              <a:latin typeface="Comic Sans MS" panose="030F0702030302020204" pitchFamily="66" charset="0"/>
              <a:cs typeface="Arial" panose="020B0604020202020204" pitchFamily="34" charset="0"/>
            </a:endParaRPr>
          </a:p>
          <a:p>
            <a:pPr eaLnBrk="1" hangingPunct="1">
              <a:spcAft>
                <a:spcPts val="1200"/>
              </a:spcAft>
            </a:pPr>
            <a:r>
              <a:rPr lang="en-US" altLang="en-US" sz="1000" b="1" u="sng" dirty="0">
                <a:solidFill>
                  <a:srgbClr val="000000"/>
                </a:solidFill>
                <a:latin typeface="Comic Sans MS" panose="030F0702030302020204" pitchFamily="66" charset="0"/>
                <a:cs typeface="Arial" panose="020B0604020202020204" pitchFamily="34" charset="0"/>
              </a:rPr>
              <a:t>Dates for your diary:</a:t>
            </a:r>
          </a:p>
          <a:p>
            <a:pPr eaLnBrk="1" hangingPunct="1">
              <a:lnSpc>
                <a:spcPct val="150000"/>
              </a:lnSpc>
              <a:buFont typeface="Arial" panose="020B0604020202020204" pitchFamily="34" charset="0"/>
              <a:buNone/>
            </a:pPr>
            <a:r>
              <a:rPr lang="en-GB" altLang="en-US" sz="1000" dirty="0">
                <a:solidFill>
                  <a:srgbClr val="000000"/>
                </a:solidFill>
                <a:latin typeface="Comic Sans MS" panose="030F0702030302020204" pitchFamily="66" charset="0"/>
                <a:cs typeface="Arial" panose="020B0604020202020204" pitchFamily="34" charset="0"/>
              </a:rPr>
              <a:t>20</a:t>
            </a:r>
            <a:r>
              <a:rPr lang="en-GB" altLang="en-US" sz="1000" baseline="30000" dirty="0">
                <a:solidFill>
                  <a:srgbClr val="000000"/>
                </a:solidFill>
                <a:latin typeface="Comic Sans MS" panose="030F0702030302020204" pitchFamily="66" charset="0"/>
                <a:cs typeface="Arial" panose="020B0604020202020204" pitchFamily="34" charset="0"/>
              </a:rPr>
              <a:t>th</a:t>
            </a:r>
            <a:r>
              <a:rPr lang="en-GB" altLang="en-US" sz="1000" dirty="0">
                <a:solidFill>
                  <a:srgbClr val="000000"/>
                </a:solidFill>
                <a:latin typeface="Comic Sans MS" panose="030F0702030302020204" pitchFamily="66" charset="0"/>
                <a:cs typeface="Arial" panose="020B0604020202020204" pitchFamily="34" charset="0"/>
              </a:rPr>
              <a:t> April - Class and Family Photographs </a:t>
            </a:r>
          </a:p>
          <a:p>
            <a:pPr eaLnBrk="1" hangingPunct="1">
              <a:lnSpc>
                <a:spcPct val="150000"/>
              </a:lnSpc>
              <a:buFont typeface="Arial" panose="020B0604020202020204" pitchFamily="34" charset="0"/>
              <a:buNone/>
            </a:pPr>
            <a:r>
              <a:rPr lang="en-GB" altLang="en-US" sz="1000" dirty="0">
                <a:solidFill>
                  <a:srgbClr val="000000"/>
                </a:solidFill>
                <a:latin typeface="Comic Sans MS" panose="030F0702030302020204" pitchFamily="66" charset="0"/>
                <a:cs typeface="Arial" panose="020B0604020202020204" pitchFamily="34" charset="0"/>
              </a:rPr>
              <a:t>4th May – BANK HOLIDAY</a:t>
            </a:r>
          </a:p>
          <a:p>
            <a:pPr eaLnBrk="1" hangingPunct="1">
              <a:lnSpc>
                <a:spcPct val="150000"/>
              </a:lnSpc>
              <a:buFont typeface="Arial" panose="020B0604020202020204" pitchFamily="34" charset="0"/>
              <a:buNone/>
            </a:pPr>
            <a:r>
              <a:rPr lang="en-GB" altLang="en-US" sz="1000" dirty="0">
                <a:solidFill>
                  <a:srgbClr val="000000"/>
                </a:solidFill>
                <a:latin typeface="Comic Sans MS" panose="030F0702030302020204" pitchFamily="66" charset="0"/>
                <a:cs typeface="Arial" panose="020B0604020202020204" pitchFamily="34" charset="0"/>
              </a:rPr>
              <a:t>15</a:t>
            </a:r>
            <a:r>
              <a:rPr lang="en-GB" altLang="en-US" sz="1000" baseline="30000" dirty="0">
                <a:solidFill>
                  <a:srgbClr val="000000"/>
                </a:solidFill>
                <a:latin typeface="Comic Sans MS" panose="030F0702030302020204" pitchFamily="66" charset="0"/>
                <a:cs typeface="Arial" panose="020B0604020202020204" pitchFamily="34" charset="0"/>
              </a:rPr>
              <a:t>th</a:t>
            </a:r>
            <a:r>
              <a:rPr lang="en-GB" altLang="en-US" sz="1000" dirty="0">
                <a:solidFill>
                  <a:srgbClr val="000000"/>
                </a:solidFill>
                <a:latin typeface="Comic Sans MS" panose="030F0702030302020204" pitchFamily="66" charset="0"/>
                <a:cs typeface="Arial" panose="020B0604020202020204" pitchFamily="34" charset="0"/>
              </a:rPr>
              <a:t> May – Christian Aid/Global Neighbours Day &amp; Arts Trophy Final (Bake off) </a:t>
            </a:r>
          </a:p>
          <a:p>
            <a:pPr eaLnBrk="1" hangingPunct="1">
              <a:lnSpc>
                <a:spcPct val="150000"/>
              </a:lnSpc>
              <a:buFont typeface="Arial" panose="020B0604020202020204" pitchFamily="34" charset="0"/>
              <a:buNone/>
            </a:pPr>
            <a:r>
              <a:rPr lang="en-GB" altLang="en-US" sz="1000" dirty="0">
                <a:solidFill>
                  <a:srgbClr val="000000"/>
                </a:solidFill>
                <a:latin typeface="Comic Sans MS" panose="030F0702030302020204" pitchFamily="66" charset="0"/>
                <a:cs typeface="Arial" panose="020B0604020202020204" pitchFamily="34" charset="0"/>
              </a:rPr>
              <a:t>18</a:t>
            </a:r>
            <a:r>
              <a:rPr lang="en-GB" altLang="en-US" sz="1000" baseline="30000" dirty="0">
                <a:solidFill>
                  <a:srgbClr val="000000"/>
                </a:solidFill>
                <a:latin typeface="Comic Sans MS" panose="030F0702030302020204" pitchFamily="66" charset="0"/>
                <a:cs typeface="Arial" panose="020B0604020202020204" pitchFamily="34" charset="0"/>
              </a:rPr>
              <a:t>th</a:t>
            </a:r>
            <a:r>
              <a:rPr lang="en-GB" altLang="en-US" sz="1000" dirty="0">
                <a:solidFill>
                  <a:srgbClr val="000000"/>
                </a:solidFill>
                <a:latin typeface="Comic Sans MS" panose="030F0702030302020204" pitchFamily="66" charset="0"/>
                <a:cs typeface="Arial" panose="020B0604020202020204" pitchFamily="34" charset="0"/>
              </a:rPr>
              <a:t> May – Global Neighbours Week </a:t>
            </a:r>
          </a:p>
          <a:p>
            <a:pPr eaLnBrk="1" hangingPunct="1">
              <a:lnSpc>
                <a:spcPct val="150000"/>
              </a:lnSpc>
            </a:pPr>
            <a:r>
              <a:rPr lang="en-GB" altLang="en-US" sz="1000" dirty="0">
                <a:solidFill>
                  <a:srgbClr val="000000"/>
                </a:solidFill>
                <a:latin typeface="Comic Sans MS" panose="030F0702030302020204" pitchFamily="66" charset="0"/>
                <a:cs typeface="Arial" panose="020B0604020202020204" pitchFamily="34" charset="0"/>
              </a:rPr>
              <a:t>22</a:t>
            </a:r>
            <a:r>
              <a:rPr lang="en-GB" altLang="en-US" sz="1000" baseline="30000" dirty="0">
                <a:solidFill>
                  <a:srgbClr val="000000"/>
                </a:solidFill>
                <a:latin typeface="Comic Sans MS" panose="030F0702030302020204" pitchFamily="66" charset="0"/>
                <a:cs typeface="Arial" panose="020B0604020202020204" pitchFamily="34" charset="0"/>
              </a:rPr>
              <a:t>nd</a:t>
            </a:r>
            <a:r>
              <a:rPr lang="en-GB" altLang="en-US" sz="1000" dirty="0">
                <a:solidFill>
                  <a:srgbClr val="000000"/>
                </a:solidFill>
                <a:latin typeface="Comic Sans MS" panose="030F0702030302020204" pitchFamily="66" charset="0"/>
                <a:cs typeface="Arial" panose="020B0604020202020204" pitchFamily="34" charset="0"/>
              </a:rPr>
              <a:t> May – Pentecost Service at Jesus Church 10..30am</a:t>
            </a:r>
          </a:p>
          <a:p>
            <a:pPr>
              <a:lnSpc>
                <a:spcPct val="150000"/>
              </a:lnSpc>
            </a:pPr>
            <a:endParaRPr lang="en-GB" altLang="en-US" sz="1000" dirty="0">
              <a:latin typeface="Comic Sans MS"/>
              <a:cs typeface="Arial" panose="020B0604020202020204" pitchFamily="34" charset="0"/>
            </a:endParaRPr>
          </a:p>
          <a:p>
            <a:pPr>
              <a:lnSpc>
                <a:spcPct val="150000"/>
              </a:lnSpc>
            </a:pPr>
            <a:r>
              <a:rPr lang="en-GB" altLang="en-US" sz="1000" dirty="0">
                <a:latin typeface="Comic Sans MS"/>
                <a:ea typeface="MS PGothic"/>
                <a:cs typeface="Arial"/>
              </a:rPr>
              <a:t>Class experience will either be a trip to the </a:t>
            </a:r>
            <a:r>
              <a:rPr lang="en-GB" altLang="en-US" sz="1000" dirty="0" err="1">
                <a:latin typeface="Comic Sans MS"/>
                <a:ea typeface="MS PGothic"/>
                <a:cs typeface="Arial"/>
              </a:rPr>
              <a:t>Sciene</a:t>
            </a:r>
            <a:r>
              <a:rPr lang="en-GB" altLang="en-US" sz="1000" dirty="0">
                <a:latin typeface="Comic Sans MS"/>
                <a:ea typeface="MS PGothic"/>
                <a:cs typeface="Arial"/>
              </a:rPr>
              <a:t> Museum or </a:t>
            </a:r>
            <a:r>
              <a:rPr lang="en-GB" altLang="en-US" sz="1000" dirty="0" err="1">
                <a:latin typeface="Comic Sans MS"/>
                <a:ea typeface="MS PGothic"/>
                <a:cs typeface="Arial"/>
              </a:rPr>
              <a:t>Wonderdome</a:t>
            </a:r>
            <a:r>
              <a:rPr lang="en-GB" altLang="en-US" sz="1000">
                <a:latin typeface="Comic Sans MS"/>
                <a:ea typeface="MS PGothic"/>
                <a:cs typeface="Arial"/>
              </a:rPr>
              <a:t> Planetarium experience at school! </a:t>
            </a:r>
            <a:endParaRPr lang="en-GB" altLang="en-US" sz="1000" dirty="0">
              <a:latin typeface="Comic Sans MS"/>
              <a:cs typeface="Arial" panose="020B0604020202020204" pitchFamily="34" charset="0"/>
            </a:endParaRPr>
          </a:p>
          <a:p>
            <a:pPr eaLnBrk="1" hangingPunct="1">
              <a:spcAft>
                <a:spcPts val="1200"/>
              </a:spcAft>
            </a:pPr>
            <a:endParaRPr lang="en-US" altLang="en-US" sz="1000" dirty="0">
              <a:cs typeface="Arial" panose="020B0604020202020204" pitchFamily="34" charset="0"/>
            </a:endParaRPr>
          </a:p>
        </p:txBody>
      </p:sp>
      <p:sp>
        <p:nvSpPr>
          <p:cNvPr id="3078" name="Rectangle 1">
            <a:extLst>
              <a:ext uri="{FF2B5EF4-FFF2-40B4-BE49-F238E27FC236}">
                <a16:creationId xmlns:a16="http://schemas.microsoft.com/office/drawing/2014/main" id="{82C9B37E-9C06-CC06-761C-6B1B6AB97BE1}"/>
              </a:ext>
            </a:extLst>
          </p:cNvPr>
          <p:cNvSpPr>
            <a:spLocks noChangeArrowheads="1"/>
          </p:cNvSpPr>
          <p:nvPr/>
        </p:nvSpPr>
        <p:spPr bwMode="auto">
          <a:xfrm>
            <a:off x="273050" y="2262188"/>
            <a:ext cx="457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C6DF594E-E554-EF5E-550B-33749AF03DCF}"/>
              </a:ext>
            </a:extLst>
          </p:cNvPr>
          <p:cNvSpPr txBox="1">
            <a:spLocks noChangeArrowheads="1"/>
          </p:cNvSpPr>
          <p:nvPr/>
        </p:nvSpPr>
        <p:spPr bwMode="auto">
          <a:xfrm>
            <a:off x="34925" y="82550"/>
            <a:ext cx="4176713" cy="6656388"/>
          </a:xfrm>
          <a:prstGeom prst="rect">
            <a:avLst/>
          </a:prstGeom>
          <a:noFill/>
          <a:ln>
            <a:noFill/>
          </a:ln>
        </p:spPr>
        <p:txBody>
          <a:bodyPr>
            <a:spAutoFit/>
          </a:bodyP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spcAft>
                <a:spcPts val="1000"/>
              </a:spcAft>
              <a:buFontTx/>
              <a:buNone/>
              <a:defRPr/>
            </a:pPr>
            <a:r>
              <a:rPr lang="en-GB" altLang="en-US" sz="1050" b="1" u="sng" dirty="0">
                <a:latin typeface="Comic Sans MS" panose="030F0702030302020204" pitchFamily="66" charset="0"/>
              </a:rPr>
              <a:t>The Specific Areas</a:t>
            </a:r>
          </a:p>
          <a:p>
            <a:pPr algn="just" eaLnBrk="1" hangingPunct="1">
              <a:spcAft>
                <a:spcPts val="1000"/>
              </a:spcAft>
              <a:buFont typeface="Arial" charset="0"/>
              <a:buNone/>
              <a:defRPr/>
            </a:pPr>
            <a:r>
              <a:rPr lang="en-GB" altLang="en-US" sz="900" b="1" dirty="0">
                <a:latin typeface="Comic Sans MS" pitchFamily="66" charset="0"/>
              </a:rPr>
              <a:t>Literacy</a:t>
            </a:r>
            <a:r>
              <a:rPr lang="en-GB" altLang="en-US" sz="900" dirty="0">
                <a:latin typeface="Comic Sans MS" pitchFamily="66" charset="0"/>
              </a:rPr>
              <a:t> – In Phonics we will continually review our Phase 2 and 3 phoneme to grapheme correspondence.  We will be </a:t>
            </a:r>
            <a:r>
              <a:rPr lang="en-US" sz="900" dirty="0">
                <a:latin typeface="Comic Sans MS" panose="030F0702030302020204" pitchFamily="66" charset="0"/>
              </a:rPr>
              <a:t>reading words with short vowels and adjacent consonants. We will continue to develop using longer words and compound words, chunking where necessary.  We will expand our reading of words ending with the suffixes –</a:t>
            </a:r>
            <a:r>
              <a:rPr lang="en-US" sz="900" dirty="0" err="1">
                <a:latin typeface="Comic Sans MS" panose="030F0702030302020204" pitchFamily="66" charset="0"/>
              </a:rPr>
              <a:t>ing</a:t>
            </a:r>
            <a:r>
              <a:rPr lang="en-US" sz="900" dirty="0">
                <a:latin typeface="Comic Sans MS" panose="030F0702030302020204" pitchFamily="66" charset="0"/>
              </a:rPr>
              <a:t>, –</a:t>
            </a:r>
            <a:r>
              <a:rPr lang="en-US" sz="900" dirty="0" err="1">
                <a:latin typeface="Comic Sans MS" panose="030F0702030302020204" pitchFamily="66" charset="0"/>
              </a:rPr>
              <a:t>ed</a:t>
            </a:r>
            <a:r>
              <a:rPr lang="en-US" sz="900" dirty="0">
                <a:latin typeface="Comic Sans MS" panose="030F0702030302020204" pitchFamily="66" charset="0"/>
              </a:rPr>
              <a:t> /t/, –</a:t>
            </a:r>
            <a:r>
              <a:rPr lang="en-US" sz="900" dirty="0" err="1">
                <a:latin typeface="Comic Sans MS" panose="030F0702030302020204" pitchFamily="66" charset="0"/>
              </a:rPr>
              <a:t>ed</a:t>
            </a:r>
            <a:r>
              <a:rPr lang="en-US" sz="900" dirty="0">
                <a:latin typeface="Comic Sans MS" panose="030F0702030302020204" pitchFamily="66" charset="0"/>
              </a:rPr>
              <a:t> /id/ /</a:t>
            </a:r>
            <a:r>
              <a:rPr lang="en-US" sz="900" dirty="0" err="1">
                <a:latin typeface="Comic Sans MS" panose="030F0702030302020204" pitchFamily="66" charset="0"/>
              </a:rPr>
              <a:t>ed</a:t>
            </a:r>
            <a:r>
              <a:rPr lang="en-US" sz="900" dirty="0">
                <a:latin typeface="Comic Sans MS" panose="030F0702030302020204" pitchFamily="66" charset="0"/>
              </a:rPr>
              <a:t>/, –est</a:t>
            </a:r>
            <a:r>
              <a:rPr lang="en-GB" sz="900" dirty="0">
                <a:latin typeface="Comic Sans MS" pitchFamily="66" charset="0"/>
              </a:rPr>
              <a:t>. We will learn Phase 4 t</a:t>
            </a:r>
            <a:r>
              <a:rPr lang="en-GB" altLang="en-US" sz="900" dirty="0">
                <a:latin typeface="Comic Sans MS" pitchFamily="66" charset="0"/>
              </a:rPr>
              <a:t>ricky words: </a:t>
            </a:r>
            <a:r>
              <a:rPr lang="en-US" sz="900" dirty="0">
                <a:solidFill>
                  <a:srgbClr val="FF0000"/>
                </a:solidFill>
                <a:latin typeface="Comic Sans MS" panose="030F0702030302020204" pitchFamily="66" charset="0"/>
              </a:rPr>
              <a:t>said so have like some come love do were here little says there when what one out today.  </a:t>
            </a:r>
            <a:r>
              <a:rPr lang="en-US" sz="900" dirty="0">
                <a:latin typeface="Comic Sans MS" panose="030F0702030302020204" pitchFamily="66" charset="0"/>
              </a:rPr>
              <a:t>We will spell words on a daily basis and continue with weekly dictation sentences.  Beyond our phonics lessons we will use our texts to support creative writing in provision and also write to inform. </a:t>
            </a:r>
            <a:endParaRPr lang="en-GB" altLang="en-US" sz="900" dirty="0">
              <a:latin typeface="Comic Sans MS" pitchFamily="66" charset="0"/>
            </a:endParaRPr>
          </a:p>
          <a:p>
            <a:pPr algn="just">
              <a:spcBef>
                <a:spcPct val="0"/>
              </a:spcBef>
              <a:buFontTx/>
              <a:buNone/>
              <a:defRPr/>
            </a:pPr>
            <a:r>
              <a:rPr lang="en-GB" altLang="en-US" sz="1000" b="1" dirty="0">
                <a:latin typeface="Comic Sans MS" pitchFamily="66" charset="0"/>
              </a:rPr>
              <a:t>As Mathematicians </a:t>
            </a:r>
            <a:r>
              <a:rPr lang="en-US" altLang="en-US" sz="900" dirty="0">
                <a:latin typeface="Comic Sans MS" panose="030F0702030302020204" pitchFamily="66" charset="0"/>
              </a:rPr>
              <a:t>we will c</a:t>
            </a:r>
            <a:r>
              <a:rPr lang="en-US" sz="900" dirty="0">
                <a:latin typeface="Comic Sans MS" panose="030F0702030302020204" pitchFamily="66" charset="0"/>
              </a:rPr>
              <a:t>ontinue counting past 10, as the numbers just beyond can be the trickiest. We will incorporate counting within our daily routine, such as counting children when lining up or the number of sleeps to a key event. We will use a range of concrete manipulatives which vary in size, colour and position to support  counting. We will  encourage children to notice numerals </a:t>
            </a:r>
            <a:r>
              <a:rPr lang="en-US" sz="900" b="1" i="1" dirty="0">
                <a:latin typeface="Comic Sans MS" panose="030F0702030302020204" pitchFamily="66" charset="0"/>
              </a:rPr>
              <a:t>and</a:t>
            </a:r>
            <a:r>
              <a:rPr lang="en-US" sz="900" dirty="0">
                <a:latin typeface="Comic Sans MS" panose="030F0702030302020204" pitchFamily="66" charset="0"/>
              </a:rPr>
              <a:t> quantities up to 20.  Once we have developed familiarity with new numbers, we will explore adding and taking away using first, then and now stories. We will revisit shape and extend our knowledge of using 3-D shapes for certain tasks. to further exploring the properties of shapes.</a:t>
            </a:r>
            <a:endParaRPr lang="en-GB" altLang="en-US" sz="900" b="1" dirty="0">
              <a:latin typeface="Comic Sans MS" pitchFamily="66" charset="0"/>
            </a:endParaRPr>
          </a:p>
          <a:p>
            <a:pPr algn="just">
              <a:spcBef>
                <a:spcPct val="0"/>
              </a:spcBef>
              <a:buFontTx/>
              <a:buNone/>
              <a:defRPr/>
            </a:pPr>
            <a:endParaRPr lang="en-US" altLang="en-US" sz="900" dirty="0">
              <a:latin typeface="Comic Sans MS" pitchFamily="66" charset="0"/>
            </a:endParaRPr>
          </a:p>
          <a:p>
            <a:pPr algn="just">
              <a:buFont typeface="Arial" charset="0"/>
              <a:buNone/>
              <a:defRPr/>
            </a:pPr>
            <a:r>
              <a:rPr lang="en-GB" altLang="en-US" sz="1000" b="1" dirty="0">
                <a:latin typeface="Comic Sans MS" pitchFamily="66" charset="0"/>
              </a:rPr>
              <a:t>Understanding the World </a:t>
            </a:r>
            <a:r>
              <a:rPr lang="en-GB" altLang="en-US" sz="900" b="1" dirty="0">
                <a:latin typeface="Comic Sans MS" pitchFamily="66" charset="0"/>
              </a:rPr>
              <a:t>– </a:t>
            </a:r>
            <a:r>
              <a:rPr lang="en-GB" altLang="en-US" sz="900" dirty="0">
                <a:latin typeface="Comic Sans MS" pitchFamily="66" charset="0"/>
              </a:rPr>
              <a:t>As we sow, plant and water our various plots we will notice the </a:t>
            </a:r>
            <a:r>
              <a:rPr lang="en-GB" sz="900" dirty="0">
                <a:latin typeface="Comic Sans MS" panose="030F0702030302020204" pitchFamily="66" charset="0"/>
              </a:rPr>
              <a:t>effect of changing seasons on the world around us. We will also consider how the environment of space differs to that on earth.  We will use different activities and resources to help remember the formation of the solar system and compare life as an astronaut, and space travel, today with that of the past.  </a:t>
            </a:r>
          </a:p>
          <a:p>
            <a:pPr algn="just">
              <a:buFont typeface="Arial" charset="0"/>
              <a:buNone/>
              <a:defRPr/>
            </a:pPr>
            <a:endParaRPr lang="en-GB" altLang="en-US" sz="900" dirty="0">
              <a:latin typeface="Comic Sans MS" pitchFamily="66" charset="0"/>
            </a:endParaRPr>
          </a:p>
          <a:p>
            <a:pPr algn="just">
              <a:buFont typeface="Arial" charset="0"/>
              <a:buNone/>
              <a:defRPr/>
            </a:pPr>
            <a:r>
              <a:rPr lang="en-GB" altLang="en-US" sz="1000" b="1" dirty="0">
                <a:latin typeface="Comic Sans MS" pitchFamily="66" charset="0"/>
              </a:rPr>
              <a:t>Expressive Arts and Design </a:t>
            </a:r>
            <a:r>
              <a:rPr lang="en-US" altLang="en-US" sz="900" dirty="0">
                <a:latin typeface="Comic Sans MS" panose="030F0702030302020204" pitchFamily="66" charset="0"/>
              </a:rPr>
              <a:t>We will continue to enjoy free opportunities to be creative and imaginative alongside a few class projects.  We will represent the planets of the solar system using different resources before creating Papier Mache planets where we will  return to and develop our ideas. We will also listen to, and talk about,  Holst’s planets!</a:t>
            </a:r>
          </a:p>
          <a:p>
            <a:pPr algn="just">
              <a:buFont typeface="Arial" charset="0"/>
              <a:buNone/>
              <a:defRPr/>
            </a:pPr>
            <a:endParaRPr lang="en-GB" altLang="en-US" sz="900" dirty="0">
              <a:latin typeface="Comic Sans MS" pitchFamily="66" charset="0"/>
            </a:endParaRPr>
          </a:p>
          <a:p>
            <a:pPr algn="just">
              <a:buFont typeface="Arial" charset="0"/>
              <a:buNone/>
              <a:defRPr/>
            </a:pPr>
            <a:r>
              <a:rPr lang="en-US" altLang="en-US" sz="1000" b="1" dirty="0">
                <a:latin typeface="Comic Sans MS" pitchFamily="66" charset="0"/>
                <a:cs typeface="Arial" charset="0"/>
              </a:rPr>
              <a:t>As Religiously Literate students </a:t>
            </a:r>
            <a:r>
              <a:rPr lang="en-GB" altLang="en-US" sz="1000" dirty="0">
                <a:latin typeface="Comic Sans MS" pitchFamily="66" charset="0"/>
                <a:cs typeface="Arial" charset="0"/>
              </a:rPr>
              <a:t>we will explore and investigate our Big Question – </a:t>
            </a:r>
            <a:r>
              <a:rPr lang="en-GB" altLang="en-US" sz="1000" i="1" dirty="0">
                <a:latin typeface="Comic Sans MS" pitchFamily="66" charset="0"/>
                <a:cs typeface="Arial" charset="0"/>
              </a:rPr>
              <a:t>What makes a special place? </a:t>
            </a:r>
            <a:r>
              <a:rPr lang="en-GB" altLang="en-US" sz="1000" dirty="0">
                <a:latin typeface="Comic Sans MS" pitchFamily="66" charset="0"/>
                <a:cs typeface="Arial" charset="0"/>
              </a:rPr>
              <a:t>As always will begin to think about this from our own perspective and share which places are special to us and why.  We will then explore why a church might be special to a Christian and expand our understanding of belief and believers as we learn why a mosque might be special to a  Muslim. </a:t>
            </a:r>
            <a:endParaRPr lang="en-GB" sz="1000" i="1" dirty="0">
              <a:latin typeface="Comic Sans MS" panose="030F0702030302020204" pitchFamily="66" charset="0"/>
            </a:endParaRPr>
          </a:p>
        </p:txBody>
      </p:sp>
      <p:pic>
        <p:nvPicPr>
          <p:cNvPr id="3080" name="Picture 10">
            <a:extLst>
              <a:ext uri="{FF2B5EF4-FFF2-40B4-BE49-F238E27FC236}">
                <a16:creationId xmlns:a16="http://schemas.microsoft.com/office/drawing/2014/main" id="{9C444315-2D54-CFF6-C29D-3CCA52149E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5475" y="3019425"/>
            <a:ext cx="1282700" cy="74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DD726F-101C-411B-B1E1-642D6E2E67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71C89CA-C018-4C21-A9DC-98202DD50885}">
  <ds:schemaRefs>
    <ds:schemaRef ds:uri="http://schemas.microsoft.com/sharepoint/v3/contenttype/forms"/>
  </ds:schemaRefs>
</ds:datastoreItem>
</file>

<file path=customXml/itemProps3.xml><?xml version="1.0" encoding="utf-8"?>
<ds:datastoreItem xmlns:ds="http://schemas.openxmlformats.org/officeDocument/2006/customXml" ds:itemID="{72BCC22C-AADD-4E95-8370-ECA6C218BCF6}">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docProps/app.xml><?xml version="1.0" encoding="utf-8"?>
<Properties xmlns="http://schemas.openxmlformats.org/officeDocument/2006/extended-properties" xmlns:vt="http://schemas.openxmlformats.org/officeDocument/2006/docPropsVTypes">
  <TotalTime>5274</TotalTime>
  <Words>1126</Words>
  <Application>Microsoft Office PowerPoint</Application>
  <PresentationFormat>On-screen Show (4:3)</PresentationFormat>
  <Paragraphs>36</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S Munt</cp:lastModifiedBy>
  <cp:revision>306</cp:revision>
  <cp:lastPrinted>2016-09-01T06:41:04Z</cp:lastPrinted>
  <dcterms:created xsi:type="dcterms:W3CDTF">2014-02-13T13:53:14Z</dcterms:created>
  <dcterms:modified xsi:type="dcterms:W3CDTF">2026-04-27T09:19:25Z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