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5"/>
  </p:notesMasterIdLst>
  <p:sldIdLst>
    <p:sldId id="267" r:id="rId5"/>
    <p:sldId id="266" r:id="rId6"/>
    <p:sldId id="447" r:id="rId7"/>
    <p:sldId id="446" r:id="rId8"/>
    <p:sldId id="281" r:id="rId9"/>
    <p:sldId id="282" r:id="rId10"/>
    <p:sldId id="283" r:id="rId11"/>
    <p:sldId id="284" r:id="rId12"/>
    <p:sldId id="285" r:id="rId13"/>
    <p:sldId id="300" r:id="rId14"/>
    <p:sldId id="301" r:id="rId15"/>
    <p:sldId id="257" r:id="rId16"/>
    <p:sldId id="262" r:id="rId17"/>
    <p:sldId id="261" r:id="rId18"/>
    <p:sldId id="265" r:id="rId19"/>
    <p:sldId id="260" r:id="rId20"/>
    <p:sldId id="286" r:id="rId21"/>
    <p:sldId id="287" r:id="rId22"/>
    <p:sldId id="288" r:id="rId23"/>
    <p:sldId id="298" r:id="rId24"/>
    <p:sldId id="299" r:id="rId25"/>
    <p:sldId id="297" r:id="rId26"/>
    <p:sldId id="302" r:id="rId27"/>
    <p:sldId id="256" r:id="rId28"/>
    <p:sldId id="258" r:id="rId29"/>
    <p:sldId id="259" r:id="rId30"/>
    <p:sldId id="264" r:id="rId31"/>
    <p:sldId id="263" r:id="rId32"/>
    <p:sldId id="273" r:id="rId33"/>
    <p:sldId id="303" r:id="rId34"/>
    <p:sldId id="268" r:id="rId35"/>
    <p:sldId id="470" r:id="rId36"/>
    <p:sldId id="270" r:id="rId37"/>
    <p:sldId id="271" r:id="rId38"/>
    <p:sldId id="289" r:id="rId39"/>
    <p:sldId id="290" r:id="rId40"/>
    <p:sldId id="272" r:id="rId41"/>
    <p:sldId id="278" r:id="rId42"/>
    <p:sldId id="380" r:id="rId43"/>
    <p:sldId id="292" r:id="rId44"/>
    <p:sldId id="293" r:id="rId45"/>
    <p:sldId id="432" r:id="rId46"/>
    <p:sldId id="274" r:id="rId47"/>
    <p:sldId id="291" r:id="rId48"/>
    <p:sldId id="295" r:id="rId49"/>
    <p:sldId id="279" r:id="rId50"/>
    <p:sldId id="277" r:id="rId51"/>
    <p:sldId id="269" r:id="rId52"/>
    <p:sldId id="296" r:id="rId53"/>
    <p:sldId id="280"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B8D952-CB89-4B62-B5BD-E00A79F76A9C}" v="33" dt="2025-09-29T22:00:41.6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4" d="100"/>
          <a:sy n="74" d="100"/>
        </p:scale>
        <p:origin x="188"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Munt" userId="e1fc7954-046f-4c00-bc02-187face8fdb8" providerId="ADAL" clId="{5DAE9C41-C2BC-474D-889B-13AD35C5F71E}"/>
    <pc:docChg chg="custSel addSld delSld modSld sldOrd">
      <pc:chgData name="S Munt" userId="e1fc7954-046f-4c00-bc02-187face8fdb8" providerId="ADAL" clId="{5DAE9C41-C2BC-474D-889B-13AD35C5F71E}" dt="2025-09-29T22:00:41.660" v="516"/>
      <pc:docMkLst>
        <pc:docMk/>
      </pc:docMkLst>
      <pc:sldChg chg="ord">
        <pc:chgData name="S Munt" userId="e1fc7954-046f-4c00-bc02-187face8fdb8" providerId="ADAL" clId="{5DAE9C41-C2BC-474D-889B-13AD35C5F71E}" dt="2025-09-29T21:11:56.326" v="4"/>
        <pc:sldMkLst>
          <pc:docMk/>
          <pc:sldMk cId="2865017326" sldId="258"/>
        </pc:sldMkLst>
      </pc:sldChg>
      <pc:sldChg chg="modSp mod">
        <pc:chgData name="S Munt" userId="e1fc7954-046f-4c00-bc02-187face8fdb8" providerId="ADAL" clId="{5DAE9C41-C2BC-474D-889B-13AD35C5F71E}" dt="2025-09-29T21:26:28.232" v="208" actId="1076"/>
        <pc:sldMkLst>
          <pc:docMk/>
          <pc:sldMk cId="3301949010" sldId="259"/>
        </pc:sldMkLst>
        <pc:spChg chg="mod">
          <ac:chgData name="S Munt" userId="e1fc7954-046f-4c00-bc02-187face8fdb8" providerId="ADAL" clId="{5DAE9C41-C2BC-474D-889B-13AD35C5F71E}" dt="2025-09-29T21:26:28.232" v="208" actId="1076"/>
          <ac:spMkLst>
            <pc:docMk/>
            <pc:sldMk cId="3301949010" sldId="259"/>
            <ac:spMk id="2" creationId="{CA08C582-2F20-2999-733E-91FE88F8DC8D}"/>
          </ac:spMkLst>
        </pc:spChg>
      </pc:sldChg>
      <pc:sldChg chg="del">
        <pc:chgData name="S Munt" userId="e1fc7954-046f-4c00-bc02-187face8fdb8" providerId="ADAL" clId="{5DAE9C41-C2BC-474D-889B-13AD35C5F71E}" dt="2025-09-29T21:11:32.874" v="1" actId="2696"/>
        <pc:sldMkLst>
          <pc:docMk/>
          <pc:sldMk cId="136122114" sldId="260"/>
        </pc:sldMkLst>
      </pc:sldChg>
      <pc:sldChg chg="add">
        <pc:chgData name="S Munt" userId="e1fc7954-046f-4c00-bc02-187face8fdb8" providerId="ADAL" clId="{5DAE9C41-C2BC-474D-889B-13AD35C5F71E}" dt="2025-09-29T21:11:36.760" v="2"/>
        <pc:sldMkLst>
          <pc:docMk/>
          <pc:sldMk cId="2860052421" sldId="260"/>
        </pc:sldMkLst>
      </pc:sldChg>
      <pc:sldChg chg="add">
        <pc:chgData name="S Munt" userId="e1fc7954-046f-4c00-bc02-187face8fdb8" providerId="ADAL" clId="{5DAE9C41-C2BC-474D-889B-13AD35C5F71E}" dt="2025-09-29T21:11:36.760" v="2"/>
        <pc:sldMkLst>
          <pc:docMk/>
          <pc:sldMk cId="1358057692" sldId="261"/>
        </pc:sldMkLst>
      </pc:sldChg>
      <pc:sldChg chg="del">
        <pc:chgData name="S Munt" userId="e1fc7954-046f-4c00-bc02-187face8fdb8" providerId="ADAL" clId="{5DAE9C41-C2BC-474D-889B-13AD35C5F71E}" dt="2025-09-29T21:11:32.874" v="1" actId="2696"/>
        <pc:sldMkLst>
          <pc:docMk/>
          <pc:sldMk cId="1990699482" sldId="261"/>
        </pc:sldMkLst>
      </pc:sldChg>
      <pc:sldChg chg="ord">
        <pc:chgData name="S Munt" userId="e1fc7954-046f-4c00-bc02-187face8fdb8" providerId="ADAL" clId="{5DAE9C41-C2BC-474D-889B-13AD35C5F71E}" dt="2025-09-29T21:26:43.860" v="210"/>
        <pc:sldMkLst>
          <pc:docMk/>
          <pc:sldMk cId="4185461787" sldId="264"/>
        </pc:sldMkLst>
      </pc:sldChg>
      <pc:sldChg chg="del">
        <pc:chgData name="S Munt" userId="e1fc7954-046f-4c00-bc02-187face8fdb8" providerId="ADAL" clId="{5DAE9C41-C2BC-474D-889B-13AD35C5F71E}" dt="2025-09-29T21:11:32.874" v="1" actId="2696"/>
        <pc:sldMkLst>
          <pc:docMk/>
          <pc:sldMk cId="1894328301" sldId="265"/>
        </pc:sldMkLst>
      </pc:sldChg>
      <pc:sldChg chg="add">
        <pc:chgData name="S Munt" userId="e1fc7954-046f-4c00-bc02-187face8fdb8" providerId="ADAL" clId="{5DAE9C41-C2BC-474D-889B-13AD35C5F71E}" dt="2025-09-29T21:11:36.760" v="2"/>
        <pc:sldMkLst>
          <pc:docMk/>
          <pc:sldMk cId="3700443181" sldId="265"/>
        </pc:sldMkLst>
      </pc:sldChg>
      <pc:sldChg chg="add">
        <pc:chgData name="S Munt" userId="e1fc7954-046f-4c00-bc02-187face8fdb8" providerId="ADAL" clId="{5DAE9C41-C2BC-474D-889B-13AD35C5F71E}" dt="2025-09-29T22:00:41.660" v="516"/>
        <pc:sldMkLst>
          <pc:docMk/>
          <pc:sldMk cId="2064840470" sldId="269"/>
        </pc:sldMkLst>
      </pc:sldChg>
      <pc:sldChg chg="del">
        <pc:chgData name="S Munt" userId="e1fc7954-046f-4c00-bc02-187face8fdb8" providerId="ADAL" clId="{5DAE9C41-C2BC-474D-889B-13AD35C5F71E}" dt="2025-09-29T22:00:27.575" v="515" actId="2696"/>
        <pc:sldMkLst>
          <pc:docMk/>
          <pc:sldMk cId="4200379701" sldId="269"/>
        </pc:sldMkLst>
      </pc:sldChg>
      <pc:sldChg chg="del">
        <pc:chgData name="S Munt" userId="e1fc7954-046f-4c00-bc02-187face8fdb8" providerId="ADAL" clId="{5DAE9C41-C2BC-474D-889B-13AD35C5F71E}" dt="2025-09-29T21:29:15.685" v="391" actId="47"/>
        <pc:sldMkLst>
          <pc:docMk/>
          <pc:sldMk cId="1331476528" sldId="275"/>
        </pc:sldMkLst>
      </pc:sldChg>
      <pc:sldChg chg="modSp mod">
        <pc:chgData name="S Munt" userId="e1fc7954-046f-4c00-bc02-187face8fdb8" providerId="ADAL" clId="{5DAE9C41-C2BC-474D-889B-13AD35C5F71E}" dt="2025-09-29T21:29:48.583" v="423" actId="1076"/>
        <pc:sldMkLst>
          <pc:docMk/>
          <pc:sldMk cId="1853086828" sldId="277"/>
        </pc:sldMkLst>
        <pc:spChg chg="mod">
          <ac:chgData name="S Munt" userId="e1fc7954-046f-4c00-bc02-187face8fdb8" providerId="ADAL" clId="{5DAE9C41-C2BC-474D-889B-13AD35C5F71E}" dt="2025-09-29T21:29:48.583" v="423" actId="1076"/>
          <ac:spMkLst>
            <pc:docMk/>
            <pc:sldMk cId="1853086828" sldId="277"/>
            <ac:spMk id="19" creationId="{1E2028FD-72E9-81E3-B534-6840EFC84B51}"/>
          </ac:spMkLst>
        </pc:spChg>
      </pc:sldChg>
      <pc:sldChg chg="del">
        <pc:chgData name="S Munt" userId="e1fc7954-046f-4c00-bc02-187face8fdb8" providerId="ADAL" clId="{5DAE9C41-C2BC-474D-889B-13AD35C5F71E}" dt="2025-09-29T21:15:39.842" v="16" actId="2696"/>
        <pc:sldMkLst>
          <pc:docMk/>
          <pc:sldMk cId="3437258197" sldId="281"/>
        </pc:sldMkLst>
      </pc:sldChg>
      <pc:sldChg chg="add">
        <pc:chgData name="S Munt" userId="e1fc7954-046f-4c00-bc02-187face8fdb8" providerId="ADAL" clId="{5DAE9C41-C2BC-474D-889B-13AD35C5F71E}" dt="2025-09-29T21:15:45.153" v="17"/>
        <pc:sldMkLst>
          <pc:docMk/>
          <pc:sldMk cId="3922790261" sldId="281"/>
        </pc:sldMkLst>
      </pc:sldChg>
      <pc:sldChg chg="del">
        <pc:chgData name="S Munt" userId="e1fc7954-046f-4c00-bc02-187face8fdb8" providerId="ADAL" clId="{5DAE9C41-C2BC-474D-889B-13AD35C5F71E}" dt="2025-09-29T21:15:39.842" v="16" actId="2696"/>
        <pc:sldMkLst>
          <pc:docMk/>
          <pc:sldMk cId="875273925" sldId="282"/>
        </pc:sldMkLst>
      </pc:sldChg>
      <pc:sldChg chg="add">
        <pc:chgData name="S Munt" userId="e1fc7954-046f-4c00-bc02-187face8fdb8" providerId="ADAL" clId="{5DAE9C41-C2BC-474D-889B-13AD35C5F71E}" dt="2025-09-29T21:15:45.153" v="17"/>
        <pc:sldMkLst>
          <pc:docMk/>
          <pc:sldMk cId="2660505678" sldId="282"/>
        </pc:sldMkLst>
      </pc:sldChg>
      <pc:sldChg chg="add">
        <pc:chgData name="S Munt" userId="e1fc7954-046f-4c00-bc02-187face8fdb8" providerId="ADAL" clId="{5DAE9C41-C2BC-474D-889B-13AD35C5F71E}" dt="2025-09-29T21:15:45.153" v="17"/>
        <pc:sldMkLst>
          <pc:docMk/>
          <pc:sldMk cId="1873775008" sldId="283"/>
        </pc:sldMkLst>
      </pc:sldChg>
      <pc:sldChg chg="del">
        <pc:chgData name="S Munt" userId="e1fc7954-046f-4c00-bc02-187face8fdb8" providerId="ADAL" clId="{5DAE9C41-C2BC-474D-889B-13AD35C5F71E}" dt="2025-09-29T21:12:20.769" v="5" actId="2696"/>
        <pc:sldMkLst>
          <pc:docMk/>
          <pc:sldMk cId="2263867157" sldId="283"/>
        </pc:sldMkLst>
      </pc:sldChg>
      <pc:sldChg chg="add del">
        <pc:chgData name="S Munt" userId="e1fc7954-046f-4c00-bc02-187face8fdb8" providerId="ADAL" clId="{5DAE9C41-C2BC-474D-889B-13AD35C5F71E}" dt="2025-09-29T21:15:39.842" v="16" actId="2696"/>
        <pc:sldMkLst>
          <pc:docMk/>
          <pc:sldMk cId="3231318495" sldId="283"/>
        </pc:sldMkLst>
      </pc:sldChg>
      <pc:sldChg chg="add">
        <pc:chgData name="S Munt" userId="e1fc7954-046f-4c00-bc02-187face8fdb8" providerId="ADAL" clId="{5DAE9C41-C2BC-474D-889B-13AD35C5F71E}" dt="2025-09-29T21:15:45.153" v="17"/>
        <pc:sldMkLst>
          <pc:docMk/>
          <pc:sldMk cId="500141470" sldId="284"/>
        </pc:sldMkLst>
      </pc:sldChg>
      <pc:sldChg chg="del">
        <pc:chgData name="S Munt" userId="e1fc7954-046f-4c00-bc02-187face8fdb8" providerId="ADAL" clId="{5DAE9C41-C2BC-474D-889B-13AD35C5F71E}" dt="2025-09-29T21:12:20.769" v="5" actId="2696"/>
        <pc:sldMkLst>
          <pc:docMk/>
          <pc:sldMk cId="3691334441" sldId="284"/>
        </pc:sldMkLst>
      </pc:sldChg>
      <pc:sldChg chg="add del">
        <pc:chgData name="S Munt" userId="e1fc7954-046f-4c00-bc02-187face8fdb8" providerId="ADAL" clId="{5DAE9C41-C2BC-474D-889B-13AD35C5F71E}" dt="2025-09-29T21:15:39.842" v="16" actId="2696"/>
        <pc:sldMkLst>
          <pc:docMk/>
          <pc:sldMk cId="3948974690" sldId="284"/>
        </pc:sldMkLst>
      </pc:sldChg>
      <pc:sldChg chg="add">
        <pc:chgData name="S Munt" userId="e1fc7954-046f-4c00-bc02-187face8fdb8" providerId="ADAL" clId="{5DAE9C41-C2BC-474D-889B-13AD35C5F71E}" dt="2025-09-29T21:15:45.153" v="17"/>
        <pc:sldMkLst>
          <pc:docMk/>
          <pc:sldMk cId="1204396117" sldId="285"/>
        </pc:sldMkLst>
      </pc:sldChg>
      <pc:sldChg chg="del">
        <pc:chgData name="S Munt" userId="e1fc7954-046f-4c00-bc02-187face8fdb8" providerId="ADAL" clId="{5DAE9C41-C2BC-474D-889B-13AD35C5F71E}" dt="2025-09-29T21:12:20.769" v="5" actId="2696"/>
        <pc:sldMkLst>
          <pc:docMk/>
          <pc:sldMk cId="2643648451" sldId="285"/>
        </pc:sldMkLst>
      </pc:sldChg>
      <pc:sldChg chg="add del">
        <pc:chgData name="S Munt" userId="e1fc7954-046f-4c00-bc02-187face8fdb8" providerId="ADAL" clId="{5DAE9C41-C2BC-474D-889B-13AD35C5F71E}" dt="2025-09-29T21:15:39.842" v="16" actId="2696"/>
        <pc:sldMkLst>
          <pc:docMk/>
          <pc:sldMk cId="3478856144" sldId="285"/>
        </pc:sldMkLst>
      </pc:sldChg>
      <pc:sldChg chg="addSp modSp mod">
        <pc:chgData name="S Munt" userId="e1fc7954-046f-4c00-bc02-187face8fdb8" providerId="ADAL" clId="{5DAE9C41-C2BC-474D-889B-13AD35C5F71E}" dt="2025-09-29T21:14:06.839" v="15" actId="1076"/>
        <pc:sldMkLst>
          <pc:docMk/>
          <pc:sldMk cId="3500930350" sldId="286"/>
        </pc:sldMkLst>
        <pc:picChg chg="add mod">
          <ac:chgData name="S Munt" userId="e1fc7954-046f-4c00-bc02-187face8fdb8" providerId="ADAL" clId="{5DAE9C41-C2BC-474D-889B-13AD35C5F71E}" dt="2025-09-29T21:14:06.839" v="15" actId="1076"/>
          <ac:picMkLst>
            <pc:docMk/>
            <pc:sldMk cId="3500930350" sldId="286"/>
            <ac:picMk id="2" creationId="{7868AB30-E60F-4AE5-2FA4-9461FA35B939}"/>
          </ac:picMkLst>
        </pc:picChg>
        <pc:picChg chg="add mod">
          <ac:chgData name="S Munt" userId="e1fc7954-046f-4c00-bc02-187face8fdb8" providerId="ADAL" clId="{5DAE9C41-C2BC-474D-889B-13AD35C5F71E}" dt="2025-09-29T21:14:03.440" v="14" actId="1076"/>
          <ac:picMkLst>
            <pc:docMk/>
            <pc:sldMk cId="3500930350" sldId="286"/>
            <ac:picMk id="5122" creationId="{8829D610-49A1-4CF1-E744-CFC4909BF456}"/>
          </ac:picMkLst>
        </pc:picChg>
      </pc:sldChg>
      <pc:sldChg chg="del">
        <pc:chgData name="S Munt" userId="e1fc7954-046f-4c00-bc02-187face8fdb8" providerId="ADAL" clId="{5DAE9C41-C2BC-474D-889B-13AD35C5F71E}" dt="2025-09-29T21:29:04.525" v="390" actId="47"/>
        <pc:sldMkLst>
          <pc:docMk/>
          <pc:sldMk cId="561937333" sldId="294"/>
        </pc:sldMkLst>
      </pc:sldChg>
      <pc:sldChg chg="addSp modSp new mod ord setBg">
        <pc:chgData name="S Munt" userId="e1fc7954-046f-4c00-bc02-187face8fdb8" providerId="ADAL" clId="{5DAE9C41-C2BC-474D-889B-13AD35C5F71E}" dt="2025-09-29T21:32:02.835" v="490" actId="1076"/>
        <pc:sldMkLst>
          <pc:docMk/>
          <pc:sldMk cId="2538135162" sldId="300"/>
        </pc:sldMkLst>
        <pc:spChg chg="add mod">
          <ac:chgData name="S Munt" userId="e1fc7954-046f-4c00-bc02-187face8fdb8" providerId="ADAL" clId="{5DAE9C41-C2BC-474D-889B-13AD35C5F71E}" dt="2025-09-29T21:31:57.215" v="488" actId="113"/>
          <ac:spMkLst>
            <pc:docMk/>
            <pc:sldMk cId="2538135162" sldId="300"/>
            <ac:spMk id="6" creationId="{9469520B-D95E-7B70-65A6-EECCBA849C17}"/>
          </ac:spMkLst>
        </pc:spChg>
        <pc:spChg chg="add">
          <ac:chgData name="S Munt" userId="e1fc7954-046f-4c00-bc02-187face8fdb8" providerId="ADAL" clId="{5DAE9C41-C2BC-474D-889B-13AD35C5F71E}" dt="2025-09-29T21:31:13.525" v="428" actId="26606"/>
          <ac:spMkLst>
            <pc:docMk/>
            <pc:sldMk cId="2538135162" sldId="300"/>
            <ac:spMk id="10" creationId="{A9F529C3-C941-49FD-8C67-82F134F64BDB}"/>
          </ac:spMkLst>
        </pc:spChg>
        <pc:spChg chg="add">
          <ac:chgData name="S Munt" userId="e1fc7954-046f-4c00-bc02-187face8fdb8" providerId="ADAL" clId="{5DAE9C41-C2BC-474D-889B-13AD35C5F71E}" dt="2025-09-29T21:31:13.525" v="428" actId="26606"/>
          <ac:spMkLst>
            <pc:docMk/>
            <pc:sldMk cId="2538135162" sldId="300"/>
            <ac:spMk id="12" creationId="{20586029-32A0-47E5-9AEC-AE3ABA6B94D0}"/>
          </ac:spMkLst>
        </pc:spChg>
        <pc:picChg chg="add mod ord">
          <ac:chgData name="S Munt" userId="e1fc7954-046f-4c00-bc02-187face8fdb8" providerId="ADAL" clId="{5DAE9C41-C2BC-474D-889B-13AD35C5F71E}" dt="2025-09-29T21:32:02.835" v="490" actId="1076"/>
          <ac:picMkLst>
            <pc:docMk/>
            <pc:sldMk cId="2538135162" sldId="300"/>
            <ac:picMk id="3" creationId="{DC0AFD10-C250-1219-34FD-5DCC384EF6AA}"/>
          </ac:picMkLst>
        </pc:picChg>
        <pc:picChg chg="add mod">
          <ac:chgData name="S Munt" userId="e1fc7954-046f-4c00-bc02-187face8fdb8" providerId="ADAL" clId="{5DAE9C41-C2BC-474D-889B-13AD35C5F71E}" dt="2025-09-29T21:31:17.224" v="429" actId="27614"/>
          <ac:picMkLst>
            <pc:docMk/>
            <pc:sldMk cId="2538135162" sldId="300"/>
            <ac:picMk id="5" creationId="{EFCAE416-15E7-2A81-AFA7-9290D536F3D8}"/>
          </ac:picMkLst>
        </pc:picChg>
        <pc:cxnChg chg="add">
          <ac:chgData name="S Munt" userId="e1fc7954-046f-4c00-bc02-187face8fdb8" providerId="ADAL" clId="{5DAE9C41-C2BC-474D-889B-13AD35C5F71E}" dt="2025-09-29T21:31:13.525" v="428" actId="26606"/>
          <ac:cxnSpMkLst>
            <pc:docMk/>
            <pc:sldMk cId="2538135162" sldId="300"/>
            <ac:cxnSpMk id="14" creationId="{8C730EAB-A532-4295-A302-FB4B90DB9F5E}"/>
          </ac:cxnSpMkLst>
        </pc:cxnChg>
      </pc:sldChg>
      <pc:sldChg chg="del">
        <pc:chgData name="S Munt" userId="e1fc7954-046f-4c00-bc02-187face8fdb8" providerId="ADAL" clId="{5DAE9C41-C2BC-474D-889B-13AD35C5F71E}" dt="2025-09-29T21:10:40.883" v="0" actId="47"/>
        <pc:sldMkLst>
          <pc:docMk/>
          <pc:sldMk cId="2864013941" sldId="300"/>
        </pc:sldMkLst>
      </pc:sldChg>
      <pc:sldChg chg="addSp delSp modSp new mod ord modClrScheme chgLayout">
        <pc:chgData name="S Munt" userId="e1fc7954-046f-4c00-bc02-187face8fdb8" providerId="ADAL" clId="{5DAE9C41-C2BC-474D-889B-13AD35C5F71E}" dt="2025-09-29T21:18:12.153" v="110"/>
        <pc:sldMkLst>
          <pc:docMk/>
          <pc:sldMk cId="800043298" sldId="301"/>
        </pc:sldMkLst>
        <pc:spChg chg="mod ord">
          <ac:chgData name="S Munt" userId="e1fc7954-046f-4c00-bc02-187face8fdb8" providerId="ADAL" clId="{5DAE9C41-C2BC-474D-889B-13AD35C5F71E}" dt="2025-09-29T21:17:47.184" v="108" actId="20577"/>
          <ac:spMkLst>
            <pc:docMk/>
            <pc:sldMk cId="800043298" sldId="301"/>
            <ac:spMk id="2" creationId="{4BBF8604-D53A-05D5-0D6B-8F10BF72FAC2}"/>
          </ac:spMkLst>
        </pc:spChg>
        <pc:spChg chg="del">
          <ac:chgData name="S Munt" userId="e1fc7954-046f-4c00-bc02-187face8fdb8" providerId="ADAL" clId="{5DAE9C41-C2BC-474D-889B-13AD35C5F71E}" dt="2025-09-29T21:16:32.159" v="96" actId="700"/>
          <ac:spMkLst>
            <pc:docMk/>
            <pc:sldMk cId="800043298" sldId="301"/>
            <ac:spMk id="3" creationId="{F6B43514-862F-DB8F-B2C1-4D635B73565C}"/>
          </ac:spMkLst>
        </pc:spChg>
        <pc:picChg chg="add mod">
          <ac:chgData name="S Munt" userId="e1fc7954-046f-4c00-bc02-187face8fdb8" providerId="ADAL" clId="{5DAE9C41-C2BC-474D-889B-13AD35C5F71E}" dt="2025-09-29T21:17:43.945" v="105" actId="1076"/>
          <ac:picMkLst>
            <pc:docMk/>
            <pc:sldMk cId="800043298" sldId="301"/>
            <ac:picMk id="4" creationId="{155848D0-FEA6-0371-4AB3-68A6781ADA9C}"/>
          </ac:picMkLst>
        </pc:picChg>
        <pc:picChg chg="add mod">
          <ac:chgData name="S Munt" userId="e1fc7954-046f-4c00-bc02-187face8fdb8" providerId="ADAL" clId="{5DAE9C41-C2BC-474D-889B-13AD35C5F71E}" dt="2025-09-29T21:17:45.556" v="106" actId="1076"/>
          <ac:picMkLst>
            <pc:docMk/>
            <pc:sldMk cId="800043298" sldId="301"/>
            <ac:picMk id="5" creationId="{7C233351-E921-7534-4F85-9FED97BE76AA}"/>
          </ac:picMkLst>
        </pc:picChg>
      </pc:sldChg>
      <pc:sldChg chg="addSp delSp modSp new mod setBg">
        <pc:chgData name="S Munt" userId="e1fc7954-046f-4c00-bc02-187face8fdb8" providerId="ADAL" clId="{5DAE9C41-C2BC-474D-889B-13AD35C5F71E}" dt="2025-09-29T21:25:12.415" v="156" actId="14100"/>
        <pc:sldMkLst>
          <pc:docMk/>
          <pc:sldMk cId="2243398044" sldId="302"/>
        </pc:sldMkLst>
        <pc:spChg chg="add">
          <ac:chgData name="S Munt" userId="e1fc7954-046f-4c00-bc02-187face8fdb8" providerId="ADAL" clId="{5DAE9C41-C2BC-474D-889B-13AD35C5F71E}" dt="2025-09-29T21:24:39.173" v="146" actId="26606"/>
          <ac:spMkLst>
            <pc:docMk/>
            <pc:sldMk cId="2243398044" sldId="302"/>
            <ac:spMk id="6153" creationId="{D1B5A7A9-844F-449B-9F0B-ADA823A93F15}"/>
          </ac:spMkLst>
        </pc:spChg>
        <pc:spChg chg="add">
          <ac:chgData name="S Munt" userId="e1fc7954-046f-4c00-bc02-187face8fdb8" providerId="ADAL" clId="{5DAE9C41-C2BC-474D-889B-13AD35C5F71E}" dt="2025-09-29T21:24:39.173" v="146" actId="26606"/>
          <ac:spMkLst>
            <pc:docMk/>
            <pc:sldMk cId="2243398044" sldId="302"/>
            <ac:spMk id="6155" creationId="{26EF3366-D369-4699-9224-92DF2A6BD394}"/>
          </ac:spMkLst>
        </pc:spChg>
        <pc:spChg chg="add">
          <ac:chgData name="S Munt" userId="e1fc7954-046f-4c00-bc02-187face8fdb8" providerId="ADAL" clId="{5DAE9C41-C2BC-474D-889B-13AD35C5F71E}" dt="2025-09-29T21:24:39.173" v="146" actId="26606"/>
          <ac:spMkLst>
            <pc:docMk/>
            <pc:sldMk cId="2243398044" sldId="302"/>
            <ac:spMk id="6157" creationId="{1BC0FF49-4C2C-401A-A538-A520CA00E1F7}"/>
          </ac:spMkLst>
        </pc:spChg>
        <pc:spChg chg="add">
          <ac:chgData name="S Munt" userId="e1fc7954-046f-4c00-bc02-187face8fdb8" providerId="ADAL" clId="{5DAE9C41-C2BC-474D-889B-13AD35C5F71E}" dt="2025-09-29T21:24:39.173" v="146" actId="26606"/>
          <ac:spMkLst>
            <pc:docMk/>
            <pc:sldMk cId="2243398044" sldId="302"/>
            <ac:spMk id="6159" creationId="{F79205F4-89F3-4686-B966-BBF5CC998C97}"/>
          </ac:spMkLst>
        </pc:spChg>
        <pc:spChg chg="add">
          <ac:chgData name="S Munt" userId="e1fc7954-046f-4c00-bc02-187face8fdb8" providerId="ADAL" clId="{5DAE9C41-C2BC-474D-889B-13AD35C5F71E}" dt="2025-09-29T21:24:39.173" v="146" actId="26606"/>
          <ac:spMkLst>
            <pc:docMk/>
            <pc:sldMk cId="2243398044" sldId="302"/>
            <ac:spMk id="6161" creationId="{00DBC40C-EA02-4A4D-8449-A1FC9968DDA4}"/>
          </ac:spMkLst>
        </pc:spChg>
        <pc:picChg chg="add del mod">
          <ac:chgData name="S Munt" userId="e1fc7954-046f-4c00-bc02-187face8fdb8" providerId="ADAL" clId="{5DAE9C41-C2BC-474D-889B-13AD35C5F71E}" dt="2025-09-29T21:19:33.646" v="118" actId="478"/>
          <ac:picMkLst>
            <pc:docMk/>
            <pc:sldMk cId="2243398044" sldId="302"/>
            <ac:picMk id="2" creationId="{13E87ADB-BE1B-2C24-A0A9-9BECB20A0A31}"/>
          </ac:picMkLst>
        </pc:picChg>
        <pc:picChg chg="add mod ord">
          <ac:chgData name="S Munt" userId="e1fc7954-046f-4c00-bc02-187face8fdb8" providerId="ADAL" clId="{5DAE9C41-C2BC-474D-889B-13AD35C5F71E}" dt="2025-09-29T21:25:12.415" v="156" actId="14100"/>
          <ac:picMkLst>
            <pc:docMk/>
            <pc:sldMk cId="2243398044" sldId="302"/>
            <ac:picMk id="4" creationId="{448A2279-B177-1BA1-EB82-97307BD42294}"/>
          </ac:picMkLst>
        </pc:picChg>
        <pc:picChg chg="add mod">
          <ac:chgData name="S Munt" userId="e1fc7954-046f-4c00-bc02-187face8fdb8" providerId="ADAL" clId="{5DAE9C41-C2BC-474D-889B-13AD35C5F71E}" dt="2025-09-29T21:24:39.173" v="146" actId="26606"/>
          <ac:picMkLst>
            <pc:docMk/>
            <pc:sldMk cId="2243398044" sldId="302"/>
            <ac:picMk id="5" creationId="{36A9CF65-7616-8CF8-139C-F10E229FFDF9}"/>
          </ac:picMkLst>
        </pc:picChg>
        <pc:picChg chg="add del mod">
          <ac:chgData name="S Munt" userId="e1fc7954-046f-4c00-bc02-187face8fdb8" providerId="ADAL" clId="{5DAE9C41-C2BC-474D-889B-13AD35C5F71E}" dt="2025-09-29T21:22:07.594" v="129" actId="478"/>
          <ac:picMkLst>
            <pc:docMk/>
            <pc:sldMk cId="2243398044" sldId="302"/>
            <ac:picMk id="6" creationId="{EC6FA455-2E04-CCE4-47C6-949A8432A239}"/>
          </ac:picMkLst>
        </pc:picChg>
        <pc:picChg chg="add mod ord">
          <ac:chgData name="S Munt" userId="e1fc7954-046f-4c00-bc02-187face8fdb8" providerId="ADAL" clId="{5DAE9C41-C2BC-474D-889B-13AD35C5F71E}" dt="2025-09-29T21:25:08.232" v="154" actId="1076"/>
          <ac:picMkLst>
            <pc:docMk/>
            <pc:sldMk cId="2243398044" sldId="302"/>
            <ac:picMk id="8" creationId="{80563AEF-1334-72D8-9B4C-C0A198BCBDF7}"/>
          </ac:picMkLst>
        </pc:picChg>
        <pc:picChg chg="add mod ord">
          <ac:chgData name="S Munt" userId="e1fc7954-046f-4c00-bc02-187face8fdb8" providerId="ADAL" clId="{5DAE9C41-C2BC-474D-889B-13AD35C5F71E}" dt="2025-09-29T21:24:39.173" v="146" actId="26606"/>
          <ac:picMkLst>
            <pc:docMk/>
            <pc:sldMk cId="2243398044" sldId="302"/>
            <ac:picMk id="6146" creationId="{A0AE036B-869E-8B78-7475-403515178AA4}"/>
          </ac:picMkLst>
        </pc:picChg>
        <pc:picChg chg="add mod">
          <ac:chgData name="S Munt" userId="e1fc7954-046f-4c00-bc02-187face8fdb8" providerId="ADAL" clId="{5DAE9C41-C2BC-474D-889B-13AD35C5F71E}" dt="2025-09-29T21:24:39.173" v="146" actId="26606"/>
          <ac:picMkLst>
            <pc:docMk/>
            <pc:sldMk cId="2243398044" sldId="302"/>
            <ac:picMk id="6148" creationId="{497DA77F-0677-EE18-E833-340DE2DC6921}"/>
          </ac:picMkLst>
        </pc:picChg>
      </pc:sldChg>
      <pc:sldChg chg="addSp delSp modSp new mod modClrScheme chgLayout">
        <pc:chgData name="S Munt" userId="e1fc7954-046f-4c00-bc02-187face8fdb8" providerId="ADAL" clId="{5DAE9C41-C2BC-474D-889B-13AD35C5F71E}" dt="2025-09-29T21:28:49.641" v="389" actId="1076"/>
        <pc:sldMkLst>
          <pc:docMk/>
          <pc:sldMk cId="342815884" sldId="303"/>
        </pc:sldMkLst>
        <pc:spChg chg="del">
          <ac:chgData name="S Munt" userId="e1fc7954-046f-4c00-bc02-187face8fdb8" providerId="ADAL" clId="{5DAE9C41-C2BC-474D-889B-13AD35C5F71E}" dt="2025-09-29T21:27:11.539" v="212" actId="700"/>
          <ac:spMkLst>
            <pc:docMk/>
            <pc:sldMk cId="342815884" sldId="303"/>
            <ac:spMk id="2" creationId="{22A9AB01-0010-04A3-2EC8-B517B541D632}"/>
          </ac:spMkLst>
        </pc:spChg>
        <pc:spChg chg="del">
          <ac:chgData name="S Munt" userId="e1fc7954-046f-4c00-bc02-187face8fdb8" providerId="ADAL" clId="{5DAE9C41-C2BC-474D-889B-13AD35C5F71E}" dt="2025-09-29T21:27:11.539" v="212" actId="700"/>
          <ac:spMkLst>
            <pc:docMk/>
            <pc:sldMk cId="342815884" sldId="303"/>
            <ac:spMk id="3" creationId="{6C6D323C-2B80-9147-E41A-F1101539E54F}"/>
          </ac:spMkLst>
        </pc:spChg>
        <pc:spChg chg="add mod">
          <ac:chgData name="S Munt" userId="e1fc7954-046f-4c00-bc02-187face8fdb8" providerId="ADAL" clId="{5DAE9C41-C2BC-474D-889B-13AD35C5F71E}" dt="2025-09-29T21:28:49.641" v="389" actId="1076"/>
          <ac:spMkLst>
            <pc:docMk/>
            <pc:sldMk cId="342815884" sldId="303"/>
            <ac:spMk id="4" creationId="{02C36877-E7C7-13D1-CC37-55ECB65725E2}"/>
          </ac:spMkLst>
        </pc:spChg>
        <pc:spChg chg="add mod">
          <ac:chgData name="S Munt" userId="e1fc7954-046f-4c00-bc02-187face8fdb8" providerId="ADAL" clId="{5DAE9C41-C2BC-474D-889B-13AD35C5F71E}" dt="2025-09-29T21:28:45.111" v="388" actId="207"/>
          <ac:spMkLst>
            <pc:docMk/>
            <pc:sldMk cId="342815884" sldId="303"/>
            <ac:spMk id="5" creationId="{68946A5F-210B-3D19-F182-745A75681850}"/>
          </ac:spMkLst>
        </pc:spChg>
      </pc:sldChg>
      <pc:sldChg chg="new del">
        <pc:chgData name="S Munt" userId="e1fc7954-046f-4c00-bc02-187face8fdb8" providerId="ADAL" clId="{5DAE9C41-C2BC-474D-889B-13AD35C5F71E}" dt="2025-09-29T21:59:08.854" v="511" actId="47"/>
        <pc:sldMkLst>
          <pc:docMk/>
          <pc:sldMk cId="878064779" sldId="304"/>
        </pc:sldMkLst>
      </pc:sldChg>
      <pc:sldChg chg="modSp add mod">
        <pc:chgData name="S Munt" userId="e1fc7954-046f-4c00-bc02-187face8fdb8" providerId="ADAL" clId="{5DAE9C41-C2BC-474D-889B-13AD35C5F71E}" dt="2025-09-29T21:58:53.638" v="508" actId="207"/>
        <pc:sldMkLst>
          <pc:docMk/>
          <pc:sldMk cId="322712400" sldId="380"/>
        </pc:sldMkLst>
        <pc:spChg chg="mod">
          <ac:chgData name="S Munt" userId="e1fc7954-046f-4c00-bc02-187face8fdb8" providerId="ADAL" clId="{5DAE9C41-C2BC-474D-889B-13AD35C5F71E}" dt="2025-09-29T21:58:53.638" v="508" actId="207"/>
          <ac:spMkLst>
            <pc:docMk/>
            <pc:sldMk cId="322712400" sldId="380"/>
            <ac:spMk id="4" creationId="{8481A8C2-E3D2-5A46-8FC1-D043DCBCF8E8}"/>
          </ac:spMkLst>
        </pc:spChg>
      </pc:sldChg>
      <pc:sldChg chg="modSp add mod">
        <pc:chgData name="S Munt" userId="e1fc7954-046f-4c00-bc02-187face8fdb8" providerId="ADAL" clId="{5DAE9C41-C2BC-474D-889B-13AD35C5F71E}" dt="2025-09-29T21:59:05.209" v="510" actId="207"/>
        <pc:sldMkLst>
          <pc:docMk/>
          <pc:sldMk cId="878290481" sldId="432"/>
        </pc:sldMkLst>
        <pc:spChg chg="mod">
          <ac:chgData name="S Munt" userId="e1fc7954-046f-4c00-bc02-187face8fdb8" providerId="ADAL" clId="{5DAE9C41-C2BC-474D-889B-13AD35C5F71E}" dt="2025-09-29T21:59:05.209" v="510" actId="207"/>
          <ac:spMkLst>
            <pc:docMk/>
            <pc:sldMk cId="878290481" sldId="432"/>
            <ac:spMk id="2" creationId="{34398AD0-3875-B94F-A90E-046466F6C19A}"/>
          </ac:spMkLst>
        </pc:spChg>
        <pc:spChg chg="mod">
          <ac:chgData name="S Munt" userId="e1fc7954-046f-4c00-bc02-187face8fdb8" providerId="ADAL" clId="{5DAE9C41-C2BC-474D-889B-13AD35C5F71E}" dt="2025-09-29T21:59:01.397" v="509" actId="207"/>
          <ac:spMkLst>
            <pc:docMk/>
            <pc:sldMk cId="878290481" sldId="432"/>
            <ac:spMk id="3" creationId="{ED26F458-A726-794D-91AB-7485E77815F9}"/>
          </ac:spMkLst>
        </pc:spChg>
      </pc:sldChg>
      <pc:sldChg chg="modSp add mod setBg">
        <pc:chgData name="S Munt" userId="e1fc7954-046f-4c00-bc02-187face8fdb8" providerId="ADAL" clId="{5DAE9C41-C2BC-474D-889B-13AD35C5F71E}" dt="2025-09-29T21:54:14.464" v="498" actId="14100"/>
        <pc:sldMkLst>
          <pc:docMk/>
          <pc:sldMk cId="4281160187" sldId="446"/>
        </pc:sldMkLst>
        <pc:spChg chg="mod">
          <ac:chgData name="S Munt" userId="e1fc7954-046f-4c00-bc02-187face8fdb8" providerId="ADAL" clId="{5DAE9C41-C2BC-474D-889B-13AD35C5F71E}" dt="2025-09-29T21:54:14.464" v="498" actId="14100"/>
          <ac:spMkLst>
            <pc:docMk/>
            <pc:sldMk cId="4281160187" sldId="446"/>
            <ac:spMk id="7" creationId="{A6FA5D5B-84DD-2045-95A0-148DB04A368C}"/>
          </ac:spMkLst>
        </pc:spChg>
      </pc:sldChg>
      <pc:sldChg chg="modSp add mod setBg">
        <pc:chgData name="S Munt" userId="e1fc7954-046f-4c00-bc02-187face8fdb8" providerId="ADAL" clId="{5DAE9C41-C2BC-474D-889B-13AD35C5F71E}" dt="2025-09-29T21:53:46.517" v="494" actId="207"/>
        <pc:sldMkLst>
          <pc:docMk/>
          <pc:sldMk cId="676117910" sldId="447"/>
        </pc:sldMkLst>
        <pc:spChg chg="mod">
          <ac:chgData name="S Munt" userId="e1fc7954-046f-4c00-bc02-187face8fdb8" providerId="ADAL" clId="{5DAE9C41-C2BC-474D-889B-13AD35C5F71E}" dt="2025-09-29T21:53:46.517" v="494" actId="207"/>
          <ac:spMkLst>
            <pc:docMk/>
            <pc:sldMk cId="676117910" sldId="447"/>
            <ac:spMk id="2" creationId="{9429987A-5DE9-0F4E-8665-7BDCAB35A580}"/>
          </ac:spMkLst>
        </pc:spChg>
      </pc:sldChg>
      <pc:sldChg chg="modSp add mod">
        <pc:chgData name="S Munt" userId="e1fc7954-046f-4c00-bc02-187face8fdb8" providerId="ADAL" clId="{5DAE9C41-C2BC-474D-889B-13AD35C5F71E}" dt="2025-09-29T22:00:20.169" v="514" actId="2711"/>
        <pc:sldMkLst>
          <pc:docMk/>
          <pc:sldMk cId="3832596932" sldId="470"/>
        </pc:sldMkLst>
        <pc:spChg chg="mod">
          <ac:chgData name="S Munt" userId="e1fc7954-046f-4c00-bc02-187face8fdb8" providerId="ADAL" clId="{5DAE9C41-C2BC-474D-889B-13AD35C5F71E}" dt="2025-09-29T22:00:20.169" v="514" actId="2711"/>
          <ac:spMkLst>
            <pc:docMk/>
            <pc:sldMk cId="3832596932" sldId="470"/>
            <ac:spMk id="3" creationId="{2B82B14F-2162-556F-8604-D11477375E7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57837-99D0-4F51-9F48-16E8D4FF0C1B}" type="datetimeFigureOut">
              <a:rPr lang="en-GB" smtClean="0"/>
              <a:t>29/09/2025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7C54C5-FDFC-47F6-9BA7-2C41D77FDB0B}" type="slidenum">
              <a:rPr lang="en-GB" smtClean="0"/>
              <a:t>‹#›</a:t>
            </a:fld>
            <a:endParaRPr lang="en-GB"/>
          </a:p>
        </p:txBody>
      </p:sp>
    </p:spTree>
    <p:extLst>
      <p:ext uri="{BB962C8B-B14F-4D97-AF65-F5344CB8AC3E}">
        <p14:creationId xmlns:p14="http://schemas.microsoft.com/office/powerpoint/2010/main" val="41527502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panose="020B0604020202020204" pitchFamily="34" charset="0"/>
              <a:buChar char="•"/>
            </a:pPr>
            <a:r>
              <a:rPr lang="en-GB" dirty="0">
                <a:latin typeface="Calibri"/>
                <a:cs typeface="Calibri"/>
              </a:rPr>
              <a:t>To share the link that research has established between loving reading and being successful academically</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dirty="0"/>
          </a:p>
          <a:p>
            <a:pPr marL="171450" indent="-171450">
              <a:buFont typeface="Arial"/>
              <a:buChar char="•"/>
            </a:pPr>
            <a:r>
              <a:rPr lang="en-GB" i="1" dirty="0">
                <a:latin typeface="Calibri"/>
                <a:cs typeface="Calibri"/>
              </a:rPr>
              <a:t>Let's start our session with a quote from the Organisation for Economic Co-operation and Development ...</a:t>
            </a:r>
            <a:endParaRPr lang="en-GB" i="1" dirty="0">
              <a:cs typeface="Calibri"/>
            </a:endParaRPr>
          </a:p>
          <a:p>
            <a:pPr marL="171450" indent="-171450">
              <a:buFont typeface="Arial"/>
              <a:buChar char="•"/>
            </a:pPr>
            <a:r>
              <a:rPr lang="en-GB" i="0" dirty="0">
                <a:latin typeface="Calibri"/>
                <a:cs typeface="Calibri"/>
              </a:rPr>
              <a:t>Read the quote.</a:t>
            </a:r>
            <a:endParaRPr lang="en-GB" i="0" dirty="0">
              <a:cs typeface="Calibri"/>
            </a:endParaRPr>
          </a:p>
          <a:p>
            <a:pPr marL="171450" indent="-171450">
              <a:buFont typeface="Arial"/>
              <a:buChar char="•"/>
            </a:pPr>
            <a:r>
              <a:rPr lang="en-GB" i="1" dirty="0">
                <a:latin typeface="Calibri"/>
                <a:cs typeface="Calibri"/>
              </a:rPr>
              <a:t>This quote reminds us of the importance not just of teaching children to read, but also of teaching them to love reading. </a:t>
            </a:r>
            <a:endParaRPr lang="en-GB" i="1" dirty="0">
              <a:cs typeface="Calibri"/>
            </a:endParaRPr>
          </a:p>
          <a:p>
            <a:pPr marL="171450" indent="-171450">
              <a:buFont typeface="Arial"/>
              <a:buChar char="•"/>
            </a:pPr>
            <a:r>
              <a:rPr lang="en-GB" i="1" dirty="0">
                <a:latin typeface="Calibri"/>
                <a:cs typeface="Calibri"/>
              </a:rPr>
              <a:t>Today, we're going to talk about phonics, but we always see phonics as the route into reading and a love of reading as the ultimate goal of phonics teaching.</a:t>
            </a:r>
            <a:endParaRPr lang="en-GB" i="1" dirty="0">
              <a:cs typeface="Calibri"/>
            </a:endParaRPr>
          </a:p>
          <a:p>
            <a:pPr marL="171450" indent="-171450">
              <a:buFont typeface="Arial"/>
              <a:buChar char="•"/>
            </a:pPr>
            <a:endParaRPr lang="en-GB" i="1" dirty="0">
              <a:cs typeface="Calibri"/>
            </a:endParaRPr>
          </a:p>
          <a:p>
            <a:endParaRPr lang="en-GB" b="1" dirty="0">
              <a:cs typeface="Calibri"/>
            </a:endParaRPr>
          </a:p>
          <a:p>
            <a:endParaRPr lang="en-GB" dirty="0">
              <a:cs typeface="Calibri"/>
            </a:endParaRPr>
          </a:p>
        </p:txBody>
      </p:sp>
    </p:spTree>
    <p:extLst>
      <p:ext uri="{BB962C8B-B14F-4D97-AF65-F5344CB8AC3E}">
        <p14:creationId xmlns:p14="http://schemas.microsoft.com/office/powerpoint/2010/main" val="3762157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dirty="0">
                <a:latin typeface="Calibri"/>
                <a:cs typeface="Calibri"/>
              </a:rPr>
              <a:t>To help parents see the value of reading by getting them to reflect on their own reading experiences</a:t>
            </a:r>
            <a:endParaRPr lang="en-US"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Just think about how many times you have already read things today. More than ever, we are surrounded by text and reading is a vital skill.</a:t>
            </a:r>
            <a:endParaRPr lang="en-US" dirty="0">
              <a:cs typeface="Calibri"/>
            </a:endParaRPr>
          </a:p>
          <a:p>
            <a:pPr marL="171450" indent="-171450">
              <a:buFont typeface="Arial,Sans-Serif"/>
              <a:buChar char="•"/>
            </a:pPr>
            <a:r>
              <a:rPr lang="en-US" i="1" dirty="0">
                <a:latin typeface="Calibri"/>
                <a:cs typeface="Calibri"/>
              </a:rPr>
              <a:t>We want all of our children to become confident readers who can navigate the world of reading around them.</a:t>
            </a:r>
          </a:p>
        </p:txBody>
      </p:sp>
    </p:spTree>
    <p:extLst>
      <p:ext uri="{BB962C8B-B14F-4D97-AF65-F5344CB8AC3E}">
        <p14:creationId xmlns:p14="http://schemas.microsoft.com/office/powerpoint/2010/main" val="955984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practise the Phase 2 sounds</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dirty="0">
                <a:latin typeface="Calibri"/>
                <a:ea typeface="Calibri"/>
                <a:cs typeface="Calibri"/>
              </a:rPr>
              <a:t>Give out </a:t>
            </a:r>
            <a:r>
              <a:rPr lang="en-US" baseline="0" dirty="0">
                <a:latin typeface="Calibri"/>
                <a:ea typeface="Calibri"/>
                <a:cs typeface="Calibri"/>
              </a:rPr>
              <a:t>the </a:t>
            </a:r>
            <a:r>
              <a:rPr lang="en-US" dirty="0">
                <a:latin typeface="Calibri"/>
                <a:ea typeface="Calibri"/>
                <a:cs typeface="Calibri"/>
              </a:rPr>
              <a:t>parent handout and the Phase 2 and 3 grapheme mat.</a:t>
            </a:r>
          </a:p>
          <a:p>
            <a:pPr marL="171450" indent="-171450">
              <a:buFont typeface="Arial"/>
              <a:buChar char="•"/>
            </a:pPr>
            <a:r>
              <a:rPr lang="en-US" dirty="0">
                <a:latin typeface="Calibri"/>
                <a:ea typeface="Calibri"/>
                <a:cs typeface="Calibri"/>
              </a:rPr>
              <a:t>Play the videos/teach the parents to say the Phase 2 sounds: https://</a:t>
            </a:r>
            <a:r>
              <a:rPr lang="en-US" dirty="0" err="1">
                <a:latin typeface="Calibri"/>
                <a:ea typeface="Calibri"/>
                <a:cs typeface="Calibri"/>
              </a:rPr>
              <a:t>www.littlewandlelettersandsounds.org.uk</a:t>
            </a:r>
            <a:r>
              <a:rPr lang="en-US" dirty="0">
                <a:latin typeface="Calibri"/>
                <a:ea typeface="Calibri"/>
                <a:cs typeface="Calibri"/>
              </a:rPr>
              <a:t>/resources/for-parents/</a:t>
            </a:r>
          </a:p>
          <a:p>
            <a:pPr marL="171450" indent="-171450">
              <a:buFont typeface="Arial"/>
              <a:buChar char="•"/>
            </a:pPr>
            <a:r>
              <a:rPr lang="en-US" dirty="0">
                <a:latin typeface="Calibri"/>
                <a:ea typeface="Calibri"/>
                <a:cs typeface="Calibri"/>
              </a:rPr>
              <a:t>Show parents where to access these videos in the ‘For parents’ area of the Little Wandle website.</a:t>
            </a:r>
          </a:p>
        </p:txBody>
      </p:sp>
    </p:spTree>
    <p:extLst>
      <p:ext uri="{BB962C8B-B14F-4D97-AF65-F5344CB8AC3E}">
        <p14:creationId xmlns:p14="http://schemas.microsoft.com/office/powerpoint/2010/main" val="3386360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introduce </a:t>
            </a:r>
            <a:r>
              <a:rPr lang="en-GB" dirty="0">
                <a:latin typeface="Calibri"/>
                <a:cs typeface="Calibri"/>
              </a:rPr>
              <a:t>book matching</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1" dirty="0"/>
              <a:t>We assess your child every six weeks to check progress. </a:t>
            </a:r>
          </a:p>
          <a:p>
            <a:pPr marL="171450" indent="-171450">
              <a:buFont typeface="Arial"/>
              <a:buChar char="•"/>
            </a:pPr>
            <a:r>
              <a:rPr lang="en-US" i="1" dirty="0"/>
              <a:t>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give guidance on reading the decodable</a:t>
            </a:r>
            <a:r>
              <a:rPr lang="en-GB" baseline="0" dirty="0">
                <a:latin typeface="Calibri"/>
                <a:cs typeface="Calibri"/>
              </a:rPr>
              <a:t> book at home</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0" dirty="0"/>
              <a:t>Read the slide.</a:t>
            </a:r>
          </a:p>
        </p:txBody>
      </p:sp>
    </p:spTree>
    <p:extLst>
      <p:ext uri="{BB962C8B-B14F-4D97-AF65-F5344CB8AC3E}">
        <p14:creationId xmlns:p14="http://schemas.microsoft.com/office/powerpoint/2010/main" val="3340594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9/29/2025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9/29/2025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Suspendisse</a:t>
            </a:r>
            <a:r>
              <a:rPr lang="en-US"/>
              <a:t> </a:t>
            </a:r>
            <a:r>
              <a:rPr lang="en-US" err="1"/>
              <a:t>auctor</a:t>
            </a:r>
            <a:r>
              <a:rPr lang="en-US"/>
              <a:t> lacinia </a:t>
            </a:r>
            <a:r>
              <a:rPr lang="en-US" err="1"/>
              <a:t>efficitur</a:t>
            </a:r>
            <a:r>
              <a:rPr lang="en-US"/>
              <a:t>. Ut </a:t>
            </a:r>
            <a:r>
              <a:rPr lang="en-US" err="1"/>
              <a:t>condimentum</a:t>
            </a:r>
            <a:r>
              <a:rPr lang="en-US"/>
              <a:t> </a:t>
            </a:r>
            <a:r>
              <a:rPr lang="en-US" err="1"/>
              <a:t>faucibus</a:t>
            </a:r>
            <a:r>
              <a:rPr lang="en-US"/>
              <a:t> </a:t>
            </a:r>
            <a:r>
              <a:rPr lang="en-US" err="1"/>
              <a:t>varius</a:t>
            </a:r>
            <a:r>
              <a:rPr lang="en-US"/>
              <a:t>. </a:t>
            </a:r>
            <a:r>
              <a:rPr lang="en-US" err="1"/>
              <a:t>Fusce</a:t>
            </a:r>
            <a:r>
              <a:rPr lang="en-US"/>
              <a:t> dictum </a:t>
            </a:r>
            <a:r>
              <a:rPr lang="en-US" err="1"/>
              <a:t>urna</a:t>
            </a:r>
            <a:r>
              <a:rPr lang="en-US"/>
              <a:t> sit </a:t>
            </a:r>
            <a:r>
              <a:rPr lang="en-US" err="1"/>
              <a:t>amet</a:t>
            </a:r>
            <a:r>
              <a:rPr lang="en-US"/>
              <a:t> tempus </a:t>
            </a:r>
            <a:r>
              <a:rPr lang="en-US" err="1"/>
              <a:t>ultricies</a:t>
            </a:r>
            <a:r>
              <a:rPr lang="en-US"/>
              <a:t>. </a:t>
            </a:r>
            <a:r>
              <a:rPr lang="en-US" err="1"/>
              <a:t>Nullam</a:t>
            </a:r>
            <a:r>
              <a:rPr lang="en-US"/>
              <a:t> </a:t>
            </a:r>
            <a:r>
              <a:rPr lang="en-US" err="1"/>
              <a:t>quis</a:t>
            </a:r>
            <a:r>
              <a:rPr lang="en-US"/>
              <a:t> </a:t>
            </a:r>
            <a:r>
              <a:rPr lang="en-US" err="1"/>
              <a:t>lobortis</a:t>
            </a:r>
            <a:r>
              <a:rPr lang="en-US"/>
              <a:t> </a:t>
            </a:r>
            <a:r>
              <a:rPr lang="en-US" err="1"/>
              <a:t>velit</a:t>
            </a:r>
            <a:r>
              <a:rPr lang="en-US"/>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33081782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11121931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6433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45.jpeg"/><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hyperlink" Target="https://www.amazon.co.uk/Little-Wandle-Phonics-Flashcards-Reception/dp/000856373X/ref=sr_1_1?crid=27CKECFV8CNFJ&amp;dib=eyJ2IjoiMSJ9.k6o_tRv38ntYWocwsdxla1UC_Ic7JC8B1LTxjWZaNa6gOXEH-p6KBowIuEaAfawKlpXFK3bXCvJHlZILq_3KI_4Ijnl-lQ2XfFkFI6Prkwk0msPeeHAdRB2ypFCskLhPJoLQn-2XMOyll2SQJinJMSS5kNLfOmJj2PAYy4M8TIK_b4Odx0Nku1VHq8XqTaRwf8iwDJNb6RrHJm0AM_tGn0sABlddyDu9JCUee1azTKM.D7erjnCVcbAKaOlMbbOPFpvZBCTC25BFWwBLXKLK1Jg&amp;dib_tag=se&amp;keywords=little+wandle+at+home&amp;qid=1759180019&amp;sprefix=little+wandle+at+home%2Caps%2C156&amp;sr=8-1"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2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png"/><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28.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2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72.png"/><Relationship Id="rId5" Type="http://schemas.openxmlformats.org/officeDocument/2006/relationships/hyperlink" Target="https://youtu.be/qDu3JAjf-U0" TargetMode="External"/><Relationship Id="rId4" Type="http://schemas.openxmlformats.org/officeDocument/2006/relationships/image" Target="../media/image71.png"/></Relationships>
</file>

<file path=ppt/slides/_rels/slide33.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7.xml"/><Relationship Id="rId4" Type="http://schemas.openxmlformats.org/officeDocument/2006/relationships/image" Target="../media/image77.png"/></Relationships>
</file>

<file path=ppt/slides/_rels/slide3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4.tiff"/><Relationship Id="rId5" Type="http://schemas.openxmlformats.org/officeDocument/2006/relationships/image" Target="../media/image83.tiff"/><Relationship Id="rId4" Type="http://schemas.openxmlformats.org/officeDocument/2006/relationships/image" Target="../media/image82.tiff"/></Relationships>
</file>

<file path=ppt/slides/_rels/slide4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7.xml"/><Relationship Id="rId4" Type="http://schemas.openxmlformats.org/officeDocument/2006/relationships/image" Target="../media/image87.png"/></Relationships>
</file>

<file path=ppt/slides/_rels/slide41.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9.tiff"/><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0.tiff"/></Relationships>
</file>

<file path=ppt/slides/_rels/slide43.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8.png"/><Relationship Id="rId4" Type="http://schemas.openxmlformats.org/officeDocument/2006/relationships/image" Target="../media/image93.png"/></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artoon elephant with a black line&#10;&#10;Description automatically generated">
            <a:extLst>
              <a:ext uri="{FF2B5EF4-FFF2-40B4-BE49-F238E27FC236}">
                <a16:creationId xmlns:a16="http://schemas.microsoft.com/office/drawing/2014/main" id="{B0B24B7F-87D8-ADBA-08E5-826924180800}"/>
              </a:ext>
            </a:extLst>
          </p:cNvPr>
          <p:cNvPicPr>
            <a:picLocks noChangeAspect="1"/>
          </p:cNvPicPr>
          <p:nvPr/>
        </p:nvPicPr>
        <p:blipFill>
          <a:blip r:embed="rId2"/>
          <a:stretch>
            <a:fillRect/>
          </a:stretch>
        </p:blipFill>
        <p:spPr>
          <a:xfrm>
            <a:off x="3735964" y="3115999"/>
            <a:ext cx="1155332" cy="1217157"/>
          </a:xfrm>
          <a:prstGeom prst="rect">
            <a:avLst/>
          </a:prstGeom>
        </p:spPr>
      </p:pic>
      <p:pic>
        <p:nvPicPr>
          <p:cNvPr id="5" name="Picture 4" descr="A lollipop with a pink and green swirl&#10;&#10;Description automatically generated">
            <a:extLst>
              <a:ext uri="{FF2B5EF4-FFF2-40B4-BE49-F238E27FC236}">
                <a16:creationId xmlns:a16="http://schemas.microsoft.com/office/drawing/2014/main" id="{A6C52575-2FB3-D832-6B90-804B2DFA67C9}"/>
              </a:ext>
            </a:extLst>
          </p:cNvPr>
          <p:cNvPicPr>
            <a:picLocks noChangeAspect="1"/>
          </p:cNvPicPr>
          <p:nvPr/>
        </p:nvPicPr>
        <p:blipFill>
          <a:blip r:embed="rId3"/>
          <a:stretch>
            <a:fillRect/>
          </a:stretch>
        </p:blipFill>
        <p:spPr>
          <a:xfrm>
            <a:off x="4776666" y="2464274"/>
            <a:ext cx="1175941" cy="1922979"/>
          </a:xfrm>
          <a:prstGeom prst="rect">
            <a:avLst/>
          </a:prstGeom>
        </p:spPr>
      </p:pic>
      <p:pic>
        <p:nvPicPr>
          <p:cNvPr id="6" name="Picture 5" descr="A blue water wave with a black letter w&#10;&#10;Description automatically generated">
            <a:extLst>
              <a:ext uri="{FF2B5EF4-FFF2-40B4-BE49-F238E27FC236}">
                <a16:creationId xmlns:a16="http://schemas.microsoft.com/office/drawing/2014/main" id="{CB030D23-623F-5F6C-6F1E-8DD8B9D0C7AE}"/>
              </a:ext>
            </a:extLst>
          </p:cNvPr>
          <p:cNvPicPr>
            <a:picLocks noChangeAspect="1"/>
          </p:cNvPicPr>
          <p:nvPr/>
        </p:nvPicPr>
        <p:blipFill>
          <a:blip r:embed="rId4"/>
          <a:stretch>
            <a:fillRect/>
          </a:stretch>
        </p:blipFill>
        <p:spPr>
          <a:xfrm>
            <a:off x="990600" y="2410366"/>
            <a:ext cx="2864505" cy="1958666"/>
          </a:xfrm>
          <a:prstGeom prst="rect">
            <a:avLst/>
          </a:prstGeom>
        </p:spPr>
      </p:pic>
      <p:pic>
        <p:nvPicPr>
          <p:cNvPr id="7" name="Picture 6" descr="A cat with a letter c&#10;&#10;Description automatically generated">
            <a:extLst>
              <a:ext uri="{FF2B5EF4-FFF2-40B4-BE49-F238E27FC236}">
                <a16:creationId xmlns:a16="http://schemas.microsoft.com/office/drawing/2014/main" id="{98221826-4FB3-0626-E811-419322088385}"/>
              </a:ext>
            </a:extLst>
          </p:cNvPr>
          <p:cNvPicPr>
            <a:picLocks noChangeAspect="1"/>
          </p:cNvPicPr>
          <p:nvPr/>
        </p:nvPicPr>
        <p:blipFill>
          <a:blip r:embed="rId5"/>
          <a:stretch>
            <a:fillRect/>
          </a:stretch>
        </p:blipFill>
        <p:spPr>
          <a:xfrm>
            <a:off x="5890139" y="3093459"/>
            <a:ext cx="1112829" cy="1262237"/>
          </a:xfrm>
          <a:prstGeom prst="rect">
            <a:avLst/>
          </a:prstGeom>
        </p:spPr>
      </p:pic>
      <p:pic>
        <p:nvPicPr>
          <p:cNvPr id="8" name="Picture 7" descr="A cartoon octopus with a black circle&#10;&#10;Description automatically generated">
            <a:extLst>
              <a:ext uri="{FF2B5EF4-FFF2-40B4-BE49-F238E27FC236}">
                <a16:creationId xmlns:a16="http://schemas.microsoft.com/office/drawing/2014/main" id="{03AC0D34-2D20-8E72-7E71-A497D6A441D1}"/>
              </a:ext>
            </a:extLst>
          </p:cNvPr>
          <p:cNvPicPr>
            <a:picLocks noChangeAspect="1"/>
          </p:cNvPicPr>
          <p:nvPr/>
        </p:nvPicPr>
        <p:blipFill>
          <a:blip r:embed="rId6"/>
          <a:stretch>
            <a:fillRect/>
          </a:stretch>
        </p:blipFill>
        <p:spPr>
          <a:xfrm>
            <a:off x="7006189" y="3115998"/>
            <a:ext cx="1611283" cy="1268676"/>
          </a:xfrm>
          <a:prstGeom prst="rect">
            <a:avLst/>
          </a:prstGeom>
        </p:spPr>
      </p:pic>
      <p:pic>
        <p:nvPicPr>
          <p:cNvPr id="9" name="Picture 8" descr="A mouse with a letter m&#10;&#10;Description automatically generated">
            <a:extLst>
              <a:ext uri="{FF2B5EF4-FFF2-40B4-BE49-F238E27FC236}">
                <a16:creationId xmlns:a16="http://schemas.microsoft.com/office/drawing/2014/main" id="{0A31F296-D20F-436A-7DF5-2ADEC138B541}"/>
              </a:ext>
            </a:extLst>
          </p:cNvPr>
          <p:cNvPicPr>
            <a:picLocks noChangeAspect="1"/>
          </p:cNvPicPr>
          <p:nvPr/>
        </p:nvPicPr>
        <p:blipFill>
          <a:blip r:embed="rId7"/>
          <a:stretch>
            <a:fillRect/>
          </a:stretch>
        </p:blipFill>
        <p:spPr>
          <a:xfrm>
            <a:off x="8439085" y="3093458"/>
            <a:ext cx="1568780" cy="1262237"/>
          </a:xfrm>
          <a:prstGeom prst="rect">
            <a:avLst/>
          </a:prstGeom>
        </p:spPr>
      </p:pic>
      <p:pic>
        <p:nvPicPr>
          <p:cNvPr id="10" name="Picture 9" descr="A cartoon elephant with a black line&#10;&#10;Description automatically generated">
            <a:extLst>
              <a:ext uri="{FF2B5EF4-FFF2-40B4-BE49-F238E27FC236}">
                <a16:creationId xmlns:a16="http://schemas.microsoft.com/office/drawing/2014/main" id="{BC6A73BA-6F40-FCF6-AB96-5FE57A7888D0}"/>
              </a:ext>
            </a:extLst>
          </p:cNvPr>
          <p:cNvPicPr>
            <a:picLocks noChangeAspect="1"/>
          </p:cNvPicPr>
          <p:nvPr/>
        </p:nvPicPr>
        <p:blipFill>
          <a:blip r:embed="rId2"/>
          <a:stretch>
            <a:fillRect/>
          </a:stretch>
        </p:blipFill>
        <p:spPr>
          <a:xfrm>
            <a:off x="9949259" y="3115999"/>
            <a:ext cx="1175941" cy="1268676"/>
          </a:xfrm>
          <a:prstGeom prst="rect">
            <a:avLst/>
          </a:prstGeom>
        </p:spPr>
      </p:pic>
    </p:spTree>
    <p:extLst>
      <p:ext uri="{BB962C8B-B14F-4D97-AF65-F5344CB8AC3E}">
        <p14:creationId xmlns:p14="http://schemas.microsoft.com/office/powerpoint/2010/main" val="532931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46090D5F-01AF-4676-ADF9-09DA80A264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Arc 27">
            <a:extLst>
              <a:ext uri="{FF2B5EF4-FFF2-40B4-BE49-F238E27FC236}">
                <a16:creationId xmlns:a16="http://schemas.microsoft.com/office/drawing/2014/main" id="{129A6924-D08B-45DD-8219-D130D09CE5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90427" y="683791"/>
            <a:ext cx="2987899" cy="2987899"/>
          </a:xfrm>
          <a:prstGeom prst="arc">
            <a:avLst>
              <a:gd name="adj1" fmla="val 16200000"/>
              <a:gd name="adj2" fmla="val 2120553"/>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FEBB6E1-A477-58AD-79E7-CD0B3D0E18E9}"/>
              </a:ext>
            </a:extLst>
          </p:cNvPr>
          <p:cNvSpPr>
            <a:spLocks noGrp="1"/>
          </p:cNvSpPr>
          <p:nvPr>
            <p:ph type="title"/>
          </p:nvPr>
        </p:nvSpPr>
        <p:spPr>
          <a:xfrm>
            <a:off x="6338834" y="1394581"/>
            <a:ext cx="4926669" cy="2866496"/>
          </a:xfrm>
        </p:spPr>
        <p:txBody>
          <a:bodyPr vert="horz" lIns="91440" tIns="45720" rIns="91440" bIns="45720" rtlCol="0" anchor="b">
            <a:normAutofit fontScale="90000"/>
          </a:bodyPr>
          <a:lstStyle/>
          <a:p>
            <a:pPr algn="ctr"/>
            <a:r>
              <a:rPr lang="en-US" sz="4000" b="1" dirty="0">
                <a:latin typeface="Comic Sans MS" panose="030F0702030302020204" pitchFamily="66" charset="0"/>
              </a:rPr>
              <a:t>What's all the fuss about?</a:t>
            </a:r>
            <a:br>
              <a:rPr lang="en-US" sz="4000" b="1" dirty="0">
                <a:latin typeface="Comic Sans MS" panose="030F0702030302020204" pitchFamily="66" charset="0"/>
              </a:rPr>
            </a:br>
            <a:br>
              <a:rPr lang="en-US" sz="2000" b="1" dirty="0">
                <a:latin typeface="Comic Sans MS" panose="030F0702030302020204" pitchFamily="66" charset="0"/>
              </a:rPr>
            </a:br>
            <a:r>
              <a:rPr lang="en-US" sz="2800" b="1" dirty="0">
                <a:solidFill>
                  <a:srgbClr val="000000"/>
                </a:solidFill>
                <a:latin typeface="Comic Sans MS" panose="030F0702030302020204" pitchFamily="66" charset="0"/>
              </a:rPr>
              <a:t>Phonics</a:t>
            </a:r>
            <a:br>
              <a:rPr lang="en-US" sz="2800" b="1" dirty="0">
                <a:latin typeface="Comic Sans MS" panose="030F0702030302020204" pitchFamily="66" charset="0"/>
                <a:cs typeface="Calibri Light"/>
              </a:rPr>
            </a:br>
            <a:r>
              <a:rPr lang="en-US" sz="2800" b="1" dirty="0">
                <a:latin typeface="Comic Sans MS" panose="030F0702030302020204" pitchFamily="66" charset="0"/>
                <a:cs typeface="Calibri Light"/>
              </a:rPr>
              <a:t>Reading</a:t>
            </a:r>
            <a:br>
              <a:rPr lang="en-US" sz="2800" b="1" dirty="0">
                <a:latin typeface="Comic Sans MS" panose="030F0702030302020204" pitchFamily="66" charset="0"/>
                <a:cs typeface="Calibri Light"/>
              </a:rPr>
            </a:br>
            <a:r>
              <a:rPr lang="en-US" sz="2800" b="1" dirty="0">
                <a:latin typeface="Comic Sans MS" panose="030F0702030302020204" pitchFamily="66" charset="0"/>
                <a:cs typeface="Calibri Light"/>
              </a:rPr>
              <a:t>Writing</a:t>
            </a:r>
            <a:br>
              <a:rPr lang="en-US" sz="2800" b="1" dirty="0">
                <a:latin typeface="Comic Sans MS" panose="030F0702030302020204" pitchFamily="66" charset="0"/>
                <a:cs typeface="Calibri Light"/>
              </a:rPr>
            </a:br>
            <a:r>
              <a:rPr lang="en-US" sz="2800" b="1" dirty="0">
                <a:latin typeface="Comic Sans MS" panose="030F0702030302020204" pitchFamily="66" charset="0"/>
                <a:cs typeface="Calibri Light"/>
              </a:rPr>
              <a:t>Vocabulary</a:t>
            </a:r>
            <a:br>
              <a:rPr lang="en-US" sz="2800" b="1" dirty="0"/>
            </a:br>
            <a:r>
              <a:rPr lang="en-US" sz="2800" b="1" dirty="0">
                <a:solidFill>
                  <a:srgbClr val="FFFFFF"/>
                </a:solidFill>
              </a:rPr>
              <a:t> </a:t>
            </a:r>
            <a:endParaRPr lang="en-US" sz="2800" b="1" dirty="0">
              <a:solidFill>
                <a:srgbClr val="FFFFFF"/>
              </a:solidFill>
              <a:cs typeface="Calibri Light"/>
            </a:endParaRPr>
          </a:p>
        </p:txBody>
      </p:sp>
      <p:pic>
        <p:nvPicPr>
          <p:cNvPr id="4" name="Picture 3" descr="A puzzle pieces with a few missing pieces&#10;&#10;Description automatically generated">
            <a:extLst>
              <a:ext uri="{FF2B5EF4-FFF2-40B4-BE49-F238E27FC236}">
                <a16:creationId xmlns:a16="http://schemas.microsoft.com/office/drawing/2014/main" id="{12FFDAC4-DBBF-837E-9574-190DFBAD2ADA}"/>
              </a:ext>
            </a:extLst>
          </p:cNvPr>
          <p:cNvPicPr>
            <a:picLocks noChangeAspect="1"/>
          </p:cNvPicPr>
          <p:nvPr/>
        </p:nvPicPr>
        <p:blipFill rotWithShape="1">
          <a:blip r:embed="rId2"/>
          <a:srcRect r="1" b="1"/>
          <a:stretch/>
        </p:blipFill>
        <p:spPr>
          <a:xfrm>
            <a:off x="1057124" y="688389"/>
            <a:ext cx="5334930" cy="5334930"/>
          </a:xfrm>
          <a:custGeom>
            <a:avLst/>
            <a:gdLst/>
            <a:ahLst/>
            <a:cxnLst/>
            <a:rect l="l" t="t" r="r" b="b"/>
            <a:pathLst>
              <a:path w="4048125" h="4048125">
                <a:moveTo>
                  <a:pt x="65094" y="0"/>
                </a:moveTo>
                <a:lnTo>
                  <a:pt x="3983031" y="0"/>
                </a:lnTo>
                <a:cubicBezTo>
                  <a:pt x="4018981" y="0"/>
                  <a:pt x="4048125" y="29144"/>
                  <a:pt x="4048125" y="65094"/>
                </a:cubicBezTo>
                <a:lnTo>
                  <a:pt x="4048125" y="3983031"/>
                </a:lnTo>
                <a:cubicBezTo>
                  <a:pt x="4048125" y="4018981"/>
                  <a:pt x="4018981" y="4048125"/>
                  <a:pt x="3983031" y="4048125"/>
                </a:cubicBezTo>
                <a:lnTo>
                  <a:pt x="65094" y="4048125"/>
                </a:lnTo>
                <a:cubicBezTo>
                  <a:pt x="29144" y="4048125"/>
                  <a:pt x="0" y="4018981"/>
                  <a:pt x="0" y="3983031"/>
                </a:cubicBezTo>
                <a:lnTo>
                  <a:pt x="0" y="65094"/>
                </a:lnTo>
                <a:cubicBezTo>
                  <a:pt x="0" y="29144"/>
                  <a:pt x="29144" y="0"/>
                  <a:pt x="65094" y="0"/>
                </a:cubicBezTo>
                <a:close/>
              </a:path>
            </a:pathLst>
          </a:custGeom>
        </p:spPr>
      </p:pic>
      <p:sp>
        <p:nvSpPr>
          <p:cNvPr id="30" name="Rectangle 29">
            <a:extLst>
              <a:ext uri="{FF2B5EF4-FFF2-40B4-BE49-F238E27FC236}">
                <a16:creationId xmlns:a16="http://schemas.microsoft.com/office/drawing/2014/main" id="{01B0AB56-1C73-492F-9E03-DF7B546AFC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50321" y="4381081"/>
            <a:ext cx="784976" cy="784976"/>
          </a:xfrm>
          <a:prstGeom prst="rect">
            <a:avLst/>
          </a:prstGeom>
          <a:noFill/>
          <a:ln w="127000">
            <a:solidFill>
              <a:schemeClr val="accent4"/>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268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solidFill>
                  <a:srgbClr val="7030A0"/>
                </a:solidFill>
              </a:rPr>
              <a:t>A love of reading is the biggest indicator of future academic success.</a:t>
            </a:r>
          </a:p>
          <a:p>
            <a:pPr eaLnBrk="1" hangingPunct="1"/>
            <a:r>
              <a:rPr lang="en-US" sz="1600" dirty="0">
                <a:solidFill>
                  <a:srgbClr val="7030A0"/>
                </a:solidFill>
              </a:rPr>
              <a:t>OECD (</a:t>
            </a:r>
            <a:r>
              <a:rPr lang="en-GB" sz="1600" b="0" dirty="0">
                <a:solidFill>
                  <a:srgbClr val="7030A0"/>
                </a:solidFill>
              </a:rPr>
              <a:t>The Organisation for Economic Co-operation and Development)</a:t>
            </a:r>
            <a:endParaRPr lang="en-US" sz="1600" dirty="0">
              <a:solidFill>
                <a:srgbClr val="7030A0"/>
              </a:solidFill>
            </a:endParaRPr>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a:extLst>
              <a:ext uri="{28A0092B-C50C-407E-A947-70E740481C1C}">
                <a14:useLocalDpi xmlns:a14="http://schemas.microsoft.com/office/drawing/2010/main"/>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623392" y="255018"/>
            <a:ext cx="10599574" cy="1152128"/>
          </a:xfrm>
        </p:spPr>
        <p:txBody>
          <a:bodyPr>
            <a:normAutofit fontScale="90000"/>
          </a:bodyPr>
          <a:lstStyle/>
          <a:p>
            <a:r>
              <a:rPr lang="en-US" dirty="0">
                <a:latin typeface="Comic Sans MS" panose="030F0702030302020204" pitchFamily="66" charset="0"/>
              </a:rPr>
              <a:t>How many times have you already read today?</a:t>
            </a:r>
          </a:p>
        </p:txBody>
      </p:sp>
    </p:spTree>
    <p:extLst>
      <p:ext uri="{BB962C8B-B14F-4D97-AF65-F5344CB8AC3E}">
        <p14:creationId xmlns:p14="http://schemas.microsoft.com/office/powerpoint/2010/main" val="428116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686EA8-AE84-5751-BA57-E1BE20434E43}"/>
              </a:ext>
            </a:extLst>
          </p:cNvPr>
          <p:cNvPicPr>
            <a:picLocks noChangeAspect="1"/>
          </p:cNvPicPr>
          <p:nvPr/>
        </p:nvPicPr>
        <p:blipFill>
          <a:blip r:embed="rId2"/>
          <a:stretch>
            <a:fillRect/>
          </a:stretch>
        </p:blipFill>
        <p:spPr>
          <a:xfrm>
            <a:off x="243724" y="0"/>
            <a:ext cx="11704551" cy="6858000"/>
          </a:xfrm>
          <a:prstGeom prst="rect">
            <a:avLst/>
          </a:prstGeom>
        </p:spPr>
      </p:pic>
    </p:spTree>
    <p:extLst>
      <p:ext uri="{BB962C8B-B14F-4D97-AF65-F5344CB8AC3E}">
        <p14:creationId xmlns:p14="http://schemas.microsoft.com/office/powerpoint/2010/main" val="3922790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C91008B-D6CE-58E0-D784-EFB2B00205A9}"/>
              </a:ext>
            </a:extLst>
          </p:cNvPr>
          <p:cNvPicPr>
            <a:picLocks noChangeAspect="1"/>
          </p:cNvPicPr>
          <p:nvPr/>
        </p:nvPicPr>
        <p:blipFill>
          <a:blip r:embed="rId2"/>
          <a:stretch>
            <a:fillRect/>
          </a:stretch>
        </p:blipFill>
        <p:spPr>
          <a:xfrm>
            <a:off x="0" y="507537"/>
            <a:ext cx="12192000" cy="5842925"/>
          </a:xfrm>
          <a:prstGeom prst="rect">
            <a:avLst/>
          </a:prstGeom>
        </p:spPr>
      </p:pic>
    </p:spTree>
    <p:extLst>
      <p:ext uri="{BB962C8B-B14F-4D97-AF65-F5344CB8AC3E}">
        <p14:creationId xmlns:p14="http://schemas.microsoft.com/office/powerpoint/2010/main" val="2660505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5F871B-1471-EC5D-5004-809652B95311}"/>
              </a:ext>
            </a:extLst>
          </p:cNvPr>
          <p:cNvPicPr>
            <a:picLocks noChangeAspect="1"/>
          </p:cNvPicPr>
          <p:nvPr/>
        </p:nvPicPr>
        <p:blipFill>
          <a:blip r:embed="rId2"/>
          <a:stretch>
            <a:fillRect/>
          </a:stretch>
        </p:blipFill>
        <p:spPr>
          <a:xfrm>
            <a:off x="0" y="340130"/>
            <a:ext cx="12192000" cy="6177739"/>
          </a:xfrm>
          <a:prstGeom prst="rect">
            <a:avLst/>
          </a:prstGeom>
        </p:spPr>
      </p:pic>
    </p:spTree>
    <p:extLst>
      <p:ext uri="{BB962C8B-B14F-4D97-AF65-F5344CB8AC3E}">
        <p14:creationId xmlns:p14="http://schemas.microsoft.com/office/powerpoint/2010/main" val="1873775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96FDF7-B42C-9270-A109-0551A182246F}"/>
              </a:ext>
            </a:extLst>
          </p:cNvPr>
          <p:cNvPicPr>
            <a:picLocks noChangeAspect="1"/>
          </p:cNvPicPr>
          <p:nvPr/>
        </p:nvPicPr>
        <p:blipFill>
          <a:blip r:embed="rId2"/>
          <a:stretch>
            <a:fillRect/>
          </a:stretch>
        </p:blipFill>
        <p:spPr>
          <a:xfrm>
            <a:off x="0" y="374464"/>
            <a:ext cx="12192000" cy="6109072"/>
          </a:xfrm>
          <a:prstGeom prst="rect">
            <a:avLst/>
          </a:prstGeom>
        </p:spPr>
      </p:pic>
    </p:spTree>
    <p:extLst>
      <p:ext uri="{BB962C8B-B14F-4D97-AF65-F5344CB8AC3E}">
        <p14:creationId xmlns:p14="http://schemas.microsoft.com/office/powerpoint/2010/main" val="500141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EC9DF07-FF21-8D23-5A95-B0C0A6E499AB}"/>
              </a:ext>
            </a:extLst>
          </p:cNvPr>
          <p:cNvPicPr>
            <a:picLocks noChangeAspect="1"/>
          </p:cNvPicPr>
          <p:nvPr/>
        </p:nvPicPr>
        <p:blipFill>
          <a:blip r:embed="rId2"/>
          <a:stretch>
            <a:fillRect/>
          </a:stretch>
        </p:blipFill>
        <p:spPr>
          <a:xfrm>
            <a:off x="0" y="159810"/>
            <a:ext cx="12192000" cy="6538380"/>
          </a:xfrm>
          <a:prstGeom prst="rect">
            <a:avLst/>
          </a:prstGeom>
        </p:spPr>
      </p:pic>
    </p:spTree>
    <p:extLst>
      <p:ext uri="{BB962C8B-B14F-4D97-AF65-F5344CB8AC3E}">
        <p14:creationId xmlns:p14="http://schemas.microsoft.com/office/powerpoint/2010/main" val="1204396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 shot of a computer&#10;&#10;AI-generated content may be incorrect.">
            <a:extLst>
              <a:ext uri="{FF2B5EF4-FFF2-40B4-BE49-F238E27FC236}">
                <a16:creationId xmlns:a16="http://schemas.microsoft.com/office/drawing/2014/main" id="{EFCAE416-15E7-2A81-AFA7-9290D536F3D8}"/>
              </a:ext>
            </a:extLst>
          </p:cNvPr>
          <p:cNvPicPr>
            <a:picLocks noChangeAspect="1"/>
          </p:cNvPicPr>
          <p:nvPr/>
        </p:nvPicPr>
        <p:blipFill>
          <a:blip r:embed="rId2"/>
          <a:stretch>
            <a:fillRect/>
          </a:stretch>
        </p:blipFill>
        <p:spPr>
          <a:xfrm>
            <a:off x="643467" y="1589085"/>
            <a:ext cx="5294716" cy="3679827"/>
          </a:xfrm>
          <a:prstGeom prst="rect">
            <a:avLst/>
          </a:prstGeom>
        </p:spPr>
      </p:pic>
      <p:cxnSp>
        <p:nvCxnSpPr>
          <p:cNvPr id="14" name="Straight Connector 13">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3" name="Picture 2" descr="A screen shot of a book&#10;&#10;AI-generated content may be incorrect.">
            <a:extLst>
              <a:ext uri="{FF2B5EF4-FFF2-40B4-BE49-F238E27FC236}">
                <a16:creationId xmlns:a16="http://schemas.microsoft.com/office/drawing/2014/main" id="{DC0AFD10-C250-1219-34FD-5DCC384EF6AA}"/>
              </a:ext>
            </a:extLst>
          </p:cNvPr>
          <p:cNvPicPr>
            <a:picLocks noChangeAspect="1"/>
          </p:cNvPicPr>
          <p:nvPr/>
        </p:nvPicPr>
        <p:blipFill>
          <a:blip r:embed="rId3"/>
          <a:stretch>
            <a:fillRect/>
          </a:stretch>
        </p:blipFill>
        <p:spPr>
          <a:xfrm>
            <a:off x="6782815" y="1105132"/>
            <a:ext cx="3175423" cy="4885266"/>
          </a:xfrm>
          <a:prstGeom prst="rect">
            <a:avLst/>
          </a:prstGeom>
        </p:spPr>
      </p:pic>
      <p:sp>
        <p:nvSpPr>
          <p:cNvPr id="6" name="TextBox 5">
            <a:extLst>
              <a:ext uri="{FF2B5EF4-FFF2-40B4-BE49-F238E27FC236}">
                <a16:creationId xmlns:a16="http://schemas.microsoft.com/office/drawing/2014/main" id="{9469520B-D95E-7B70-65A6-EECCBA849C17}"/>
              </a:ext>
            </a:extLst>
          </p:cNvPr>
          <p:cNvSpPr txBox="1"/>
          <p:nvPr/>
        </p:nvSpPr>
        <p:spPr>
          <a:xfrm>
            <a:off x="880533" y="643467"/>
            <a:ext cx="8119530" cy="461665"/>
          </a:xfrm>
          <a:prstGeom prst="rect">
            <a:avLst/>
          </a:prstGeom>
          <a:noFill/>
        </p:spPr>
        <p:txBody>
          <a:bodyPr wrap="none" rtlCol="0">
            <a:spAutoFit/>
          </a:bodyPr>
          <a:lstStyle/>
          <a:p>
            <a:r>
              <a:rPr lang="en-GB" sz="2400" b="1" dirty="0">
                <a:latin typeface="Comic Sans MS" panose="030F0702030302020204" pitchFamily="66" charset="0"/>
              </a:rPr>
              <a:t>At the end of Reception children should be able to: </a:t>
            </a:r>
          </a:p>
        </p:txBody>
      </p:sp>
    </p:spTree>
    <p:extLst>
      <p:ext uri="{BB962C8B-B14F-4D97-AF65-F5344CB8AC3E}">
        <p14:creationId xmlns:p14="http://schemas.microsoft.com/office/powerpoint/2010/main" val="2538135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F8604-D53A-05D5-0D6B-8F10BF72FAC2}"/>
              </a:ext>
            </a:extLst>
          </p:cNvPr>
          <p:cNvSpPr>
            <a:spLocks noGrp="1"/>
          </p:cNvSpPr>
          <p:nvPr>
            <p:ph type="title" idx="4294967295"/>
          </p:nvPr>
        </p:nvSpPr>
        <p:spPr>
          <a:xfrm>
            <a:off x="662940" y="902335"/>
            <a:ext cx="10515600" cy="1325563"/>
          </a:xfrm>
        </p:spPr>
        <p:txBody>
          <a:bodyPr/>
          <a:lstStyle/>
          <a:p>
            <a:r>
              <a:rPr lang="en-GB" dirty="0">
                <a:latin typeface="Comic Sans MS" panose="030F0702030302020204" pitchFamily="66" charset="0"/>
              </a:rPr>
              <a:t>How, and why, do we teach Phonics at Forty Hill School? </a:t>
            </a:r>
          </a:p>
        </p:txBody>
      </p:sp>
      <p:pic>
        <p:nvPicPr>
          <p:cNvPr id="4" name="Picture 3" descr="A green shield with yellow trees and text&#10;&#10;Description automatically generated">
            <a:extLst>
              <a:ext uri="{FF2B5EF4-FFF2-40B4-BE49-F238E27FC236}">
                <a16:creationId xmlns:a16="http://schemas.microsoft.com/office/drawing/2014/main" id="{155848D0-FEA6-0371-4AB3-68A6781ADA9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940" y="2444114"/>
            <a:ext cx="3471080" cy="4128135"/>
          </a:xfrm>
          <a:prstGeom prst="rect">
            <a:avLst/>
          </a:prstGeom>
          <a:noFill/>
          <a:ln>
            <a:noFill/>
          </a:ln>
        </p:spPr>
      </p:pic>
      <p:pic>
        <p:nvPicPr>
          <p:cNvPr id="5" name="Picture 4">
            <a:extLst>
              <a:ext uri="{FF2B5EF4-FFF2-40B4-BE49-F238E27FC236}">
                <a16:creationId xmlns:a16="http://schemas.microsoft.com/office/drawing/2014/main" id="{7C233351-E921-7534-4F85-9FED97BE76AA}"/>
              </a:ext>
            </a:extLst>
          </p:cNvPr>
          <p:cNvPicPr>
            <a:picLocks noChangeAspect="1"/>
          </p:cNvPicPr>
          <p:nvPr/>
        </p:nvPicPr>
        <p:blipFill>
          <a:blip r:embed="rId3"/>
          <a:stretch>
            <a:fillRect/>
          </a:stretch>
        </p:blipFill>
        <p:spPr>
          <a:xfrm>
            <a:off x="4478268" y="2865275"/>
            <a:ext cx="6700272" cy="3165159"/>
          </a:xfrm>
          <a:prstGeom prst="rect">
            <a:avLst/>
          </a:prstGeom>
        </p:spPr>
      </p:pic>
    </p:spTree>
    <p:extLst>
      <p:ext uri="{BB962C8B-B14F-4D97-AF65-F5344CB8AC3E}">
        <p14:creationId xmlns:p14="http://schemas.microsoft.com/office/powerpoint/2010/main" val="800043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A2906BA-BDED-3CD5-CEFE-689A4D413FAD}"/>
              </a:ext>
            </a:extLst>
          </p:cNvPr>
          <p:cNvPicPr>
            <a:picLocks noChangeAspect="1"/>
          </p:cNvPicPr>
          <p:nvPr/>
        </p:nvPicPr>
        <p:blipFill>
          <a:blip r:embed="rId2"/>
          <a:stretch>
            <a:fillRect/>
          </a:stretch>
        </p:blipFill>
        <p:spPr>
          <a:xfrm>
            <a:off x="337808" y="398359"/>
            <a:ext cx="4734935" cy="5887109"/>
          </a:xfrm>
          <a:prstGeom prst="rect">
            <a:avLst/>
          </a:prstGeom>
        </p:spPr>
      </p:pic>
      <p:pic>
        <p:nvPicPr>
          <p:cNvPr id="5" name="Picture 4" descr="A pink background with white text&#10;&#10;Description automatically generated">
            <a:extLst>
              <a:ext uri="{FF2B5EF4-FFF2-40B4-BE49-F238E27FC236}">
                <a16:creationId xmlns:a16="http://schemas.microsoft.com/office/drawing/2014/main" id="{FE50CE79-D8F5-5813-559E-D705F13D2504}"/>
              </a:ext>
            </a:extLst>
          </p:cNvPr>
          <p:cNvPicPr>
            <a:picLocks noChangeAspect="1"/>
          </p:cNvPicPr>
          <p:nvPr/>
        </p:nvPicPr>
        <p:blipFill>
          <a:blip r:embed="rId3"/>
          <a:stretch>
            <a:fillRect/>
          </a:stretch>
        </p:blipFill>
        <p:spPr>
          <a:xfrm>
            <a:off x="5855110" y="457486"/>
            <a:ext cx="5508522" cy="1420188"/>
          </a:xfrm>
          <a:prstGeom prst="rect">
            <a:avLst/>
          </a:prstGeom>
        </p:spPr>
      </p:pic>
      <p:pic>
        <p:nvPicPr>
          <p:cNvPr id="6" name="Picture 5" descr="A purple square with white edges&#10;&#10;Description automatically generated">
            <a:extLst>
              <a:ext uri="{FF2B5EF4-FFF2-40B4-BE49-F238E27FC236}">
                <a16:creationId xmlns:a16="http://schemas.microsoft.com/office/drawing/2014/main" id="{A205B5D5-F442-3829-920F-E70616D91758}"/>
              </a:ext>
            </a:extLst>
          </p:cNvPr>
          <p:cNvPicPr>
            <a:picLocks noChangeAspect="1"/>
          </p:cNvPicPr>
          <p:nvPr/>
        </p:nvPicPr>
        <p:blipFill>
          <a:blip r:embed="rId4"/>
          <a:stretch>
            <a:fillRect/>
          </a:stretch>
        </p:blipFill>
        <p:spPr>
          <a:xfrm>
            <a:off x="5855110" y="2401489"/>
            <a:ext cx="5508522" cy="1747763"/>
          </a:xfrm>
          <a:prstGeom prst="rect">
            <a:avLst/>
          </a:prstGeom>
        </p:spPr>
      </p:pic>
      <p:pic>
        <p:nvPicPr>
          <p:cNvPr id="7" name="Picture 6" descr="A yellow rectangular object with a shadow&#10;&#10;Description automatically generated">
            <a:extLst>
              <a:ext uri="{FF2B5EF4-FFF2-40B4-BE49-F238E27FC236}">
                <a16:creationId xmlns:a16="http://schemas.microsoft.com/office/drawing/2014/main" id="{1AA0D6CD-BB94-0375-3DEA-BDBFBA162CE8}"/>
              </a:ext>
            </a:extLst>
          </p:cNvPr>
          <p:cNvPicPr>
            <a:picLocks noChangeAspect="1"/>
          </p:cNvPicPr>
          <p:nvPr/>
        </p:nvPicPr>
        <p:blipFill>
          <a:blip r:embed="rId5"/>
          <a:stretch>
            <a:fillRect/>
          </a:stretch>
        </p:blipFill>
        <p:spPr>
          <a:xfrm>
            <a:off x="5858270" y="4491270"/>
            <a:ext cx="5579933" cy="1789087"/>
          </a:xfrm>
          <a:prstGeom prst="rect">
            <a:avLst/>
          </a:prstGeom>
        </p:spPr>
      </p:pic>
    </p:spTree>
    <p:extLst>
      <p:ext uri="{BB962C8B-B14F-4D97-AF65-F5344CB8AC3E}">
        <p14:creationId xmlns:p14="http://schemas.microsoft.com/office/powerpoint/2010/main" val="2739653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group of baby silhouettes&#10;&#10;Description automatically generated">
            <a:extLst>
              <a:ext uri="{FF2B5EF4-FFF2-40B4-BE49-F238E27FC236}">
                <a16:creationId xmlns:a16="http://schemas.microsoft.com/office/drawing/2014/main" id="{93626EB3-93CF-67B5-DFFA-497F1AF6C6D6}"/>
              </a:ext>
            </a:extLst>
          </p:cNvPr>
          <p:cNvPicPr>
            <a:picLocks noGrp="1" noChangeAspect="1"/>
          </p:cNvPicPr>
          <p:nvPr>
            <p:ph idx="1"/>
          </p:nvPr>
        </p:nvPicPr>
        <p:blipFill>
          <a:blip r:embed="rId2"/>
          <a:stretch>
            <a:fillRect/>
          </a:stretch>
        </p:blipFill>
        <p:spPr>
          <a:xfrm>
            <a:off x="939497" y="824140"/>
            <a:ext cx="10563376" cy="5537880"/>
          </a:xfrm>
        </p:spPr>
      </p:pic>
      <p:pic>
        <p:nvPicPr>
          <p:cNvPr id="10" name="Picture 9" descr="A pink background with white text&#10;&#10;Description automatically generated">
            <a:extLst>
              <a:ext uri="{FF2B5EF4-FFF2-40B4-BE49-F238E27FC236}">
                <a16:creationId xmlns:a16="http://schemas.microsoft.com/office/drawing/2014/main" id="{4A8AF7B3-CE4C-FB22-4CF0-E3E3CE135983}"/>
              </a:ext>
            </a:extLst>
          </p:cNvPr>
          <p:cNvPicPr>
            <a:picLocks noChangeAspect="1"/>
          </p:cNvPicPr>
          <p:nvPr/>
        </p:nvPicPr>
        <p:blipFill>
          <a:blip r:embed="rId3"/>
          <a:stretch>
            <a:fillRect/>
          </a:stretch>
        </p:blipFill>
        <p:spPr>
          <a:xfrm>
            <a:off x="1021853" y="1981487"/>
            <a:ext cx="3973636" cy="1017416"/>
          </a:xfrm>
          <a:prstGeom prst="rect">
            <a:avLst/>
          </a:prstGeom>
        </p:spPr>
      </p:pic>
      <p:pic>
        <p:nvPicPr>
          <p:cNvPr id="14" name="Picture 13" descr="A purple square with white edges&#10;&#10;Description automatically generated">
            <a:extLst>
              <a:ext uri="{FF2B5EF4-FFF2-40B4-BE49-F238E27FC236}">
                <a16:creationId xmlns:a16="http://schemas.microsoft.com/office/drawing/2014/main" id="{0D4B5B61-66D7-A0F3-527A-F8B220E9AB3E}"/>
              </a:ext>
            </a:extLst>
          </p:cNvPr>
          <p:cNvPicPr>
            <a:picLocks noChangeAspect="1"/>
          </p:cNvPicPr>
          <p:nvPr/>
        </p:nvPicPr>
        <p:blipFill>
          <a:blip r:embed="rId4"/>
          <a:stretch>
            <a:fillRect/>
          </a:stretch>
        </p:blipFill>
        <p:spPr>
          <a:xfrm>
            <a:off x="3416710" y="5275317"/>
            <a:ext cx="5247265" cy="1660677"/>
          </a:xfrm>
          <a:prstGeom prst="rect">
            <a:avLst/>
          </a:prstGeom>
        </p:spPr>
      </p:pic>
      <p:pic>
        <p:nvPicPr>
          <p:cNvPr id="17" name="Picture 16" descr="A yellow rectangular object with a shadow&#10;&#10;Description automatically generated">
            <a:extLst>
              <a:ext uri="{FF2B5EF4-FFF2-40B4-BE49-F238E27FC236}">
                <a16:creationId xmlns:a16="http://schemas.microsoft.com/office/drawing/2014/main" id="{01C54400-3B62-D434-957A-4C22D348F317}"/>
              </a:ext>
            </a:extLst>
          </p:cNvPr>
          <p:cNvPicPr>
            <a:picLocks noChangeAspect="1"/>
          </p:cNvPicPr>
          <p:nvPr/>
        </p:nvPicPr>
        <p:blipFill>
          <a:blip r:embed="rId5"/>
          <a:stretch>
            <a:fillRect/>
          </a:stretch>
        </p:blipFill>
        <p:spPr>
          <a:xfrm>
            <a:off x="7241872" y="827490"/>
            <a:ext cx="4214527" cy="1347653"/>
          </a:xfrm>
          <a:prstGeom prst="rect">
            <a:avLst/>
          </a:prstGeom>
        </p:spPr>
      </p:pic>
      <p:sp>
        <p:nvSpPr>
          <p:cNvPr id="2" name="Arrow: Right 1">
            <a:extLst>
              <a:ext uri="{FF2B5EF4-FFF2-40B4-BE49-F238E27FC236}">
                <a16:creationId xmlns:a16="http://schemas.microsoft.com/office/drawing/2014/main" id="{766B8B70-473F-CBF3-0B17-609D5B68A419}"/>
              </a:ext>
            </a:extLst>
          </p:cNvPr>
          <p:cNvSpPr/>
          <p:nvPr/>
        </p:nvSpPr>
        <p:spPr>
          <a:xfrm>
            <a:off x="0" y="-3350"/>
            <a:ext cx="12192000" cy="824140"/>
          </a:xfrm>
          <a:prstGeom prst="rightArrow">
            <a:avLst/>
          </a:prstGeom>
          <a:solidFill>
            <a:srgbClr val="00AA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8345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D52BE-9DEA-7770-90ED-67E866E0BF73}"/>
              </a:ext>
            </a:extLst>
          </p:cNvPr>
          <p:cNvSpPr>
            <a:spLocks noGrp="1"/>
          </p:cNvSpPr>
          <p:nvPr>
            <p:ph type="title"/>
          </p:nvPr>
        </p:nvSpPr>
        <p:spPr/>
        <p:txBody>
          <a:bodyPr/>
          <a:lstStyle/>
          <a:p>
            <a:r>
              <a:rPr lang="en-US" b="1" dirty="0">
                <a:latin typeface="Comic Sans MS" panose="030F0702030302020204" pitchFamily="66" charset="0"/>
                <a:cs typeface="Calibri Light"/>
              </a:rPr>
              <a:t>Systematic Synthetic Phonics ~  SSP</a:t>
            </a:r>
            <a:endParaRPr lang="en-US" b="1" dirty="0">
              <a:latin typeface="Comic Sans MS" panose="030F0702030302020204" pitchFamily="66" charset="0"/>
            </a:endParaRPr>
          </a:p>
        </p:txBody>
      </p:sp>
      <p:pic>
        <p:nvPicPr>
          <p:cNvPr id="4" name="Content Placeholder 3" descr="A snake with its mouth open&#10;&#10;Description automatically generated">
            <a:extLst>
              <a:ext uri="{FF2B5EF4-FFF2-40B4-BE49-F238E27FC236}">
                <a16:creationId xmlns:a16="http://schemas.microsoft.com/office/drawing/2014/main" id="{92ED29F4-18BC-245D-A945-C62C5E426385}"/>
              </a:ext>
            </a:extLst>
          </p:cNvPr>
          <p:cNvPicPr>
            <a:picLocks noGrp="1" noChangeAspect="1"/>
          </p:cNvPicPr>
          <p:nvPr>
            <p:ph idx="1"/>
          </p:nvPr>
        </p:nvPicPr>
        <p:blipFill>
          <a:blip r:embed="rId2"/>
          <a:stretch>
            <a:fillRect/>
          </a:stretch>
        </p:blipFill>
        <p:spPr>
          <a:xfrm>
            <a:off x="2249261" y="1552008"/>
            <a:ext cx="2011136" cy="2155372"/>
          </a:xfrm>
        </p:spPr>
      </p:pic>
      <p:pic>
        <p:nvPicPr>
          <p:cNvPr id="5" name="Picture 4" descr="A cartoon of a person in a space suit&#10;&#10;Description automatically generated">
            <a:extLst>
              <a:ext uri="{FF2B5EF4-FFF2-40B4-BE49-F238E27FC236}">
                <a16:creationId xmlns:a16="http://schemas.microsoft.com/office/drawing/2014/main" id="{883E5729-1928-A8EA-7644-4A87A54F5393}"/>
              </a:ext>
            </a:extLst>
          </p:cNvPr>
          <p:cNvPicPr>
            <a:picLocks noChangeAspect="1"/>
          </p:cNvPicPr>
          <p:nvPr/>
        </p:nvPicPr>
        <p:blipFill>
          <a:blip r:embed="rId3"/>
          <a:stretch>
            <a:fillRect/>
          </a:stretch>
        </p:blipFill>
        <p:spPr>
          <a:xfrm>
            <a:off x="4942114" y="1487481"/>
            <a:ext cx="2318658" cy="2359040"/>
          </a:xfrm>
          <a:prstGeom prst="rect">
            <a:avLst/>
          </a:prstGeom>
        </p:spPr>
      </p:pic>
      <p:pic>
        <p:nvPicPr>
          <p:cNvPr id="6" name="Picture 5" descr="A cartoon of a cat with a letter t&#10;&#10;Description automatically generated">
            <a:extLst>
              <a:ext uri="{FF2B5EF4-FFF2-40B4-BE49-F238E27FC236}">
                <a16:creationId xmlns:a16="http://schemas.microsoft.com/office/drawing/2014/main" id="{90685F96-11E1-91A1-C2FE-FE82371DD6A8}"/>
              </a:ext>
            </a:extLst>
          </p:cNvPr>
          <p:cNvPicPr>
            <a:picLocks noChangeAspect="1"/>
          </p:cNvPicPr>
          <p:nvPr/>
        </p:nvPicPr>
        <p:blipFill>
          <a:blip r:embed="rId4"/>
          <a:stretch>
            <a:fillRect/>
          </a:stretch>
        </p:blipFill>
        <p:spPr>
          <a:xfrm>
            <a:off x="8044543" y="1551657"/>
            <a:ext cx="1926772" cy="2295998"/>
          </a:xfrm>
          <a:prstGeom prst="rect">
            <a:avLst/>
          </a:prstGeom>
        </p:spPr>
      </p:pic>
      <p:pic>
        <p:nvPicPr>
          <p:cNvPr id="7" name="Picture 6" descr="A penguin with a letter p&#10;&#10;Description automatically generated">
            <a:extLst>
              <a:ext uri="{FF2B5EF4-FFF2-40B4-BE49-F238E27FC236}">
                <a16:creationId xmlns:a16="http://schemas.microsoft.com/office/drawing/2014/main" id="{7157D188-8993-B732-F27A-B94682D6E680}"/>
              </a:ext>
            </a:extLst>
          </p:cNvPr>
          <p:cNvPicPr>
            <a:picLocks noChangeAspect="1"/>
          </p:cNvPicPr>
          <p:nvPr/>
        </p:nvPicPr>
        <p:blipFill>
          <a:blip r:embed="rId5"/>
          <a:stretch>
            <a:fillRect/>
          </a:stretch>
        </p:blipFill>
        <p:spPr>
          <a:xfrm>
            <a:off x="2253343" y="4144493"/>
            <a:ext cx="2090058" cy="2422556"/>
          </a:xfrm>
          <a:prstGeom prst="rect">
            <a:avLst/>
          </a:prstGeom>
        </p:spPr>
      </p:pic>
      <p:pic>
        <p:nvPicPr>
          <p:cNvPr id="8" name="Picture 7" descr="A cartoon lizard holding a leaf&#10;&#10;Description automatically generated">
            <a:extLst>
              <a:ext uri="{FF2B5EF4-FFF2-40B4-BE49-F238E27FC236}">
                <a16:creationId xmlns:a16="http://schemas.microsoft.com/office/drawing/2014/main" id="{A4689572-0EB2-B3FB-75B9-3ADA02B07085}"/>
              </a:ext>
            </a:extLst>
          </p:cNvPr>
          <p:cNvPicPr>
            <a:picLocks noChangeAspect="1"/>
          </p:cNvPicPr>
          <p:nvPr/>
        </p:nvPicPr>
        <p:blipFill>
          <a:blip r:embed="rId6"/>
          <a:stretch>
            <a:fillRect/>
          </a:stretch>
        </p:blipFill>
        <p:spPr>
          <a:xfrm>
            <a:off x="5138057" y="4048129"/>
            <a:ext cx="2079172" cy="2604399"/>
          </a:xfrm>
          <a:prstGeom prst="rect">
            <a:avLst/>
          </a:prstGeom>
        </p:spPr>
      </p:pic>
      <p:pic>
        <p:nvPicPr>
          <p:cNvPr id="9" name="Picture 8" descr="A cartoon of a blue and black object&#10;&#10;Description automatically generated">
            <a:extLst>
              <a:ext uri="{FF2B5EF4-FFF2-40B4-BE49-F238E27FC236}">
                <a16:creationId xmlns:a16="http://schemas.microsoft.com/office/drawing/2014/main" id="{90A508BA-CCA8-2F92-D9E1-FB44D22A6DEC}"/>
              </a:ext>
            </a:extLst>
          </p:cNvPr>
          <p:cNvPicPr>
            <a:picLocks noChangeAspect="1"/>
          </p:cNvPicPr>
          <p:nvPr/>
        </p:nvPicPr>
        <p:blipFill>
          <a:blip r:embed="rId7"/>
          <a:stretch>
            <a:fillRect/>
          </a:stretch>
        </p:blipFill>
        <p:spPr>
          <a:xfrm>
            <a:off x="8109856" y="4047249"/>
            <a:ext cx="2090058" cy="2606159"/>
          </a:xfrm>
          <a:prstGeom prst="rect">
            <a:avLst/>
          </a:prstGeom>
        </p:spPr>
      </p:pic>
    </p:spTree>
    <p:extLst>
      <p:ext uri="{BB962C8B-B14F-4D97-AF65-F5344CB8AC3E}">
        <p14:creationId xmlns:p14="http://schemas.microsoft.com/office/powerpoint/2010/main" val="13580576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1B28E8-3662-613F-2594-C12FDFF79B4B}"/>
              </a:ext>
            </a:extLst>
          </p:cNvPr>
          <p:cNvSpPr>
            <a:spLocks noGrp="1"/>
          </p:cNvSpPr>
          <p:nvPr>
            <p:ph type="title"/>
          </p:nvPr>
        </p:nvSpPr>
        <p:spPr>
          <a:xfrm>
            <a:off x="890337" y="640080"/>
            <a:ext cx="4941119" cy="3566160"/>
          </a:xfrm>
        </p:spPr>
        <p:txBody>
          <a:bodyPr vert="horz" lIns="91440" tIns="45720" rIns="91440" bIns="45720" rtlCol="0" anchor="b">
            <a:normAutofit/>
          </a:bodyPr>
          <a:lstStyle/>
          <a:p>
            <a:r>
              <a:rPr lang="en-US" sz="5400" b="1" dirty="0">
                <a:latin typeface="Comic Sans MS" panose="030F0702030302020204" pitchFamily="66" charset="0"/>
              </a:rPr>
              <a:t>What makes a Phonics Scheme a scheme?</a:t>
            </a:r>
            <a:endParaRPr lang="en-US" sz="5400" dirty="0">
              <a:latin typeface="Comic Sans MS" panose="030F0702030302020204" pitchFamily="66" charset="0"/>
            </a:endParaRPr>
          </a:p>
        </p:txBody>
      </p:sp>
      <p:sp>
        <p:nvSpPr>
          <p:cNvPr id="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uzzle">
            <a:extLst>
              <a:ext uri="{FF2B5EF4-FFF2-40B4-BE49-F238E27FC236}">
                <a16:creationId xmlns:a16="http://schemas.microsoft.com/office/drawing/2014/main" id="{14FC5BA7-EF67-85AC-B28C-FAF75BFB28AA}"/>
              </a:ext>
            </a:extLst>
          </p:cNvPr>
          <p:cNvPicPr>
            <a:picLocks noChangeAspect="1"/>
          </p:cNvPicPr>
          <p:nvPr/>
        </p:nvPicPr>
        <p:blipFill rotWithShape="1">
          <a:blip r:embed="rId2"/>
          <a:srcRect l="18553" r="14592" b="-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700443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D52BE-9DEA-7770-90ED-67E866E0BF73}"/>
              </a:ext>
            </a:extLst>
          </p:cNvPr>
          <p:cNvSpPr>
            <a:spLocks noGrp="1"/>
          </p:cNvSpPr>
          <p:nvPr>
            <p:ph type="title"/>
          </p:nvPr>
        </p:nvSpPr>
        <p:spPr/>
        <p:txBody>
          <a:bodyPr>
            <a:normAutofit fontScale="90000"/>
          </a:bodyPr>
          <a:lstStyle/>
          <a:p>
            <a:r>
              <a:rPr lang="en-US" b="1" u="sng" dirty="0">
                <a:latin typeface="Comic Sans MS" panose="030F0702030302020204" pitchFamily="66" charset="0"/>
                <a:cs typeface="Calibri Light"/>
              </a:rPr>
              <a:t>Consistency </a:t>
            </a:r>
            <a:r>
              <a:rPr lang="en-US" dirty="0">
                <a:latin typeface="Comic Sans MS" panose="030F0702030302020204" pitchFamily="66" charset="0"/>
                <a:cs typeface="Calibri Light"/>
              </a:rPr>
              <a:t>– with formation phrases. Grapheme to phone correspondence follows through into writing.  </a:t>
            </a:r>
          </a:p>
        </p:txBody>
      </p:sp>
      <p:pic>
        <p:nvPicPr>
          <p:cNvPr id="4" name="Content Placeholder 3" descr="A chart with pictures of animals&#10;&#10;Description automatically generated">
            <a:extLst>
              <a:ext uri="{FF2B5EF4-FFF2-40B4-BE49-F238E27FC236}">
                <a16:creationId xmlns:a16="http://schemas.microsoft.com/office/drawing/2014/main" id="{F15E71DD-5726-1E8D-74B2-B2F358049FA8}"/>
              </a:ext>
            </a:extLst>
          </p:cNvPr>
          <p:cNvPicPr>
            <a:picLocks noGrp="1" noChangeAspect="1"/>
          </p:cNvPicPr>
          <p:nvPr>
            <p:ph idx="1"/>
          </p:nvPr>
        </p:nvPicPr>
        <p:blipFill>
          <a:blip r:embed="rId2"/>
          <a:stretch>
            <a:fillRect/>
          </a:stretch>
        </p:blipFill>
        <p:spPr>
          <a:xfrm>
            <a:off x="1426028" y="2080926"/>
            <a:ext cx="3654848" cy="4351338"/>
          </a:xfrm>
        </p:spPr>
      </p:pic>
      <p:pic>
        <p:nvPicPr>
          <p:cNvPr id="5" name="Picture 4" descr="A screenshot of a game&#10;&#10;Description automatically generated">
            <a:extLst>
              <a:ext uri="{FF2B5EF4-FFF2-40B4-BE49-F238E27FC236}">
                <a16:creationId xmlns:a16="http://schemas.microsoft.com/office/drawing/2014/main" id="{475A7794-F578-8961-6D9E-62103E24136E}"/>
              </a:ext>
            </a:extLst>
          </p:cNvPr>
          <p:cNvPicPr>
            <a:picLocks noChangeAspect="1"/>
          </p:cNvPicPr>
          <p:nvPr/>
        </p:nvPicPr>
        <p:blipFill>
          <a:blip r:embed="rId3"/>
          <a:stretch>
            <a:fillRect/>
          </a:stretch>
        </p:blipFill>
        <p:spPr>
          <a:xfrm>
            <a:off x="5316543" y="2651717"/>
            <a:ext cx="5225142" cy="3358924"/>
          </a:xfrm>
          <a:prstGeom prst="rect">
            <a:avLst/>
          </a:prstGeom>
        </p:spPr>
      </p:pic>
    </p:spTree>
    <p:extLst>
      <p:ext uri="{BB962C8B-B14F-4D97-AF65-F5344CB8AC3E}">
        <p14:creationId xmlns:p14="http://schemas.microsoft.com/office/powerpoint/2010/main" val="28600524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32C333-30B2-042C-F6D4-F2DB1FC2E941}"/>
              </a:ext>
            </a:extLst>
          </p:cNvPr>
          <p:cNvPicPr>
            <a:picLocks noChangeAspect="1"/>
          </p:cNvPicPr>
          <p:nvPr/>
        </p:nvPicPr>
        <p:blipFill>
          <a:blip r:embed="rId2"/>
          <a:stretch>
            <a:fillRect/>
          </a:stretch>
        </p:blipFill>
        <p:spPr>
          <a:xfrm>
            <a:off x="196286" y="0"/>
            <a:ext cx="5287113" cy="6754168"/>
          </a:xfrm>
          <a:prstGeom prst="rect">
            <a:avLst/>
          </a:prstGeom>
        </p:spPr>
      </p:pic>
      <p:pic>
        <p:nvPicPr>
          <p:cNvPr id="5" name="Picture 4">
            <a:extLst>
              <a:ext uri="{FF2B5EF4-FFF2-40B4-BE49-F238E27FC236}">
                <a16:creationId xmlns:a16="http://schemas.microsoft.com/office/drawing/2014/main" id="{D5950D73-9BED-3E69-D095-09E48E5E819D}"/>
              </a:ext>
            </a:extLst>
          </p:cNvPr>
          <p:cNvPicPr>
            <a:picLocks noChangeAspect="1"/>
          </p:cNvPicPr>
          <p:nvPr/>
        </p:nvPicPr>
        <p:blipFill>
          <a:blip r:embed="rId3"/>
          <a:stretch>
            <a:fillRect/>
          </a:stretch>
        </p:blipFill>
        <p:spPr>
          <a:xfrm>
            <a:off x="6311807" y="94068"/>
            <a:ext cx="5210902" cy="5287113"/>
          </a:xfrm>
          <a:prstGeom prst="rect">
            <a:avLst/>
          </a:prstGeom>
        </p:spPr>
      </p:pic>
      <p:pic>
        <p:nvPicPr>
          <p:cNvPr id="2" name="Picture 1">
            <a:extLst>
              <a:ext uri="{FF2B5EF4-FFF2-40B4-BE49-F238E27FC236}">
                <a16:creationId xmlns:a16="http://schemas.microsoft.com/office/drawing/2014/main" id="{7868AB30-E60F-4AE5-2FA4-9461FA35B939}"/>
              </a:ext>
            </a:extLst>
          </p:cNvPr>
          <p:cNvPicPr>
            <a:picLocks noChangeAspect="1"/>
          </p:cNvPicPr>
          <p:nvPr/>
        </p:nvPicPr>
        <p:blipFill>
          <a:blip r:embed="rId4"/>
          <a:stretch>
            <a:fillRect/>
          </a:stretch>
        </p:blipFill>
        <p:spPr>
          <a:xfrm>
            <a:off x="5615718" y="5227882"/>
            <a:ext cx="4129388" cy="1279035"/>
          </a:xfrm>
          <a:prstGeom prst="rect">
            <a:avLst/>
          </a:prstGeom>
        </p:spPr>
      </p:pic>
      <p:pic>
        <p:nvPicPr>
          <p:cNvPr id="5122" name="Picture 2" descr="A new instant rhyming classic from ...">
            <a:extLst>
              <a:ext uri="{FF2B5EF4-FFF2-40B4-BE49-F238E27FC236}">
                <a16:creationId xmlns:a16="http://schemas.microsoft.com/office/drawing/2014/main" id="{8829D610-49A1-4CF1-E744-CFC4909BF4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77425" y="4876800"/>
            <a:ext cx="2314575"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930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2B6B8C-44C2-6EDE-F00D-5D26CB70B2F1}"/>
              </a:ext>
            </a:extLst>
          </p:cNvPr>
          <p:cNvPicPr>
            <a:picLocks noChangeAspect="1"/>
          </p:cNvPicPr>
          <p:nvPr/>
        </p:nvPicPr>
        <p:blipFill>
          <a:blip r:embed="rId2"/>
          <a:stretch>
            <a:fillRect/>
          </a:stretch>
        </p:blipFill>
        <p:spPr>
          <a:xfrm>
            <a:off x="296314" y="218530"/>
            <a:ext cx="6596070" cy="5780825"/>
          </a:xfrm>
          <a:prstGeom prst="rect">
            <a:avLst/>
          </a:prstGeom>
        </p:spPr>
      </p:pic>
      <p:sp>
        <p:nvSpPr>
          <p:cNvPr id="6" name="TextBox 5">
            <a:extLst>
              <a:ext uri="{FF2B5EF4-FFF2-40B4-BE49-F238E27FC236}">
                <a16:creationId xmlns:a16="http://schemas.microsoft.com/office/drawing/2014/main" id="{6A54C50D-7181-E64B-CFC3-D55322EE8A79}"/>
              </a:ext>
            </a:extLst>
          </p:cNvPr>
          <p:cNvSpPr txBox="1"/>
          <p:nvPr/>
        </p:nvSpPr>
        <p:spPr>
          <a:xfrm>
            <a:off x="7237141" y="557560"/>
            <a:ext cx="4363844" cy="6740307"/>
          </a:xfrm>
          <a:prstGeom prst="rect">
            <a:avLst/>
          </a:prstGeom>
          <a:noFill/>
        </p:spPr>
        <p:txBody>
          <a:bodyPr wrap="square" rtlCol="0">
            <a:spAutoFit/>
          </a:bodyPr>
          <a:lstStyle/>
          <a:p>
            <a:r>
              <a:rPr lang="en-GB" sz="4400" dirty="0">
                <a:latin typeface="Comic Sans MS" panose="030F0702030302020204" pitchFamily="66" charset="0"/>
              </a:rPr>
              <a:t>Mumm-y </a:t>
            </a:r>
          </a:p>
          <a:p>
            <a:endParaRPr lang="en-GB" sz="4400" dirty="0">
              <a:latin typeface="Comic Sans MS" panose="030F0702030302020204" pitchFamily="66" charset="0"/>
            </a:endParaRPr>
          </a:p>
          <a:p>
            <a:r>
              <a:rPr lang="en-GB" sz="4400" dirty="0" err="1">
                <a:latin typeface="Comic Sans MS" panose="030F0702030302020204" pitchFamily="66" charset="0"/>
              </a:rPr>
              <a:t>Dadd</a:t>
            </a:r>
            <a:r>
              <a:rPr lang="en-GB" sz="4400" dirty="0">
                <a:latin typeface="Comic Sans MS" panose="030F0702030302020204" pitchFamily="66" charset="0"/>
              </a:rPr>
              <a:t>-y</a:t>
            </a:r>
          </a:p>
          <a:p>
            <a:endParaRPr lang="en-GB" sz="4400" dirty="0">
              <a:latin typeface="Comic Sans MS" panose="030F0702030302020204" pitchFamily="66" charset="0"/>
            </a:endParaRPr>
          </a:p>
          <a:p>
            <a:r>
              <a:rPr lang="en-GB" sz="4400" dirty="0">
                <a:latin typeface="Comic Sans MS" panose="030F0702030302020204" pitchFamily="66" charset="0"/>
              </a:rPr>
              <a:t>Tho-mas</a:t>
            </a:r>
          </a:p>
          <a:p>
            <a:r>
              <a:rPr lang="en-GB" sz="4400" dirty="0">
                <a:latin typeface="Comic Sans MS" panose="030F0702030302020204" pitchFamily="66" charset="0"/>
              </a:rPr>
              <a:t>Will-</a:t>
            </a:r>
            <a:r>
              <a:rPr lang="en-GB" sz="4400" dirty="0" err="1">
                <a:latin typeface="Comic Sans MS" panose="030F0702030302020204" pitchFamily="66" charset="0"/>
              </a:rPr>
              <a:t>i</a:t>
            </a:r>
            <a:r>
              <a:rPr lang="en-GB" sz="4400" dirty="0">
                <a:latin typeface="Comic Sans MS" panose="030F0702030302020204" pitchFamily="66" charset="0"/>
              </a:rPr>
              <a:t>-am</a:t>
            </a:r>
          </a:p>
          <a:p>
            <a:r>
              <a:rPr lang="en-GB" sz="4400" dirty="0">
                <a:latin typeface="Comic Sans MS" panose="030F0702030302020204" pitchFamily="66" charset="0"/>
              </a:rPr>
              <a:t>O-liv-er  </a:t>
            </a:r>
          </a:p>
          <a:p>
            <a:r>
              <a:rPr lang="en-GB" sz="4400" dirty="0">
                <a:latin typeface="Comic Sans MS" panose="030F0702030302020204" pitchFamily="66" charset="0"/>
              </a:rPr>
              <a:t>Josh-u-a </a:t>
            </a:r>
          </a:p>
          <a:p>
            <a:r>
              <a:rPr lang="en-GB" sz="4400" dirty="0">
                <a:latin typeface="Comic Sans MS" panose="030F0702030302020204" pitchFamily="66" charset="0"/>
              </a:rPr>
              <a:t> </a:t>
            </a:r>
          </a:p>
          <a:p>
            <a:endParaRPr lang="en-GB" dirty="0"/>
          </a:p>
          <a:p>
            <a:endParaRPr lang="en-GB" dirty="0"/>
          </a:p>
        </p:txBody>
      </p:sp>
      <p:pic>
        <p:nvPicPr>
          <p:cNvPr id="7" name="Picture 6">
            <a:extLst>
              <a:ext uri="{FF2B5EF4-FFF2-40B4-BE49-F238E27FC236}">
                <a16:creationId xmlns:a16="http://schemas.microsoft.com/office/drawing/2014/main" id="{32F4EF62-A2AC-1913-338E-D04F4AB5C07A}"/>
              </a:ext>
            </a:extLst>
          </p:cNvPr>
          <p:cNvPicPr>
            <a:picLocks noChangeAspect="1"/>
          </p:cNvPicPr>
          <p:nvPr/>
        </p:nvPicPr>
        <p:blipFill>
          <a:blip r:embed="rId3"/>
          <a:stretch>
            <a:fillRect/>
          </a:stretch>
        </p:blipFill>
        <p:spPr>
          <a:xfrm>
            <a:off x="10382250" y="0"/>
            <a:ext cx="1809750" cy="1409700"/>
          </a:xfrm>
          <a:prstGeom prst="rect">
            <a:avLst/>
          </a:prstGeom>
        </p:spPr>
      </p:pic>
    </p:spTree>
    <p:extLst>
      <p:ext uri="{BB962C8B-B14F-4D97-AF65-F5344CB8AC3E}">
        <p14:creationId xmlns:p14="http://schemas.microsoft.com/office/powerpoint/2010/main" val="22858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DEB6C7-1071-FCF6-05D9-47EFE353E945}"/>
              </a:ext>
            </a:extLst>
          </p:cNvPr>
          <p:cNvPicPr>
            <a:picLocks noChangeAspect="1"/>
          </p:cNvPicPr>
          <p:nvPr/>
        </p:nvPicPr>
        <p:blipFill>
          <a:blip r:embed="rId2"/>
          <a:stretch>
            <a:fillRect/>
          </a:stretch>
        </p:blipFill>
        <p:spPr>
          <a:xfrm>
            <a:off x="416747" y="0"/>
            <a:ext cx="5113821" cy="6858000"/>
          </a:xfrm>
          <a:prstGeom prst="rect">
            <a:avLst/>
          </a:prstGeom>
        </p:spPr>
      </p:pic>
      <p:pic>
        <p:nvPicPr>
          <p:cNvPr id="1026" name="Picture 2" descr="How the Ear Works - ENT Clinic Sydney">
            <a:extLst>
              <a:ext uri="{FF2B5EF4-FFF2-40B4-BE49-F238E27FC236}">
                <a16:creationId xmlns:a16="http://schemas.microsoft.com/office/drawing/2014/main" id="{ACD6AE32-5A72-7ED8-8BFC-076A5BFDFF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627" y="327219"/>
            <a:ext cx="2919179" cy="19425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ownload boy talking on the phone for free">
            <a:extLst>
              <a:ext uri="{FF2B5EF4-FFF2-40B4-BE49-F238E27FC236}">
                <a16:creationId xmlns:a16="http://schemas.microsoft.com/office/drawing/2014/main" id="{64838510-B80D-5080-D408-D20751272D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9251" y="327219"/>
            <a:ext cx="2580564" cy="45726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lk Chocolate Orange Ball Gift Box ...">
            <a:extLst>
              <a:ext uri="{FF2B5EF4-FFF2-40B4-BE49-F238E27FC236}">
                <a16:creationId xmlns:a16="http://schemas.microsoft.com/office/drawing/2014/main" id="{2455EE95-B475-F7C5-6E1E-FE9247801A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57818" y="2782484"/>
            <a:ext cx="3611433" cy="3611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635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FIRST BOOK BOX – WHAT'S IN THE BOX">
            <a:extLst>
              <a:ext uri="{FF2B5EF4-FFF2-40B4-BE49-F238E27FC236}">
                <a16:creationId xmlns:a16="http://schemas.microsoft.com/office/drawing/2014/main" id="{A1AF6BB8-B5C0-6A6A-769D-F254FFD9CC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638" y="902970"/>
            <a:ext cx="4056433" cy="376047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Polycarbonate Fluted Tumbler 220ml Red (Pack of 10)">
            <a:extLst>
              <a:ext uri="{FF2B5EF4-FFF2-40B4-BE49-F238E27FC236}">
                <a16:creationId xmlns:a16="http://schemas.microsoft.com/office/drawing/2014/main" id="{D58C444B-9907-E0C5-95B3-FDAB3ADA64C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6" descr="Polycarbonate Fluted Tumbler 220ml Red (Pack of 10)">
            <a:extLst>
              <a:ext uri="{FF2B5EF4-FFF2-40B4-BE49-F238E27FC236}">
                <a16:creationId xmlns:a16="http://schemas.microsoft.com/office/drawing/2014/main" id="{D8B7765A-0BD2-8239-47E5-B9D9D4CF5BD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8" descr="Polycarbonate Fluted Tumbler 220ml Red (Pack of 10)">
            <a:extLst>
              <a:ext uri="{FF2B5EF4-FFF2-40B4-BE49-F238E27FC236}">
                <a16:creationId xmlns:a16="http://schemas.microsoft.com/office/drawing/2014/main" id="{E71617C7-D021-756A-64E3-4791131A7028}"/>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F11D0462-DB12-0967-06A0-ED30AEEB4558}"/>
              </a:ext>
            </a:extLst>
          </p:cNvPr>
          <p:cNvPicPr>
            <a:picLocks noChangeAspect="1"/>
          </p:cNvPicPr>
          <p:nvPr/>
        </p:nvPicPr>
        <p:blipFill>
          <a:blip r:embed="rId3"/>
          <a:stretch>
            <a:fillRect/>
          </a:stretch>
        </p:blipFill>
        <p:spPr>
          <a:xfrm>
            <a:off x="5314950" y="761048"/>
            <a:ext cx="2171700" cy="2171700"/>
          </a:xfrm>
          <a:prstGeom prst="rect">
            <a:avLst/>
          </a:prstGeom>
        </p:spPr>
      </p:pic>
      <p:pic>
        <p:nvPicPr>
          <p:cNvPr id="3082" name="Picture 10" descr="AllThatGrows Orange Carrot/Gaajar ...">
            <a:extLst>
              <a:ext uri="{FF2B5EF4-FFF2-40B4-BE49-F238E27FC236}">
                <a16:creationId xmlns:a16="http://schemas.microsoft.com/office/drawing/2014/main" id="{A58C58CE-12F6-CD0D-0CFE-ED93268B0E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2546" y="3811906"/>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Racing Car (Red) | Vehicles | Green Toys">
            <a:extLst>
              <a:ext uri="{FF2B5EF4-FFF2-40B4-BE49-F238E27FC236}">
                <a16:creationId xmlns:a16="http://schemas.microsoft.com/office/drawing/2014/main" id="{11A1D5AF-1A6C-327A-2EC2-425496FD4B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3438" y="90297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00365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3BC10CB-D151-BC5C-FE08-20D18BB37223}"/>
              </a:ext>
            </a:extLst>
          </p:cNvPr>
          <p:cNvPicPr>
            <a:picLocks noChangeAspect="1"/>
          </p:cNvPicPr>
          <p:nvPr/>
        </p:nvPicPr>
        <p:blipFill>
          <a:blip r:embed="rId2"/>
          <a:stretch>
            <a:fillRect/>
          </a:stretch>
        </p:blipFill>
        <p:spPr>
          <a:xfrm>
            <a:off x="296961" y="985029"/>
            <a:ext cx="5155149" cy="4187243"/>
          </a:xfrm>
          <a:prstGeom prst="rect">
            <a:avLst/>
          </a:prstGeom>
        </p:spPr>
      </p:pic>
      <p:pic>
        <p:nvPicPr>
          <p:cNvPr id="4098" name="Picture 2">
            <a:extLst>
              <a:ext uri="{FF2B5EF4-FFF2-40B4-BE49-F238E27FC236}">
                <a16:creationId xmlns:a16="http://schemas.microsoft.com/office/drawing/2014/main" id="{B15D0372-CF45-C661-FF8D-C5DECAF4BE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9979" y="1062667"/>
            <a:ext cx="5684520" cy="426339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9D09B70-2816-9DB5-F91D-2AA01B36ADE0}"/>
              </a:ext>
            </a:extLst>
          </p:cNvPr>
          <p:cNvSpPr txBox="1"/>
          <p:nvPr/>
        </p:nvSpPr>
        <p:spPr>
          <a:xfrm>
            <a:off x="296961" y="217170"/>
            <a:ext cx="8403262" cy="523220"/>
          </a:xfrm>
          <a:prstGeom prst="rect">
            <a:avLst/>
          </a:prstGeom>
          <a:noFill/>
        </p:spPr>
        <p:txBody>
          <a:bodyPr wrap="none" rtlCol="0">
            <a:spAutoFit/>
          </a:bodyPr>
          <a:lstStyle/>
          <a:p>
            <a:r>
              <a:rPr lang="en-GB" sz="2800" dirty="0">
                <a:latin typeface="Comic Sans MS" panose="030F0702030302020204" pitchFamily="66" charset="0"/>
              </a:rPr>
              <a:t>Initial sound matching games and building words! </a:t>
            </a:r>
          </a:p>
        </p:txBody>
      </p:sp>
      <p:sp>
        <p:nvSpPr>
          <p:cNvPr id="6" name="TextBox 5">
            <a:extLst>
              <a:ext uri="{FF2B5EF4-FFF2-40B4-BE49-F238E27FC236}">
                <a16:creationId xmlns:a16="http://schemas.microsoft.com/office/drawing/2014/main" id="{361591E7-9CE9-9968-5159-C94BEAA32F9F}"/>
              </a:ext>
            </a:extLst>
          </p:cNvPr>
          <p:cNvSpPr txBox="1"/>
          <p:nvPr/>
        </p:nvSpPr>
        <p:spPr>
          <a:xfrm>
            <a:off x="1881701" y="5625167"/>
            <a:ext cx="9732996" cy="1200329"/>
          </a:xfrm>
          <a:prstGeom prst="rect">
            <a:avLst/>
          </a:prstGeom>
          <a:noFill/>
        </p:spPr>
        <p:txBody>
          <a:bodyPr wrap="square">
            <a:spAutoFit/>
          </a:bodyPr>
          <a:lstStyle/>
          <a:p>
            <a:r>
              <a:rPr lang="en-GB" sz="1200" dirty="0">
                <a:hlinkClick r:id="rId4"/>
              </a:rPr>
              <a:t>https://www.amazon.co.uk/Little-Wandle-Phonics-Flashcards-Reception/dp/000856373X/ref=sr_1_1?crid=27CKECFV8CNFJ&amp;dib=eyJ2IjoiMSJ9.k6o_tRv38ntYWocwsdxla1UC_Ic7JC8B1LTxjWZaNa6gOXEH-p6KBowIuEaAfawKlpXFK3bXCvJHlZILq_3KI_4Ijnl-lQ2XfFkFI6Prkwk0msPeeHAdRB2ypFCskLhPJoLQn-2XMOyll2SQJinJMSS5kNLfOmJj2PAYy4M8TIK_b4Odx0Nku1VHq8XqTaRwf8iwDJNb6RrHJm0AM_tGn0sABlddyDu9JCUee1azTKM.D7erjnCVcbAKaOlMbbOPFpvZBCTC25BFWwBLXKLK1Jg&amp;dib_tag=se&amp;keywords=little+wandle+at+home&amp;qid=1759180019&amp;sprefix=little+wandle+at+home%2Caps%2C156&amp;sr=8-1</a:t>
            </a:r>
            <a:endParaRPr lang="en-GB" sz="1200" dirty="0"/>
          </a:p>
          <a:p>
            <a:endParaRPr lang="en-GB" sz="1200" dirty="0"/>
          </a:p>
        </p:txBody>
      </p:sp>
      <p:pic>
        <p:nvPicPr>
          <p:cNvPr id="4100" name="Picture 4" descr="Little Wandle at Home First Phonics Flashcards for Reception">
            <a:extLst>
              <a:ext uri="{FF2B5EF4-FFF2-40B4-BE49-F238E27FC236}">
                <a16:creationId xmlns:a16="http://schemas.microsoft.com/office/drawing/2014/main" id="{4D629BB9-D1DA-183E-2324-D5CE4B194A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7303" y="5172272"/>
            <a:ext cx="988607" cy="1683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7507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A60DAD-67C8-1E99-17A2-69E18ABE0A0D}"/>
              </a:ext>
            </a:extLst>
          </p:cNvPr>
          <p:cNvPicPr>
            <a:picLocks noChangeAspect="1"/>
          </p:cNvPicPr>
          <p:nvPr/>
        </p:nvPicPr>
        <p:blipFill>
          <a:blip r:embed="rId2"/>
          <a:stretch>
            <a:fillRect/>
          </a:stretch>
        </p:blipFill>
        <p:spPr>
          <a:xfrm>
            <a:off x="2285047" y="131444"/>
            <a:ext cx="7052671" cy="4246245"/>
          </a:xfrm>
          <a:prstGeom prst="rect">
            <a:avLst/>
          </a:prstGeom>
        </p:spPr>
      </p:pic>
      <p:pic>
        <p:nvPicPr>
          <p:cNvPr id="7" name="Picture 6">
            <a:extLst>
              <a:ext uri="{FF2B5EF4-FFF2-40B4-BE49-F238E27FC236}">
                <a16:creationId xmlns:a16="http://schemas.microsoft.com/office/drawing/2014/main" id="{96A59BEE-632A-EABC-C29A-EF38B8D1D217}"/>
              </a:ext>
            </a:extLst>
          </p:cNvPr>
          <p:cNvPicPr>
            <a:picLocks noChangeAspect="1"/>
          </p:cNvPicPr>
          <p:nvPr/>
        </p:nvPicPr>
        <p:blipFill>
          <a:blip r:embed="rId3"/>
          <a:stretch>
            <a:fillRect/>
          </a:stretch>
        </p:blipFill>
        <p:spPr>
          <a:xfrm>
            <a:off x="1688852" y="4190628"/>
            <a:ext cx="2581635" cy="2667372"/>
          </a:xfrm>
          <a:prstGeom prst="rect">
            <a:avLst/>
          </a:prstGeom>
        </p:spPr>
      </p:pic>
      <p:pic>
        <p:nvPicPr>
          <p:cNvPr id="9" name="Picture 8">
            <a:extLst>
              <a:ext uri="{FF2B5EF4-FFF2-40B4-BE49-F238E27FC236}">
                <a16:creationId xmlns:a16="http://schemas.microsoft.com/office/drawing/2014/main" id="{555E0C07-8BE7-7BBE-9041-BF9FC25F2E83}"/>
              </a:ext>
            </a:extLst>
          </p:cNvPr>
          <p:cNvPicPr>
            <a:picLocks noChangeAspect="1"/>
          </p:cNvPicPr>
          <p:nvPr/>
        </p:nvPicPr>
        <p:blipFill>
          <a:blip r:embed="rId4"/>
          <a:stretch>
            <a:fillRect/>
          </a:stretch>
        </p:blipFill>
        <p:spPr>
          <a:xfrm>
            <a:off x="4563442" y="4152522"/>
            <a:ext cx="2772162" cy="2743583"/>
          </a:xfrm>
          <a:prstGeom prst="rect">
            <a:avLst/>
          </a:prstGeom>
        </p:spPr>
      </p:pic>
      <p:pic>
        <p:nvPicPr>
          <p:cNvPr id="11" name="Picture 10">
            <a:extLst>
              <a:ext uri="{FF2B5EF4-FFF2-40B4-BE49-F238E27FC236}">
                <a16:creationId xmlns:a16="http://schemas.microsoft.com/office/drawing/2014/main" id="{E68D5E49-4404-4237-F07C-9E500C780E79}"/>
              </a:ext>
            </a:extLst>
          </p:cNvPr>
          <p:cNvPicPr>
            <a:picLocks noChangeAspect="1"/>
          </p:cNvPicPr>
          <p:nvPr/>
        </p:nvPicPr>
        <p:blipFill>
          <a:blip r:embed="rId5"/>
          <a:stretch>
            <a:fillRect/>
          </a:stretch>
        </p:blipFill>
        <p:spPr>
          <a:xfrm>
            <a:off x="7628559" y="4034856"/>
            <a:ext cx="2581636" cy="2823144"/>
          </a:xfrm>
          <a:prstGeom prst="rect">
            <a:avLst/>
          </a:prstGeom>
        </p:spPr>
      </p:pic>
    </p:spTree>
    <p:extLst>
      <p:ext uri="{BB962C8B-B14F-4D97-AF65-F5344CB8AC3E}">
        <p14:creationId xmlns:p14="http://schemas.microsoft.com/office/powerpoint/2010/main" val="34737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3" name="Freeform: Shape 6152">
            <a:extLst>
              <a:ext uri="{FF2B5EF4-FFF2-40B4-BE49-F238E27FC236}">
                <a16:creationId xmlns:a16="http://schemas.microsoft.com/office/drawing/2014/main" id="{D1B5A7A9-844F-449B-9F0B-ADA823A93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
            <a:ext cx="5859797" cy="3346705"/>
          </a:xfrm>
          <a:custGeom>
            <a:avLst/>
            <a:gdLst>
              <a:gd name="connsiteX0" fmla="*/ 0 w 5859797"/>
              <a:gd name="connsiteY0" fmla="*/ 0 h 3346705"/>
              <a:gd name="connsiteX1" fmla="*/ 5859797 w 5859797"/>
              <a:gd name="connsiteY1" fmla="*/ 0 h 3346705"/>
              <a:gd name="connsiteX2" fmla="*/ 4309834 w 5859797"/>
              <a:gd name="connsiteY2" fmla="*/ 3346705 h 3346705"/>
              <a:gd name="connsiteX3" fmla="*/ 4304257 w 5859797"/>
              <a:gd name="connsiteY3" fmla="*/ 3346705 h 3346705"/>
              <a:gd name="connsiteX4" fmla="*/ 3238029 w 5859797"/>
              <a:gd name="connsiteY4" fmla="*/ 3346705 h 3346705"/>
              <a:gd name="connsiteX5" fmla="*/ 0 w 5859797"/>
              <a:gd name="connsiteY5" fmla="*/ 3346705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9797" h="3346705">
                <a:moveTo>
                  <a:pt x="0" y="0"/>
                </a:moveTo>
                <a:lnTo>
                  <a:pt x="5859797" y="0"/>
                </a:lnTo>
                <a:lnTo>
                  <a:pt x="4309834" y="3346705"/>
                </a:lnTo>
                <a:lnTo>
                  <a:pt x="4304257" y="3346705"/>
                </a:lnTo>
                <a:lnTo>
                  <a:pt x="3238029" y="3346705"/>
                </a:lnTo>
                <a:lnTo>
                  <a:pt x="0" y="334670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36A9CF65-7616-8CF8-139C-F10E229FFDF9}"/>
              </a:ext>
            </a:extLst>
          </p:cNvPr>
          <p:cNvPicPr>
            <a:picLocks noChangeAspect="1"/>
          </p:cNvPicPr>
          <p:nvPr/>
        </p:nvPicPr>
        <p:blipFill>
          <a:blip r:embed="rId2"/>
          <a:stretch>
            <a:fillRect/>
          </a:stretch>
        </p:blipFill>
        <p:spPr>
          <a:xfrm>
            <a:off x="1223433" y="523440"/>
            <a:ext cx="2482726" cy="2482726"/>
          </a:xfrm>
          <a:prstGeom prst="rect">
            <a:avLst/>
          </a:prstGeom>
        </p:spPr>
      </p:pic>
      <p:sp>
        <p:nvSpPr>
          <p:cNvPr id="6155" name="Freeform: Shape 6154">
            <a:extLst>
              <a:ext uri="{FF2B5EF4-FFF2-40B4-BE49-F238E27FC236}">
                <a16:creationId xmlns:a16="http://schemas.microsoft.com/office/drawing/2014/main" id="{26EF3366-D369-4699-9224-92DF2A6BD3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3433" y="244"/>
            <a:ext cx="5451847" cy="3346705"/>
          </a:xfrm>
          <a:custGeom>
            <a:avLst/>
            <a:gdLst>
              <a:gd name="connsiteX0" fmla="*/ 1549963 w 5451847"/>
              <a:gd name="connsiteY0" fmla="*/ 0 h 3346705"/>
              <a:gd name="connsiteX1" fmla="*/ 1555540 w 5451847"/>
              <a:gd name="connsiteY1" fmla="*/ 0 h 3346705"/>
              <a:gd name="connsiteX2" fmla="*/ 2621768 w 5451847"/>
              <a:gd name="connsiteY2" fmla="*/ 0 h 3346705"/>
              <a:gd name="connsiteX3" fmla="*/ 4832507 w 5451847"/>
              <a:gd name="connsiteY3" fmla="*/ 0 h 3346705"/>
              <a:gd name="connsiteX4" fmla="*/ 3282657 w 5451847"/>
              <a:gd name="connsiteY4" fmla="*/ 3346461 h 3346705"/>
              <a:gd name="connsiteX5" fmla="*/ 5451847 w 5451847"/>
              <a:gd name="connsiteY5" fmla="*/ 3346461 h 3346705"/>
              <a:gd name="connsiteX6" fmla="*/ 5451847 w 5451847"/>
              <a:gd name="connsiteY6" fmla="*/ 3346705 h 3346705"/>
              <a:gd name="connsiteX7" fmla="*/ 0 w 5451847"/>
              <a:gd name="connsiteY7" fmla="*/ 3346705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51847" h="3346705">
                <a:moveTo>
                  <a:pt x="1549963" y="0"/>
                </a:moveTo>
                <a:lnTo>
                  <a:pt x="1555540" y="0"/>
                </a:lnTo>
                <a:lnTo>
                  <a:pt x="2621768" y="0"/>
                </a:lnTo>
                <a:lnTo>
                  <a:pt x="4832507" y="0"/>
                </a:lnTo>
                <a:lnTo>
                  <a:pt x="3282657" y="3346461"/>
                </a:lnTo>
                <a:lnTo>
                  <a:pt x="5451847" y="3346461"/>
                </a:lnTo>
                <a:lnTo>
                  <a:pt x="5451847" y="3346705"/>
                </a:lnTo>
                <a:lnTo>
                  <a:pt x="0" y="334670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148" name="Picture 4">
            <a:extLst>
              <a:ext uri="{FF2B5EF4-FFF2-40B4-BE49-F238E27FC236}">
                <a16:creationId xmlns:a16="http://schemas.microsoft.com/office/drawing/2014/main" id="{497DA77F-0677-EE18-E833-340DE2DC692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841911" y="853097"/>
            <a:ext cx="1957383" cy="1957383"/>
          </a:xfrm>
          <a:prstGeom prst="rect">
            <a:avLst/>
          </a:prstGeom>
          <a:noFill/>
          <a:extLst>
            <a:ext uri="{909E8E84-426E-40DD-AFC4-6F175D3DCCD1}">
              <a14:hiddenFill xmlns:a14="http://schemas.microsoft.com/office/drawing/2010/main">
                <a:solidFill>
                  <a:srgbClr val="FFFFFF"/>
                </a:solidFill>
              </a14:hiddenFill>
            </a:ext>
          </a:extLst>
        </p:spPr>
      </p:pic>
      <p:sp>
        <p:nvSpPr>
          <p:cNvPr id="6157" name="Freeform: Shape 6156">
            <a:extLst>
              <a:ext uri="{FF2B5EF4-FFF2-40B4-BE49-F238E27FC236}">
                <a16:creationId xmlns:a16="http://schemas.microsoft.com/office/drawing/2014/main" id="{1BC0FF49-4C2C-401A-A538-A520CA00E1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7349" y="0"/>
            <a:ext cx="4224651" cy="3346705"/>
          </a:xfrm>
          <a:custGeom>
            <a:avLst/>
            <a:gdLst>
              <a:gd name="connsiteX0" fmla="*/ 1549963 w 4224651"/>
              <a:gd name="connsiteY0" fmla="*/ 0 h 3346705"/>
              <a:gd name="connsiteX1" fmla="*/ 1555540 w 4224651"/>
              <a:gd name="connsiteY1" fmla="*/ 0 h 3346705"/>
              <a:gd name="connsiteX2" fmla="*/ 2621768 w 4224651"/>
              <a:gd name="connsiteY2" fmla="*/ 0 h 3346705"/>
              <a:gd name="connsiteX3" fmla="*/ 4224651 w 4224651"/>
              <a:gd name="connsiteY3" fmla="*/ 0 h 3346705"/>
              <a:gd name="connsiteX4" fmla="*/ 4224651 w 4224651"/>
              <a:gd name="connsiteY4" fmla="*/ 3346705 h 3346705"/>
              <a:gd name="connsiteX5" fmla="*/ 0 w 4224651"/>
              <a:gd name="connsiteY5" fmla="*/ 3346705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24651" h="3346705">
                <a:moveTo>
                  <a:pt x="1549963" y="0"/>
                </a:moveTo>
                <a:lnTo>
                  <a:pt x="1555540" y="0"/>
                </a:lnTo>
                <a:lnTo>
                  <a:pt x="2621768" y="0"/>
                </a:lnTo>
                <a:lnTo>
                  <a:pt x="4224651" y="0"/>
                </a:lnTo>
                <a:lnTo>
                  <a:pt x="4224651" y="3346705"/>
                </a:lnTo>
                <a:lnTo>
                  <a:pt x="0" y="334670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146" name="Picture 2">
            <a:extLst>
              <a:ext uri="{FF2B5EF4-FFF2-40B4-BE49-F238E27FC236}">
                <a16:creationId xmlns:a16="http://schemas.microsoft.com/office/drawing/2014/main" id="{A0AE036B-869E-8B78-7475-403515178AA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454776" y="698176"/>
            <a:ext cx="2267225" cy="2267225"/>
          </a:xfrm>
          <a:prstGeom prst="rect">
            <a:avLst/>
          </a:prstGeom>
          <a:noFill/>
          <a:extLst>
            <a:ext uri="{909E8E84-426E-40DD-AFC4-6F175D3DCCD1}">
              <a14:hiddenFill xmlns:a14="http://schemas.microsoft.com/office/drawing/2010/main">
                <a:solidFill>
                  <a:srgbClr val="FFFFFF"/>
                </a:solidFill>
              </a14:hiddenFill>
            </a:ext>
          </a:extLst>
        </p:spPr>
      </p:pic>
      <p:sp>
        <p:nvSpPr>
          <p:cNvPr id="6159" name="Freeform: Shape 6158">
            <a:extLst>
              <a:ext uri="{FF2B5EF4-FFF2-40B4-BE49-F238E27FC236}">
                <a16:creationId xmlns:a16="http://schemas.microsoft.com/office/drawing/2014/main" id="{F79205F4-89F3-4686-B966-BBF5CC998C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11296"/>
            <a:ext cx="7698564" cy="3346705"/>
          </a:xfrm>
          <a:custGeom>
            <a:avLst/>
            <a:gdLst>
              <a:gd name="connsiteX0" fmla="*/ 0 w 7698564"/>
              <a:gd name="connsiteY0" fmla="*/ 0 h 3346705"/>
              <a:gd name="connsiteX1" fmla="*/ 7698564 w 7698564"/>
              <a:gd name="connsiteY1" fmla="*/ 0 h 3346705"/>
              <a:gd name="connsiteX2" fmla="*/ 6148601 w 7698564"/>
              <a:gd name="connsiteY2" fmla="*/ 3346705 h 3346705"/>
              <a:gd name="connsiteX3" fmla="*/ 6143024 w 7698564"/>
              <a:gd name="connsiteY3" fmla="*/ 3346705 h 3346705"/>
              <a:gd name="connsiteX4" fmla="*/ 5076796 w 7698564"/>
              <a:gd name="connsiteY4" fmla="*/ 3346705 h 3346705"/>
              <a:gd name="connsiteX5" fmla="*/ 1246924 w 7698564"/>
              <a:gd name="connsiteY5" fmla="*/ 3346705 h 3346705"/>
              <a:gd name="connsiteX6" fmla="*/ 1246924 w 7698564"/>
              <a:gd name="connsiteY6" fmla="*/ 3346226 h 3346705"/>
              <a:gd name="connsiteX7" fmla="*/ 0 w 7698564"/>
              <a:gd name="connsiteY7" fmla="*/ 3346226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98564" h="3346705">
                <a:moveTo>
                  <a:pt x="0" y="0"/>
                </a:moveTo>
                <a:lnTo>
                  <a:pt x="7698564" y="0"/>
                </a:lnTo>
                <a:lnTo>
                  <a:pt x="6148601" y="3346705"/>
                </a:lnTo>
                <a:lnTo>
                  <a:pt x="6143024" y="3346705"/>
                </a:lnTo>
                <a:lnTo>
                  <a:pt x="5076796" y="3346705"/>
                </a:lnTo>
                <a:lnTo>
                  <a:pt x="1246924" y="3346705"/>
                </a:lnTo>
                <a:lnTo>
                  <a:pt x="1246924" y="3346226"/>
                </a:lnTo>
                <a:lnTo>
                  <a:pt x="0" y="3346226"/>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61" name="Freeform: Shape 6160">
            <a:extLst>
              <a:ext uri="{FF2B5EF4-FFF2-40B4-BE49-F238E27FC236}">
                <a16:creationId xmlns:a16="http://schemas.microsoft.com/office/drawing/2014/main" id="{00DBC40C-EA02-4A4D-8449-A1FC9968D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50090" y="3511296"/>
            <a:ext cx="5841911" cy="3346705"/>
          </a:xfrm>
          <a:custGeom>
            <a:avLst/>
            <a:gdLst>
              <a:gd name="connsiteX0" fmla="*/ 1549963 w 5841911"/>
              <a:gd name="connsiteY0" fmla="*/ 0 h 3346705"/>
              <a:gd name="connsiteX1" fmla="*/ 1555540 w 5841911"/>
              <a:gd name="connsiteY1" fmla="*/ 0 h 3346705"/>
              <a:gd name="connsiteX2" fmla="*/ 2621768 w 5841911"/>
              <a:gd name="connsiteY2" fmla="*/ 0 h 3346705"/>
              <a:gd name="connsiteX3" fmla="*/ 5841911 w 5841911"/>
              <a:gd name="connsiteY3" fmla="*/ 0 h 3346705"/>
              <a:gd name="connsiteX4" fmla="*/ 5841911 w 5841911"/>
              <a:gd name="connsiteY4" fmla="*/ 3346705 h 3346705"/>
              <a:gd name="connsiteX5" fmla="*/ 0 w 5841911"/>
              <a:gd name="connsiteY5" fmla="*/ 3346705 h 3346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41911" h="3346705">
                <a:moveTo>
                  <a:pt x="1549963" y="0"/>
                </a:moveTo>
                <a:lnTo>
                  <a:pt x="1555540" y="0"/>
                </a:lnTo>
                <a:lnTo>
                  <a:pt x="2621768" y="0"/>
                </a:lnTo>
                <a:lnTo>
                  <a:pt x="5841911" y="0"/>
                </a:lnTo>
                <a:lnTo>
                  <a:pt x="5841911" y="3346705"/>
                </a:lnTo>
                <a:lnTo>
                  <a:pt x="0" y="334670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448A2279-B177-1BA1-EB82-97307BD42294}"/>
              </a:ext>
            </a:extLst>
          </p:cNvPr>
          <p:cNvPicPr>
            <a:picLocks noChangeAspect="1"/>
          </p:cNvPicPr>
          <p:nvPr/>
        </p:nvPicPr>
        <p:blipFill>
          <a:blip r:embed="rId5"/>
          <a:stretch>
            <a:fillRect/>
          </a:stretch>
        </p:blipFill>
        <p:spPr>
          <a:xfrm>
            <a:off x="1856653" y="3787089"/>
            <a:ext cx="3909147" cy="2589809"/>
          </a:xfrm>
          <a:prstGeom prst="rect">
            <a:avLst/>
          </a:prstGeom>
        </p:spPr>
      </p:pic>
      <p:pic>
        <p:nvPicPr>
          <p:cNvPr id="8" name="Picture 7">
            <a:extLst>
              <a:ext uri="{FF2B5EF4-FFF2-40B4-BE49-F238E27FC236}">
                <a16:creationId xmlns:a16="http://schemas.microsoft.com/office/drawing/2014/main" id="{80563AEF-1334-72D8-9B4C-C0A198BCBDF7}"/>
              </a:ext>
            </a:extLst>
          </p:cNvPr>
          <p:cNvPicPr>
            <a:picLocks noChangeAspect="1"/>
          </p:cNvPicPr>
          <p:nvPr/>
        </p:nvPicPr>
        <p:blipFill>
          <a:blip r:embed="rId6"/>
          <a:stretch>
            <a:fillRect/>
          </a:stretch>
        </p:blipFill>
        <p:spPr>
          <a:xfrm>
            <a:off x="7557689" y="4361002"/>
            <a:ext cx="3080477" cy="1940701"/>
          </a:xfrm>
          <a:prstGeom prst="rect">
            <a:avLst/>
          </a:prstGeom>
        </p:spPr>
      </p:pic>
    </p:spTree>
    <p:extLst>
      <p:ext uri="{BB962C8B-B14F-4D97-AF65-F5344CB8AC3E}">
        <p14:creationId xmlns:p14="http://schemas.microsoft.com/office/powerpoint/2010/main" val="22433980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0D9454-4AC6-236C-7318-DF47282C6B02}"/>
              </a:ext>
            </a:extLst>
          </p:cNvPr>
          <p:cNvSpPr txBox="1"/>
          <p:nvPr/>
        </p:nvSpPr>
        <p:spPr>
          <a:xfrm>
            <a:off x="163286" y="370114"/>
            <a:ext cx="11669485" cy="60631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u="sng" dirty="0">
                <a:latin typeface="Comic Sans MS" panose="030F0702030302020204" pitchFamily="66" charset="0"/>
              </a:rPr>
              <a:t>Terminology </a:t>
            </a:r>
          </a:p>
          <a:p>
            <a:endParaRPr lang="en-US" sz="3200" dirty="0">
              <a:latin typeface="Comic Sans MS" panose="030F0702030302020204" pitchFamily="66" charset="0"/>
              <a:cs typeface="Calibri"/>
            </a:endParaRPr>
          </a:p>
          <a:p>
            <a:r>
              <a:rPr lang="en-US" sz="4000" b="1" dirty="0">
                <a:latin typeface="Comic Sans MS" panose="030F0702030302020204" pitchFamily="66" charset="0"/>
              </a:rPr>
              <a:t>Phoneme</a:t>
            </a:r>
            <a:r>
              <a:rPr lang="en-US" sz="3200" dirty="0">
                <a:latin typeface="Comic Sans MS" panose="030F0702030302020204" pitchFamily="66" charset="0"/>
              </a:rPr>
              <a:t>: The smallest unit of sound that can be identified in words. We also use the term ‘sound’ but your child may use the word ‘phoneme’. There are 44 phonemes or sounds in the English language. </a:t>
            </a:r>
          </a:p>
          <a:p>
            <a:endParaRPr lang="en-US" sz="3200" dirty="0">
              <a:latin typeface="Comic Sans MS" panose="030F0702030302020204" pitchFamily="66" charset="0"/>
            </a:endParaRPr>
          </a:p>
          <a:p>
            <a:r>
              <a:rPr lang="en-US" sz="4000" b="1" dirty="0">
                <a:latin typeface="Comic Sans MS" panose="030F0702030302020204" pitchFamily="66" charset="0"/>
              </a:rPr>
              <a:t>Grapheme</a:t>
            </a:r>
            <a:r>
              <a:rPr lang="en-US" sz="3200" dirty="0">
                <a:latin typeface="Comic Sans MS" panose="030F0702030302020204" pitchFamily="66" charset="0"/>
              </a:rPr>
              <a:t>: A letter or group of letters used to represent a phoneme in writing. The way graphemes are used to represent phonemes in our written language is known as the alphabetic code. </a:t>
            </a:r>
          </a:p>
          <a:p>
            <a:endParaRPr lang="en-US" sz="2000" dirty="0">
              <a:latin typeface="comic"/>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0D9454-4AC6-236C-7318-DF47282C6B02}"/>
              </a:ext>
            </a:extLst>
          </p:cNvPr>
          <p:cNvSpPr txBox="1"/>
          <p:nvPr/>
        </p:nvSpPr>
        <p:spPr>
          <a:xfrm>
            <a:off x="272143" y="195943"/>
            <a:ext cx="11081657" cy="65556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dirty="0">
              <a:latin typeface="comic"/>
            </a:endParaRPr>
          </a:p>
          <a:p>
            <a:r>
              <a:rPr lang="en-US" sz="4000" b="1" dirty="0">
                <a:latin typeface="Comic Sans MS" panose="030F0702030302020204" pitchFamily="66" charset="0"/>
              </a:rPr>
              <a:t>Decode</a:t>
            </a:r>
            <a:r>
              <a:rPr lang="en-US" sz="3200" dirty="0">
                <a:latin typeface="Comic Sans MS" panose="030F0702030302020204" pitchFamily="66" charset="0"/>
              </a:rPr>
              <a:t>: To break down (‘sound out’) a written word into sounds then blend the sounds together to read the word. </a:t>
            </a:r>
          </a:p>
          <a:p>
            <a:endParaRPr lang="en-US" sz="3200" dirty="0">
              <a:latin typeface="Comic Sans MS" panose="030F0702030302020204" pitchFamily="66" charset="0"/>
            </a:endParaRPr>
          </a:p>
          <a:p>
            <a:r>
              <a:rPr lang="en-US" sz="4000" b="1" dirty="0">
                <a:latin typeface="Comic Sans MS" panose="030F0702030302020204" pitchFamily="66" charset="0"/>
              </a:rPr>
              <a:t>Digraph</a:t>
            </a:r>
            <a:r>
              <a:rPr lang="en-US" sz="3200" dirty="0">
                <a:latin typeface="Comic Sans MS" panose="030F0702030302020204" pitchFamily="66" charset="0"/>
              </a:rPr>
              <a:t>: A grapheme made of two letters that represent one sound. An example is the ‘</a:t>
            </a:r>
            <a:r>
              <a:rPr lang="en-US" sz="3200" dirty="0" err="1">
                <a:latin typeface="Comic Sans MS" panose="030F0702030302020204" pitchFamily="66" charset="0"/>
              </a:rPr>
              <a:t>sh</a:t>
            </a:r>
            <a:r>
              <a:rPr lang="en-US" sz="3200" dirty="0">
                <a:latin typeface="Comic Sans MS" panose="030F0702030302020204" pitchFamily="66" charset="0"/>
              </a:rPr>
              <a:t>’ in ‘shop’. </a:t>
            </a:r>
          </a:p>
          <a:p>
            <a:endParaRPr lang="en-US" sz="3200" dirty="0">
              <a:latin typeface="Comic Sans MS" panose="030F0702030302020204" pitchFamily="66" charset="0"/>
            </a:endParaRPr>
          </a:p>
          <a:p>
            <a:r>
              <a:rPr lang="en-US" sz="3200" b="1" dirty="0">
                <a:latin typeface="Comic Sans MS" panose="030F0702030302020204" pitchFamily="66" charset="0"/>
              </a:rPr>
              <a:t>Schwa</a:t>
            </a:r>
            <a:r>
              <a:rPr lang="en-US" sz="3200" dirty="0">
                <a:latin typeface="Comic Sans MS" panose="030F0702030302020204" pitchFamily="66" charset="0"/>
              </a:rPr>
              <a:t>: This is the name for the most common sound in English. It is the unstressed sound that we find in many words and can be spelled in many ways. It makes an ‘uh’ sound, which varies according to accent. Examples include: the, better, carrot, balloon.</a:t>
            </a:r>
            <a:endParaRPr lang="en-US" sz="3200" dirty="0">
              <a:latin typeface="Comic Sans MS" panose="030F0702030302020204" pitchFamily="66" charset="0"/>
              <a:cs typeface="Calibri"/>
            </a:endParaRPr>
          </a:p>
        </p:txBody>
      </p:sp>
    </p:spTree>
    <p:extLst>
      <p:ext uri="{BB962C8B-B14F-4D97-AF65-F5344CB8AC3E}">
        <p14:creationId xmlns:p14="http://schemas.microsoft.com/office/powerpoint/2010/main" val="2865017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8C582-2F20-2999-733E-91FE88F8DC8D}"/>
              </a:ext>
            </a:extLst>
          </p:cNvPr>
          <p:cNvSpPr>
            <a:spLocks noGrp="1"/>
          </p:cNvSpPr>
          <p:nvPr>
            <p:ph type="title"/>
          </p:nvPr>
        </p:nvSpPr>
        <p:spPr>
          <a:xfrm>
            <a:off x="191954" y="391205"/>
            <a:ext cx="11571025" cy="1325563"/>
          </a:xfrm>
        </p:spPr>
        <p:txBody>
          <a:bodyPr>
            <a:normAutofit fontScale="90000"/>
          </a:bodyPr>
          <a:lstStyle/>
          <a:p>
            <a:r>
              <a:rPr lang="en-US" b="1" u="sng" dirty="0">
                <a:latin typeface="Comic Sans MS" panose="030F0702030302020204" pitchFamily="66" charset="0"/>
                <a:cs typeface="Calibri Light"/>
              </a:rPr>
              <a:t>Phoneme and Grapheme</a:t>
            </a:r>
            <a:br>
              <a:rPr lang="en-US" b="1" u="sng" dirty="0">
                <a:latin typeface="Comic Sans MS" panose="030F0702030302020204" pitchFamily="66" charset="0"/>
                <a:cs typeface="Calibri Light"/>
              </a:rPr>
            </a:br>
            <a:r>
              <a:rPr lang="en-US" dirty="0">
                <a:latin typeface="Comic Sans MS" panose="030F0702030302020204" pitchFamily="66" charset="0"/>
                <a:cs typeface="Calibri Light"/>
              </a:rPr>
              <a:t>The first sound in snake is - </a:t>
            </a:r>
            <a:r>
              <a:rPr lang="en-US" dirty="0" err="1">
                <a:latin typeface="Comic Sans MS" panose="030F0702030302020204" pitchFamily="66" charset="0"/>
                <a:cs typeface="Calibri Light"/>
              </a:rPr>
              <a:t>sss</a:t>
            </a:r>
            <a:br>
              <a:rPr lang="en-US" b="1" u="sng" dirty="0">
                <a:latin typeface="Comic Sans MS" panose="030F0702030302020204" pitchFamily="66" charset="0"/>
                <a:cs typeface="Calibri Light"/>
              </a:rPr>
            </a:br>
            <a:endParaRPr lang="en-US" dirty="0">
              <a:latin typeface="Comic Sans MS" panose="030F0702030302020204" pitchFamily="66" charset="0"/>
            </a:endParaRPr>
          </a:p>
        </p:txBody>
      </p:sp>
      <p:pic>
        <p:nvPicPr>
          <p:cNvPr id="4" name="Content Placeholder 3" descr="A snake with its mouth open&#10;&#10;Description automatically generated">
            <a:extLst>
              <a:ext uri="{FF2B5EF4-FFF2-40B4-BE49-F238E27FC236}">
                <a16:creationId xmlns:a16="http://schemas.microsoft.com/office/drawing/2014/main" id="{59498494-D26C-1C87-218B-34713CE229A7}"/>
              </a:ext>
            </a:extLst>
          </p:cNvPr>
          <p:cNvPicPr>
            <a:picLocks noGrp="1" noChangeAspect="1"/>
          </p:cNvPicPr>
          <p:nvPr>
            <p:ph idx="1"/>
          </p:nvPr>
        </p:nvPicPr>
        <p:blipFill>
          <a:blip r:embed="rId2"/>
          <a:stretch>
            <a:fillRect/>
          </a:stretch>
        </p:blipFill>
        <p:spPr>
          <a:xfrm>
            <a:off x="1231260" y="1716768"/>
            <a:ext cx="7965993" cy="4351338"/>
          </a:xfrm>
        </p:spPr>
      </p:pic>
    </p:spTree>
    <p:extLst>
      <p:ext uri="{BB962C8B-B14F-4D97-AF65-F5344CB8AC3E}">
        <p14:creationId xmlns:p14="http://schemas.microsoft.com/office/powerpoint/2010/main" val="33019490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1D3BB4-2B44-76A2-8BAE-E5EF6DE3DC9E}"/>
              </a:ext>
            </a:extLst>
          </p:cNvPr>
          <p:cNvSpPr txBox="1"/>
          <p:nvPr/>
        </p:nvSpPr>
        <p:spPr>
          <a:xfrm>
            <a:off x="511629" y="522514"/>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a:latin typeface="Comic Sans MS" panose="030F0702030302020204" pitchFamily="66" charset="0"/>
              </a:rPr>
              <a:t>Digraph</a:t>
            </a:r>
            <a:endParaRPr lang="en-US" dirty="0">
              <a:latin typeface="Comic Sans MS" panose="030F0702030302020204" pitchFamily="66" charset="0"/>
            </a:endParaRPr>
          </a:p>
        </p:txBody>
      </p:sp>
      <p:pic>
        <p:nvPicPr>
          <p:cNvPr id="5" name="Picture 4" descr="A cartoon of a person holding a letter&#10;&#10;Description automatically generated">
            <a:extLst>
              <a:ext uri="{FF2B5EF4-FFF2-40B4-BE49-F238E27FC236}">
                <a16:creationId xmlns:a16="http://schemas.microsoft.com/office/drawing/2014/main" id="{FEBC5EBD-6DE9-E1D5-DAF3-B8AA8F1C0AAF}"/>
              </a:ext>
            </a:extLst>
          </p:cNvPr>
          <p:cNvPicPr>
            <a:picLocks noChangeAspect="1"/>
          </p:cNvPicPr>
          <p:nvPr/>
        </p:nvPicPr>
        <p:blipFill>
          <a:blip r:embed="rId2"/>
          <a:stretch>
            <a:fillRect/>
          </a:stretch>
        </p:blipFill>
        <p:spPr>
          <a:xfrm>
            <a:off x="7870371" y="1713829"/>
            <a:ext cx="2743200" cy="2254685"/>
          </a:xfrm>
          <a:prstGeom prst="rect">
            <a:avLst/>
          </a:prstGeom>
        </p:spPr>
      </p:pic>
      <p:pic>
        <p:nvPicPr>
          <p:cNvPr id="6" name="Picture 5" descr="A cartoon sock with a letter k&#10;&#10;Description automatically generated">
            <a:extLst>
              <a:ext uri="{FF2B5EF4-FFF2-40B4-BE49-F238E27FC236}">
                <a16:creationId xmlns:a16="http://schemas.microsoft.com/office/drawing/2014/main" id="{9BA667B8-9CE9-9525-0ED6-2A62CFC1BB3F}"/>
              </a:ext>
            </a:extLst>
          </p:cNvPr>
          <p:cNvPicPr>
            <a:picLocks noChangeAspect="1"/>
          </p:cNvPicPr>
          <p:nvPr/>
        </p:nvPicPr>
        <p:blipFill>
          <a:blip r:embed="rId3"/>
          <a:stretch>
            <a:fillRect/>
          </a:stretch>
        </p:blipFill>
        <p:spPr>
          <a:xfrm>
            <a:off x="4452257" y="1634898"/>
            <a:ext cx="2895600" cy="2336346"/>
          </a:xfrm>
          <a:prstGeom prst="rect">
            <a:avLst/>
          </a:prstGeom>
        </p:spPr>
      </p:pic>
      <p:pic>
        <p:nvPicPr>
          <p:cNvPr id="7" name="Picture 6" descr="A colorful sea shell with a letter&#10;&#10;Description automatically generated">
            <a:extLst>
              <a:ext uri="{FF2B5EF4-FFF2-40B4-BE49-F238E27FC236}">
                <a16:creationId xmlns:a16="http://schemas.microsoft.com/office/drawing/2014/main" id="{448280F1-55B7-FE28-AE74-EF5DCFDC4F6F}"/>
              </a:ext>
            </a:extLst>
          </p:cNvPr>
          <p:cNvPicPr>
            <a:picLocks noChangeAspect="1"/>
          </p:cNvPicPr>
          <p:nvPr/>
        </p:nvPicPr>
        <p:blipFill>
          <a:blip r:embed="rId4"/>
          <a:stretch>
            <a:fillRect/>
          </a:stretch>
        </p:blipFill>
        <p:spPr>
          <a:xfrm>
            <a:off x="1284514" y="1519348"/>
            <a:ext cx="2743200" cy="2469475"/>
          </a:xfrm>
          <a:prstGeom prst="rect">
            <a:avLst/>
          </a:prstGeom>
        </p:spPr>
      </p:pic>
    </p:spTree>
    <p:extLst>
      <p:ext uri="{BB962C8B-B14F-4D97-AF65-F5344CB8AC3E}">
        <p14:creationId xmlns:p14="http://schemas.microsoft.com/office/powerpoint/2010/main" val="41854617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1D3BB4-2B44-76A2-8BAE-E5EF6DE3DC9E}"/>
              </a:ext>
            </a:extLst>
          </p:cNvPr>
          <p:cNvSpPr txBox="1"/>
          <p:nvPr/>
        </p:nvSpPr>
        <p:spPr>
          <a:xfrm>
            <a:off x="1164772" y="402771"/>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u="sng" dirty="0">
                <a:latin typeface="Comic Sans MS" panose="030F0702030302020204" pitchFamily="66" charset="0"/>
              </a:rPr>
              <a:t>Decode</a:t>
            </a:r>
            <a:endParaRPr lang="en-US" u="sng" dirty="0">
              <a:latin typeface="Comic Sans MS" panose="030F0702030302020204" pitchFamily="66" charset="0"/>
            </a:endParaRPr>
          </a:p>
        </p:txBody>
      </p:sp>
      <p:pic>
        <p:nvPicPr>
          <p:cNvPr id="5" name="Picture 4" descr="A cartoon of a person holding a letter&#10;&#10;Description automatically generated">
            <a:extLst>
              <a:ext uri="{FF2B5EF4-FFF2-40B4-BE49-F238E27FC236}">
                <a16:creationId xmlns:a16="http://schemas.microsoft.com/office/drawing/2014/main" id="{FEBC5EBD-6DE9-E1D5-DAF3-B8AA8F1C0AAF}"/>
              </a:ext>
            </a:extLst>
          </p:cNvPr>
          <p:cNvPicPr>
            <a:picLocks noChangeAspect="1"/>
          </p:cNvPicPr>
          <p:nvPr/>
        </p:nvPicPr>
        <p:blipFill>
          <a:blip r:embed="rId2"/>
          <a:stretch>
            <a:fillRect/>
          </a:stretch>
        </p:blipFill>
        <p:spPr>
          <a:xfrm>
            <a:off x="1338942" y="4195772"/>
            <a:ext cx="2743200" cy="2254685"/>
          </a:xfrm>
          <a:prstGeom prst="rect">
            <a:avLst/>
          </a:prstGeom>
        </p:spPr>
      </p:pic>
      <p:pic>
        <p:nvPicPr>
          <p:cNvPr id="6" name="Picture 5" descr="A cartoon sock with a letter k&#10;&#10;Description automatically generated">
            <a:extLst>
              <a:ext uri="{FF2B5EF4-FFF2-40B4-BE49-F238E27FC236}">
                <a16:creationId xmlns:a16="http://schemas.microsoft.com/office/drawing/2014/main" id="{9BA667B8-9CE9-9525-0ED6-2A62CFC1BB3F}"/>
              </a:ext>
            </a:extLst>
          </p:cNvPr>
          <p:cNvPicPr>
            <a:picLocks noChangeAspect="1"/>
          </p:cNvPicPr>
          <p:nvPr/>
        </p:nvPicPr>
        <p:blipFill>
          <a:blip r:embed="rId3"/>
          <a:stretch>
            <a:fillRect/>
          </a:stretch>
        </p:blipFill>
        <p:spPr>
          <a:xfrm>
            <a:off x="6411685" y="4193041"/>
            <a:ext cx="2754086" cy="2249261"/>
          </a:xfrm>
          <a:prstGeom prst="rect">
            <a:avLst/>
          </a:prstGeom>
        </p:spPr>
      </p:pic>
      <p:pic>
        <p:nvPicPr>
          <p:cNvPr id="7" name="Picture 6" descr="A colorful sea shell with a letter&#10;&#10;Description automatically generated">
            <a:extLst>
              <a:ext uri="{FF2B5EF4-FFF2-40B4-BE49-F238E27FC236}">
                <a16:creationId xmlns:a16="http://schemas.microsoft.com/office/drawing/2014/main" id="{448280F1-55B7-FE28-AE74-EF5DCFDC4F6F}"/>
              </a:ext>
            </a:extLst>
          </p:cNvPr>
          <p:cNvPicPr>
            <a:picLocks noChangeAspect="1"/>
          </p:cNvPicPr>
          <p:nvPr/>
        </p:nvPicPr>
        <p:blipFill>
          <a:blip r:embed="rId4"/>
          <a:stretch>
            <a:fillRect/>
          </a:stretch>
        </p:blipFill>
        <p:spPr>
          <a:xfrm>
            <a:off x="1284514" y="1519348"/>
            <a:ext cx="2743200" cy="2469475"/>
          </a:xfrm>
          <a:prstGeom prst="rect">
            <a:avLst/>
          </a:prstGeom>
        </p:spPr>
      </p:pic>
      <p:pic>
        <p:nvPicPr>
          <p:cNvPr id="9" name="Picture 8" descr="A penguin with a letter p&#10;&#10;Description automatically generated">
            <a:extLst>
              <a:ext uri="{FF2B5EF4-FFF2-40B4-BE49-F238E27FC236}">
                <a16:creationId xmlns:a16="http://schemas.microsoft.com/office/drawing/2014/main" id="{1A917873-CC84-95F4-A76B-6DFBBE0C81FA}"/>
              </a:ext>
            </a:extLst>
          </p:cNvPr>
          <p:cNvPicPr>
            <a:picLocks noChangeAspect="1"/>
          </p:cNvPicPr>
          <p:nvPr/>
        </p:nvPicPr>
        <p:blipFill>
          <a:blip r:embed="rId5"/>
          <a:stretch>
            <a:fillRect/>
          </a:stretch>
        </p:blipFill>
        <p:spPr>
          <a:xfrm>
            <a:off x="7574417" y="1469571"/>
            <a:ext cx="1963510" cy="2514600"/>
          </a:xfrm>
          <a:prstGeom prst="rect">
            <a:avLst/>
          </a:prstGeom>
        </p:spPr>
      </p:pic>
      <p:pic>
        <p:nvPicPr>
          <p:cNvPr id="10" name="Picture 9" descr="A cartoon lizard holding a leaf&#10;&#10;Description automatically generated">
            <a:extLst>
              <a:ext uri="{FF2B5EF4-FFF2-40B4-BE49-F238E27FC236}">
                <a16:creationId xmlns:a16="http://schemas.microsoft.com/office/drawing/2014/main" id="{DEB096C9-0D28-6B6B-21CD-CB8BFA9BC67A}"/>
              </a:ext>
            </a:extLst>
          </p:cNvPr>
          <p:cNvPicPr>
            <a:picLocks noChangeAspect="1"/>
          </p:cNvPicPr>
          <p:nvPr/>
        </p:nvPicPr>
        <p:blipFill>
          <a:blip r:embed="rId6"/>
          <a:stretch>
            <a:fillRect/>
          </a:stretch>
        </p:blipFill>
        <p:spPr>
          <a:xfrm>
            <a:off x="4369934" y="4241346"/>
            <a:ext cx="1721303" cy="2261507"/>
          </a:xfrm>
          <a:prstGeom prst="rect">
            <a:avLst/>
          </a:prstGeom>
        </p:spPr>
      </p:pic>
      <p:pic>
        <p:nvPicPr>
          <p:cNvPr id="11" name="Picture 10" descr="A cartoon octopus with a black circle&#10;&#10;Description automatically generated">
            <a:extLst>
              <a:ext uri="{FF2B5EF4-FFF2-40B4-BE49-F238E27FC236}">
                <a16:creationId xmlns:a16="http://schemas.microsoft.com/office/drawing/2014/main" id="{F2C53113-D4C9-DB51-F4F6-8756F7D8762E}"/>
              </a:ext>
            </a:extLst>
          </p:cNvPr>
          <p:cNvPicPr>
            <a:picLocks noChangeAspect="1"/>
          </p:cNvPicPr>
          <p:nvPr/>
        </p:nvPicPr>
        <p:blipFill>
          <a:blip r:embed="rId7"/>
          <a:stretch>
            <a:fillRect/>
          </a:stretch>
        </p:blipFill>
        <p:spPr>
          <a:xfrm>
            <a:off x="4305981" y="1533525"/>
            <a:ext cx="3013982" cy="2375806"/>
          </a:xfrm>
          <a:prstGeom prst="rect">
            <a:avLst/>
          </a:prstGeom>
        </p:spPr>
      </p:pic>
    </p:spTree>
    <p:extLst>
      <p:ext uri="{BB962C8B-B14F-4D97-AF65-F5344CB8AC3E}">
        <p14:creationId xmlns:p14="http://schemas.microsoft.com/office/powerpoint/2010/main" val="3228848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1D3BB4-2B44-76A2-8BAE-E5EF6DE3DC9E}"/>
              </a:ext>
            </a:extLst>
          </p:cNvPr>
          <p:cNvSpPr txBox="1"/>
          <p:nvPr/>
        </p:nvSpPr>
        <p:spPr>
          <a:xfrm>
            <a:off x="511629" y="522514"/>
            <a:ext cx="1107603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a:latin typeface="Comic Sans MS" panose="030F0702030302020204" pitchFamily="66" charset="0"/>
              </a:rPr>
              <a:t>Trigraph - </a:t>
            </a:r>
            <a:r>
              <a:rPr lang="en-US" sz="3200" dirty="0">
                <a:latin typeface="Comic Sans MS" panose="030F0702030302020204" pitchFamily="66" charset="0"/>
                <a:ea typeface="+mn-lt"/>
                <a:cs typeface="+mn-lt"/>
              </a:rPr>
              <a:t>A grapheme made of three letters that represent one sound. An example is the ‘</a:t>
            </a:r>
            <a:r>
              <a:rPr lang="en-US" sz="3200" dirty="0" err="1">
                <a:latin typeface="Comic Sans MS" panose="030F0702030302020204" pitchFamily="66" charset="0"/>
                <a:ea typeface="+mn-lt"/>
                <a:cs typeface="+mn-lt"/>
              </a:rPr>
              <a:t>igh</a:t>
            </a:r>
            <a:r>
              <a:rPr lang="en-US" sz="3200" dirty="0">
                <a:latin typeface="Comic Sans MS" panose="030F0702030302020204" pitchFamily="66" charset="0"/>
                <a:ea typeface="+mn-lt"/>
                <a:cs typeface="+mn-lt"/>
              </a:rPr>
              <a:t>’ in ‘light’ and 'night'. </a:t>
            </a:r>
          </a:p>
          <a:p>
            <a:endParaRPr lang="en-US" sz="4000" b="1" dirty="0">
              <a:latin typeface="comic"/>
            </a:endParaRPr>
          </a:p>
        </p:txBody>
      </p:sp>
      <p:pic>
        <p:nvPicPr>
          <p:cNvPr id="2" name="Picture 1" descr="A lighthouse on a rock&#10;&#10;Description automatically generated">
            <a:extLst>
              <a:ext uri="{FF2B5EF4-FFF2-40B4-BE49-F238E27FC236}">
                <a16:creationId xmlns:a16="http://schemas.microsoft.com/office/drawing/2014/main" id="{F7833FC8-3681-4F69-2FC0-F1D2F2111965}"/>
              </a:ext>
            </a:extLst>
          </p:cNvPr>
          <p:cNvPicPr>
            <a:picLocks noChangeAspect="1"/>
          </p:cNvPicPr>
          <p:nvPr/>
        </p:nvPicPr>
        <p:blipFill>
          <a:blip r:embed="rId2"/>
          <a:stretch>
            <a:fillRect/>
          </a:stretch>
        </p:blipFill>
        <p:spPr>
          <a:xfrm>
            <a:off x="2424297" y="2337184"/>
            <a:ext cx="4876800" cy="3084889"/>
          </a:xfrm>
          <a:prstGeom prst="rect">
            <a:avLst/>
          </a:prstGeom>
        </p:spPr>
      </p:pic>
    </p:spTree>
    <p:extLst>
      <p:ext uri="{BB962C8B-B14F-4D97-AF65-F5344CB8AC3E}">
        <p14:creationId xmlns:p14="http://schemas.microsoft.com/office/powerpoint/2010/main" val="37174472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C36877-E7C7-13D1-CC37-55ECB65725E2}"/>
              </a:ext>
            </a:extLst>
          </p:cNvPr>
          <p:cNvSpPr txBox="1"/>
          <p:nvPr/>
        </p:nvSpPr>
        <p:spPr>
          <a:xfrm>
            <a:off x="3556000" y="2937934"/>
            <a:ext cx="2811988" cy="1569660"/>
          </a:xfrm>
          <a:prstGeom prst="rect">
            <a:avLst/>
          </a:prstGeom>
          <a:noFill/>
        </p:spPr>
        <p:txBody>
          <a:bodyPr wrap="none" rtlCol="0">
            <a:spAutoFit/>
          </a:bodyPr>
          <a:lstStyle/>
          <a:p>
            <a:r>
              <a:rPr lang="en-GB" sz="9600" dirty="0">
                <a:latin typeface="Comic Sans MS" panose="030F0702030302020204" pitchFamily="66" charset="0"/>
              </a:rPr>
              <a:t>light</a:t>
            </a:r>
          </a:p>
        </p:txBody>
      </p:sp>
      <p:sp>
        <p:nvSpPr>
          <p:cNvPr id="5" name="TextBox 4">
            <a:extLst>
              <a:ext uri="{FF2B5EF4-FFF2-40B4-BE49-F238E27FC236}">
                <a16:creationId xmlns:a16="http://schemas.microsoft.com/office/drawing/2014/main" id="{68946A5F-210B-3D19-F182-745A75681850}"/>
              </a:ext>
            </a:extLst>
          </p:cNvPr>
          <p:cNvSpPr txBox="1"/>
          <p:nvPr/>
        </p:nvSpPr>
        <p:spPr>
          <a:xfrm>
            <a:off x="152400" y="364066"/>
            <a:ext cx="11582400" cy="1815882"/>
          </a:xfrm>
          <a:prstGeom prst="rect">
            <a:avLst/>
          </a:prstGeom>
          <a:noFill/>
        </p:spPr>
        <p:txBody>
          <a:bodyPr wrap="square" rtlCol="0">
            <a:spAutoFit/>
          </a:bodyPr>
          <a:lstStyle/>
          <a:p>
            <a:r>
              <a:rPr lang="en-GB" sz="2800" dirty="0">
                <a:solidFill>
                  <a:srgbClr val="FF0000"/>
                </a:solidFill>
                <a:latin typeface="Comic Sans MS" panose="030F0702030302020204" pitchFamily="66" charset="0"/>
              </a:rPr>
              <a:t>Can you see any graphemes/letters working together to make one sound? </a:t>
            </a:r>
          </a:p>
          <a:p>
            <a:endParaRPr lang="en-GB" sz="2800" dirty="0">
              <a:latin typeface="Comic Sans MS" panose="030F0702030302020204" pitchFamily="66" charset="0"/>
            </a:endParaRPr>
          </a:p>
          <a:p>
            <a:r>
              <a:rPr lang="en-GB" sz="2800" dirty="0">
                <a:solidFill>
                  <a:schemeClr val="accent2"/>
                </a:solidFill>
                <a:latin typeface="Comic Sans MS" panose="030F0702030302020204" pitchFamily="66" charset="0"/>
              </a:rPr>
              <a:t>Can you see a trigraph? </a:t>
            </a:r>
          </a:p>
        </p:txBody>
      </p:sp>
    </p:spTree>
    <p:extLst>
      <p:ext uri="{BB962C8B-B14F-4D97-AF65-F5344CB8AC3E}">
        <p14:creationId xmlns:p14="http://schemas.microsoft.com/office/powerpoint/2010/main" val="3428158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C0EA2-E401-04EA-A2FF-ADD02A184A4C}"/>
              </a:ext>
            </a:extLst>
          </p:cNvPr>
          <p:cNvSpPr>
            <a:spLocks noGrp="1"/>
          </p:cNvSpPr>
          <p:nvPr>
            <p:ph type="title"/>
          </p:nvPr>
        </p:nvSpPr>
        <p:spPr/>
        <p:txBody>
          <a:bodyPr>
            <a:normAutofit/>
          </a:bodyPr>
          <a:lstStyle/>
          <a:p>
            <a:r>
              <a:rPr lang="en-US" sz="5400" b="1" u="sng" dirty="0">
                <a:latin typeface="Comic Sans MS" panose="030F0702030302020204" pitchFamily="66" charset="0"/>
                <a:cs typeface="Calibri Light"/>
              </a:rPr>
              <a:t>Pronunciation (pure sounds)</a:t>
            </a:r>
            <a:endParaRPr lang="en-US" sz="5400" b="1" u="sng" dirty="0"/>
          </a:p>
        </p:txBody>
      </p:sp>
      <p:pic>
        <p:nvPicPr>
          <p:cNvPr id="4" name="Content Placeholder 3" descr="A close-up of a hand gesture&#10;&#10;Description automatically generated">
            <a:extLst>
              <a:ext uri="{FF2B5EF4-FFF2-40B4-BE49-F238E27FC236}">
                <a16:creationId xmlns:a16="http://schemas.microsoft.com/office/drawing/2014/main" id="{B43412CD-6FCC-9771-1B30-2AAEBF1F8108}"/>
              </a:ext>
            </a:extLst>
          </p:cNvPr>
          <p:cNvPicPr>
            <a:picLocks noGrp="1" noChangeAspect="1"/>
          </p:cNvPicPr>
          <p:nvPr>
            <p:ph idx="1"/>
          </p:nvPr>
        </p:nvPicPr>
        <p:blipFill>
          <a:blip r:embed="rId2"/>
          <a:stretch>
            <a:fillRect/>
          </a:stretch>
        </p:blipFill>
        <p:spPr>
          <a:xfrm>
            <a:off x="1578429" y="1492137"/>
            <a:ext cx="9165772" cy="5159829"/>
          </a:xfrm>
        </p:spPr>
      </p:pic>
    </p:spTree>
    <p:extLst>
      <p:ext uri="{BB962C8B-B14F-4D97-AF65-F5344CB8AC3E}">
        <p14:creationId xmlns:p14="http://schemas.microsoft.com/office/powerpoint/2010/main" val="2720973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82B14F-2162-556F-8604-D11477375E7F}"/>
              </a:ext>
            </a:extLst>
          </p:cNvPr>
          <p:cNvSpPr>
            <a:spLocks noGrp="1"/>
          </p:cNvSpPr>
          <p:nvPr>
            <p:ph type="title"/>
          </p:nvPr>
        </p:nvSpPr>
        <p:spPr/>
        <p:txBody>
          <a:bodyPr lIns="91440" tIns="45720" rIns="91440" bIns="45720" anchor="b" anchorCtr="0"/>
          <a:lstStyle/>
          <a:p>
            <a:r>
              <a:rPr lang="en-GB" dirty="0">
                <a:solidFill>
                  <a:schemeClr val="tx1"/>
                </a:solidFill>
                <a:latin typeface="Comic Sans MS" panose="030F0702030302020204" pitchFamily="66" charset="0"/>
                <a:cs typeface="Calibri"/>
              </a:rPr>
              <a:t>Let’s say the Phase 2 sounds</a:t>
            </a:r>
            <a:endParaRPr lang="en-GB" dirty="0">
              <a:solidFill>
                <a:schemeClr val="tx1"/>
              </a:solidFill>
              <a:latin typeface="Comic Sans MS" panose="030F0702030302020204" pitchFamily="66" charset="0"/>
            </a:endParaRPr>
          </a:p>
        </p:txBody>
      </p:sp>
      <p:pic>
        <p:nvPicPr>
          <p:cNvPr id="6" name="Picture 5" descr="Graphical user interface, application, Teams&#10;&#10;Description automatically generated">
            <a:hlinkClick r:id="rId3"/>
            <a:extLst>
              <a:ext uri="{FF2B5EF4-FFF2-40B4-BE49-F238E27FC236}">
                <a16:creationId xmlns:a16="http://schemas.microsoft.com/office/drawing/2014/main" id="{B04EC60A-918F-3BD1-B68E-054EE9D9A420}"/>
              </a:ext>
            </a:extLst>
          </p:cNvPr>
          <p:cNvPicPr>
            <a:picLocks noChangeAspect="1"/>
          </p:cNvPicPr>
          <p:nvPr/>
        </p:nvPicPr>
        <p:blipFill rotWithShape="1">
          <a:blip r:embed="rId4"/>
          <a:srcRect r="67270"/>
          <a:stretch/>
        </p:blipFill>
        <p:spPr>
          <a:xfrm>
            <a:off x="7582228" y="1488525"/>
            <a:ext cx="2646647" cy="2602444"/>
          </a:xfrm>
          <a:prstGeom prst="rect">
            <a:avLst/>
          </a:prstGeom>
        </p:spPr>
      </p:pic>
      <p:pic>
        <p:nvPicPr>
          <p:cNvPr id="8" name="Picture 7" descr="Graphical user interface, application, Teams&#10;&#10;Description automatically generated">
            <a:hlinkClick r:id="rId5"/>
            <a:extLst>
              <a:ext uri="{FF2B5EF4-FFF2-40B4-BE49-F238E27FC236}">
                <a16:creationId xmlns:a16="http://schemas.microsoft.com/office/drawing/2014/main" id="{6709C436-F52C-DD16-86B1-8DE8BAE1499C}"/>
              </a:ext>
            </a:extLst>
          </p:cNvPr>
          <p:cNvPicPr>
            <a:picLocks noChangeAspect="1"/>
          </p:cNvPicPr>
          <p:nvPr/>
        </p:nvPicPr>
        <p:blipFill rotWithShape="1">
          <a:blip r:embed="rId4"/>
          <a:srcRect l="33237" t="4087" r="34033" b="-4087"/>
          <a:stretch/>
        </p:blipFill>
        <p:spPr>
          <a:xfrm>
            <a:off x="7663947" y="4141471"/>
            <a:ext cx="2669719" cy="2642575"/>
          </a:xfrm>
          <a:prstGeom prst="rect">
            <a:avLst/>
          </a:prstGeom>
        </p:spPr>
      </p:pic>
      <p:pic>
        <p:nvPicPr>
          <p:cNvPr id="5" name="Picture 6">
            <a:extLst>
              <a:ext uri="{FF2B5EF4-FFF2-40B4-BE49-F238E27FC236}">
                <a16:creationId xmlns:a16="http://schemas.microsoft.com/office/drawing/2014/main" id="{701B3F15-C2E8-6A61-F4EC-2ED3DB0C831F}"/>
              </a:ext>
            </a:extLst>
          </p:cNvPr>
          <p:cNvPicPr>
            <a:picLocks noChangeAspect="1"/>
          </p:cNvPicPr>
          <p:nvPr/>
        </p:nvPicPr>
        <p:blipFill rotWithShape="1">
          <a:blip r:embed="rId6"/>
          <a:srcRect t="1813" r="108"/>
          <a:stretch/>
        </p:blipFill>
        <p:spPr>
          <a:xfrm>
            <a:off x="829670" y="1697486"/>
            <a:ext cx="5262356" cy="4969131"/>
          </a:xfrm>
          <a:prstGeom prst="rect">
            <a:avLst/>
          </a:prstGeom>
        </p:spPr>
      </p:pic>
    </p:spTree>
    <p:extLst>
      <p:ext uri="{BB962C8B-B14F-4D97-AF65-F5344CB8AC3E}">
        <p14:creationId xmlns:p14="http://schemas.microsoft.com/office/powerpoint/2010/main" val="38325969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88070F0-6AC2-8A9C-A481-C6BFFFE419FF}"/>
              </a:ext>
            </a:extLst>
          </p:cNvPr>
          <p:cNvSpPr txBox="1"/>
          <p:nvPr/>
        </p:nvSpPr>
        <p:spPr>
          <a:xfrm>
            <a:off x="6461997" y="1789043"/>
            <a:ext cx="549324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5400" b="1" dirty="0">
                <a:cs typeface="Calibri"/>
              </a:rPr>
              <a:t>Progression </a:t>
            </a:r>
          </a:p>
        </p:txBody>
      </p:sp>
      <p:pic>
        <p:nvPicPr>
          <p:cNvPr id="7" name="Picture 6" descr="A screen shot of a chart&#10;&#10;Description automatically generated">
            <a:extLst>
              <a:ext uri="{FF2B5EF4-FFF2-40B4-BE49-F238E27FC236}">
                <a16:creationId xmlns:a16="http://schemas.microsoft.com/office/drawing/2014/main" id="{08A3B25E-E65A-88F1-25BE-D6FD1732779D}"/>
              </a:ext>
            </a:extLst>
          </p:cNvPr>
          <p:cNvPicPr>
            <a:picLocks noChangeAspect="1"/>
          </p:cNvPicPr>
          <p:nvPr/>
        </p:nvPicPr>
        <p:blipFill>
          <a:blip r:embed="rId2"/>
          <a:stretch>
            <a:fillRect/>
          </a:stretch>
        </p:blipFill>
        <p:spPr>
          <a:xfrm>
            <a:off x="799381" y="4932"/>
            <a:ext cx="6495690" cy="6646851"/>
          </a:xfrm>
          <a:prstGeom prst="rect">
            <a:avLst/>
          </a:prstGeom>
        </p:spPr>
      </p:pic>
    </p:spTree>
    <p:extLst>
      <p:ext uri="{BB962C8B-B14F-4D97-AF65-F5344CB8AC3E}">
        <p14:creationId xmlns:p14="http://schemas.microsoft.com/office/powerpoint/2010/main" val="3741456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934F8-45B5-C37C-C772-230101647894}"/>
              </a:ext>
            </a:extLst>
          </p:cNvPr>
          <p:cNvSpPr>
            <a:spLocks noGrp="1"/>
          </p:cNvSpPr>
          <p:nvPr>
            <p:ph type="title"/>
          </p:nvPr>
        </p:nvSpPr>
        <p:spPr/>
        <p:txBody>
          <a:bodyPr/>
          <a:lstStyle/>
          <a:p>
            <a:r>
              <a:rPr lang="en-US" sz="5400" b="1" u="sng" dirty="0">
                <a:latin typeface="Comic Sans MS" panose="030F0702030302020204" pitchFamily="66" charset="0"/>
                <a:cs typeface="Calibri"/>
              </a:rPr>
              <a:t>Tricky Words </a:t>
            </a:r>
            <a:endParaRPr lang="en-US" u="sng" dirty="0">
              <a:latin typeface="Comic Sans MS" panose="030F0702030302020204" pitchFamily="66" charset="0"/>
            </a:endParaRPr>
          </a:p>
        </p:txBody>
      </p:sp>
      <p:pic>
        <p:nvPicPr>
          <p:cNvPr id="8" name="Picture 7" descr="A pink and white text&#10;&#10;Description automatically generated">
            <a:extLst>
              <a:ext uri="{FF2B5EF4-FFF2-40B4-BE49-F238E27FC236}">
                <a16:creationId xmlns:a16="http://schemas.microsoft.com/office/drawing/2014/main" id="{4486686C-856E-4446-9C74-062BBB0A9FF5}"/>
              </a:ext>
            </a:extLst>
          </p:cNvPr>
          <p:cNvPicPr>
            <a:picLocks noChangeAspect="1"/>
          </p:cNvPicPr>
          <p:nvPr/>
        </p:nvPicPr>
        <p:blipFill>
          <a:blip r:embed="rId2"/>
          <a:stretch>
            <a:fillRect/>
          </a:stretch>
        </p:blipFill>
        <p:spPr>
          <a:xfrm>
            <a:off x="404004" y="2003272"/>
            <a:ext cx="11383992" cy="3167442"/>
          </a:xfrm>
          <a:prstGeom prst="rect">
            <a:avLst/>
          </a:prstGeom>
        </p:spPr>
      </p:pic>
    </p:spTree>
    <p:extLst>
      <p:ext uri="{BB962C8B-B14F-4D97-AF65-F5344CB8AC3E}">
        <p14:creationId xmlns:p14="http://schemas.microsoft.com/office/powerpoint/2010/main" val="37497033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B93FA8C-0B27-800A-A20C-7C107A2D07ED}"/>
              </a:ext>
            </a:extLst>
          </p:cNvPr>
          <p:cNvPicPr>
            <a:picLocks noChangeAspect="1"/>
          </p:cNvPicPr>
          <p:nvPr/>
        </p:nvPicPr>
        <p:blipFill>
          <a:blip r:embed="rId2"/>
          <a:stretch>
            <a:fillRect/>
          </a:stretch>
        </p:blipFill>
        <p:spPr>
          <a:xfrm>
            <a:off x="162508" y="2345133"/>
            <a:ext cx="3615408" cy="2140888"/>
          </a:xfrm>
          <a:prstGeom prst="rect">
            <a:avLst/>
          </a:prstGeom>
        </p:spPr>
      </p:pic>
      <p:pic>
        <p:nvPicPr>
          <p:cNvPr id="9" name="Picture 8">
            <a:extLst>
              <a:ext uri="{FF2B5EF4-FFF2-40B4-BE49-F238E27FC236}">
                <a16:creationId xmlns:a16="http://schemas.microsoft.com/office/drawing/2014/main" id="{751DAA8E-05E1-7BDC-FB5A-BEB9359B9AF5}"/>
              </a:ext>
            </a:extLst>
          </p:cNvPr>
          <p:cNvPicPr>
            <a:picLocks noChangeAspect="1"/>
          </p:cNvPicPr>
          <p:nvPr/>
        </p:nvPicPr>
        <p:blipFill>
          <a:blip r:embed="rId3"/>
          <a:stretch>
            <a:fillRect/>
          </a:stretch>
        </p:blipFill>
        <p:spPr>
          <a:xfrm>
            <a:off x="162508" y="0"/>
            <a:ext cx="3820058" cy="2210108"/>
          </a:xfrm>
          <a:prstGeom prst="rect">
            <a:avLst/>
          </a:prstGeom>
        </p:spPr>
      </p:pic>
      <p:pic>
        <p:nvPicPr>
          <p:cNvPr id="11" name="Picture 10">
            <a:extLst>
              <a:ext uri="{FF2B5EF4-FFF2-40B4-BE49-F238E27FC236}">
                <a16:creationId xmlns:a16="http://schemas.microsoft.com/office/drawing/2014/main" id="{6A0BA7DE-523A-5D25-4139-9580C11CA93D}"/>
              </a:ext>
            </a:extLst>
          </p:cNvPr>
          <p:cNvPicPr>
            <a:picLocks noChangeAspect="1"/>
          </p:cNvPicPr>
          <p:nvPr/>
        </p:nvPicPr>
        <p:blipFill>
          <a:blip r:embed="rId4"/>
          <a:stretch>
            <a:fillRect/>
          </a:stretch>
        </p:blipFill>
        <p:spPr>
          <a:xfrm>
            <a:off x="162508" y="4647894"/>
            <a:ext cx="3988387" cy="2134630"/>
          </a:xfrm>
          <a:prstGeom prst="rect">
            <a:avLst/>
          </a:prstGeom>
        </p:spPr>
      </p:pic>
      <p:sp>
        <p:nvSpPr>
          <p:cNvPr id="13" name="TextBox 12">
            <a:extLst>
              <a:ext uri="{FF2B5EF4-FFF2-40B4-BE49-F238E27FC236}">
                <a16:creationId xmlns:a16="http://schemas.microsoft.com/office/drawing/2014/main" id="{7CA47E41-C390-0982-6E46-5109A3D5A437}"/>
              </a:ext>
            </a:extLst>
          </p:cNvPr>
          <p:cNvSpPr txBox="1"/>
          <p:nvPr/>
        </p:nvSpPr>
        <p:spPr>
          <a:xfrm>
            <a:off x="4701556" y="2582245"/>
            <a:ext cx="6663059" cy="1200329"/>
          </a:xfrm>
          <a:prstGeom prst="rect">
            <a:avLst/>
          </a:prstGeom>
          <a:noFill/>
        </p:spPr>
        <p:txBody>
          <a:bodyPr wrap="square">
            <a:spAutoFit/>
          </a:bodyPr>
          <a:lstStyle/>
          <a:p>
            <a:r>
              <a:rPr lang="en-GB" sz="2400" b="1" dirty="0">
                <a:solidFill>
                  <a:srgbClr val="FF33CC"/>
                </a:solidFill>
                <a:latin typeface="Comic Sans MS" panose="030F0702030302020204" pitchFamily="66" charset="0"/>
              </a:rPr>
              <a:t>The ‘</a:t>
            </a:r>
            <a:r>
              <a:rPr lang="en-GB" sz="2400" b="1" dirty="0" err="1">
                <a:solidFill>
                  <a:srgbClr val="FF33CC"/>
                </a:solidFill>
                <a:latin typeface="Comic Sans MS" panose="030F0702030302020204" pitchFamily="66" charset="0"/>
              </a:rPr>
              <a:t>i</a:t>
            </a:r>
            <a:r>
              <a:rPr lang="en-GB" sz="2400" b="1" dirty="0">
                <a:solidFill>
                  <a:srgbClr val="FF33CC"/>
                </a:solidFill>
                <a:latin typeface="Comic Sans MS" panose="030F0702030302020204" pitchFamily="66" charset="0"/>
              </a:rPr>
              <a:t>’ makes the sound </a:t>
            </a:r>
            <a:r>
              <a:rPr lang="en-GB" sz="2400" b="1" dirty="0" err="1">
                <a:solidFill>
                  <a:srgbClr val="FF33CC"/>
                </a:solidFill>
                <a:latin typeface="Comic Sans MS" panose="030F0702030302020204" pitchFamily="66" charset="0"/>
              </a:rPr>
              <a:t>igh</a:t>
            </a:r>
            <a:r>
              <a:rPr lang="en-GB" sz="2400" b="1" dirty="0">
                <a:solidFill>
                  <a:srgbClr val="FF33CC"/>
                </a:solidFill>
                <a:latin typeface="Comic Sans MS" panose="030F0702030302020204" pitchFamily="66" charset="0"/>
              </a:rPr>
              <a:t>.</a:t>
            </a:r>
          </a:p>
          <a:p>
            <a:r>
              <a:rPr lang="en-GB" sz="2400" b="1" dirty="0">
                <a:solidFill>
                  <a:srgbClr val="FF33CC"/>
                </a:solidFill>
                <a:latin typeface="Comic Sans MS" panose="030F0702030302020204" pitchFamily="66" charset="0"/>
              </a:rPr>
              <a:t> Learning so far: For ‘</a:t>
            </a:r>
            <a:r>
              <a:rPr lang="en-GB" sz="2400" b="1" dirty="0" err="1">
                <a:solidFill>
                  <a:srgbClr val="FF33CC"/>
                </a:solidFill>
                <a:latin typeface="Comic Sans MS" panose="030F0702030302020204" pitchFamily="66" charset="0"/>
              </a:rPr>
              <a:t>i</a:t>
            </a:r>
            <a:r>
              <a:rPr lang="en-GB" sz="2400" b="1" dirty="0">
                <a:solidFill>
                  <a:srgbClr val="FF33CC"/>
                </a:solidFill>
                <a:latin typeface="Comic Sans MS" panose="030F0702030302020204" pitchFamily="66" charset="0"/>
              </a:rPr>
              <a:t>’, your child has learned the sound </a:t>
            </a:r>
            <a:r>
              <a:rPr lang="en-GB" sz="2400" b="1" dirty="0" err="1">
                <a:solidFill>
                  <a:srgbClr val="FF33CC"/>
                </a:solidFill>
                <a:latin typeface="Comic Sans MS" panose="030F0702030302020204" pitchFamily="66" charset="0"/>
              </a:rPr>
              <a:t>i</a:t>
            </a:r>
            <a:r>
              <a:rPr lang="en-GB" sz="2400" b="1" dirty="0">
                <a:solidFill>
                  <a:srgbClr val="FF33CC"/>
                </a:solidFill>
                <a:latin typeface="Comic Sans MS" panose="030F0702030302020204" pitchFamily="66" charset="0"/>
              </a:rPr>
              <a:t> as in ‘pin’</a:t>
            </a:r>
          </a:p>
        </p:txBody>
      </p:sp>
      <p:sp>
        <p:nvSpPr>
          <p:cNvPr id="17" name="TextBox 16">
            <a:extLst>
              <a:ext uri="{FF2B5EF4-FFF2-40B4-BE49-F238E27FC236}">
                <a16:creationId xmlns:a16="http://schemas.microsoft.com/office/drawing/2014/main" id="{0E3E7283-4188-7CED-9CD1-6C2706BE3814}"/>
              </a:ext>
            </a:extLst>
          </p:cNvPr>
          <p:cNvSpPr txBox="1"/>
          <p:nvPr/>
        </p:nvSpPr>
        <p:spPr>
          <a:xfrm>
            <a:off x="4701556" y="409192"/>
            <a:ext cx="6096000" cy="1323439"/>
          </a:xfrm>
          <a:prstGeom prst="rect">
            <a:avLst/>
          </a:prstGeom>
          <a:noFill/>
        </p:spPr>
        <p:txBody>
          <a:bodyPr wrap="square">
            <a:spAutoFit/>
          </a:bodyPr>
          <a:lstStyle/>
          <a:p>
            <a:r>
              <a:rPr lang="en-GB" sz="2000" b="1" dirty="0">
                <a:solidFill>
                  <a:srgbClr val="FF33CC"/>
                </a:solidFill>
                <a:latin typeface="Comic Sans MS" panose="030F0702030302020204" pitchFamily="66" charset="0"/>
              </a:rPr>
              <a:t>The ‘s’ makes the sound z. Learning so far: For ‘s’, your child has learned the sound s as in ‘sat’. They will learn that ‘s’ can make the sound z later in the Autumn term</a:t>
            </a:r>
          </a:p>
        </p:txBody>
      </p:sp>
      <p:sp>
        <p:nvSpPr>
          <p:cNvPr id="19" name="TextBox 18">
            <a:extLst>
              <a:ext uri="{FF2B5EF4-FFF2-40B4-BE49-F238E27FC236}">
                <a16:creationId xmlns:a16="http://schemas.microsoft.com/office/drawing/2014/main" id="{18DA92D9-C855-4CFE-77FC-52B1D26B2196}"/>
              </a:ext>
            </a:extLst>
          </p:cNvPr>
          <p:cNvSpPr txBox="1"/>
          <p:nvPr/>
        </p:nvSpPr>
        <p:spPr>
          <a:xfrm>
            <a:off x="4844143" y="4632188"/>
            <a:ext cx="6663058" cy="2308324"/>
          </a:xfrm>
          <a:prstGeom prst="rect">
            <a:avLst/>
          </a:prstGeom>
          <a:noFill/>
        </p:spPr>
        <p:txBody>
          <a:bodyPr wrap="square">
            <a:spAutoFit/>
          </a:bodyPr>
          <a:lstStyle/>
          <a:p>
            <a:r>
              <a:rPr lang="en-GB" b="1" dirty="0">
                <a:solidFill>
                  <a:srgbClr val="FF33CC"/>
                </a:solidFill>
                <a:latin typeface="Comic Sans MS" panose="030F0702030302020204" pitchFamily="66" charset="0"/>
              </a:rPr>
              <a:t>Your child has not yet learned the digraph ‘</a:t>
            </a:r>
            <a:r>
              <a:rPr lang="en-GB" b="1" dirty="0" err="1">
                <a:solidFill>
                  <a:srgbClr val="FF33CC"/>
                </a:solidFill>
                <a:latin typeface="Comic Sans MS" panose="030F0702030302020204" pitchFamily="66" charset="0"/>
              </a:rPr>
              <a:t>th</a:t>
            </a:r>
            <a:r>
              <a:rPr lang="en-GB" b="1" dirty="0">
                <a:solidFill>
                  <a:srgbClr val="FF33CC"/>
                </a:solidFill>
                <a:latin typeface="Comic Sans MS" panose="030F0702030302020204" pitchFamily="66" charset="0"/>
              </a:rPr>
              <a:t>’ or the schwa sound made by the ‘e’.</a:t>
            </a:r>
          </a:p>
          <a:p>
            <a:endParaRPr lang="en-GB" b="1" dirty="0">
              <a:solidFill>
                <a:srgbClr val="FF33CC"/>
              </a:solidFill>
              <a:latin typeface="Comic Sans MS" panose="030F0702030302020204" pitchFamily="66" charset="0"/>
            </a:endParaRPr>
          </a:p>
          <a:p>
            <a:r>
              <a:rPr lang="en-GB" b="1" dirty="0">
                <a:solidFill>
                  <a:srgbClr val="FF33CC"/>
                </a:solidFill>
                <a:latin typeface="Comic Sans MS" panose="030F0702030302020204" pitchFamily="66" charset="0"/>
              </a:rPr>
              <a:t>Schwa: This is the name for the most common sound in English. It is the unstressed sound that we find in many words and can be spelled in many ways. It makes an ‘uh’ sound, which varies according to accent. Examples include: the, better, carrot, balloon</a:t>
            </a:r>
          </a:p>
        </p:txBody>
      </p:sp>
    </p:spTree>
    <p:extLst>
      <p:ext uri="{BB962C8B-B14F-4D97-AF65-F5344CB8AC3E}">
        <p14:creationId xmlns:p14="http://schemas.microsoft.com/office/powerpoint/2010/main" val="35023780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96113BF-C313-BD1F-A4F0-F6B73AE5D101}"/>
              </a:ext>
            </a:extLst>
          </p:cNvPr>
          <p:cNvPicPr>
            <a:picLocks noChangeAspect="1"/>
          </p:cNvPicPr>
          <p:nvPr/>
        </p:nvPicPr>
        <p:blipFill>
          <a:blip r:embed="rId2"/>
          <a:stretch>
            <a:fillRect/>
          </a:stretch>
        </p:blipFill>
        <p:spPr>
          <a:xfrm>
            <a:off x="3700935" y="91225"/>
            <a:ext cx="4790130" cy="6858000"/>
          </a:xfrm>
          <a:prstGeom prst="rect">
            <a:avLst/>
          </a:prstGeom>
        </p:spPr>
      </p:pic>
      <p:pic>
        <p:nvPicPr>
          <p:cNvPr id="1026" name="Picture 2" descr="Be creative Images - Free Download on ...">
            <a:extLst>
              <a:ext uri="{FF2B5EF4-FFF2-40B4-BE49-F238E27FC236}">
                <a16:creationId xmlns:a16="http://schemas.microsoft.com/office/drawing/2014/main" id="{61614252-2C40-9811-B474-2587F40BCD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 y="74580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4605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9633A-3892-DFA9-79D0-5DFD70976620}"/>
              </a:ext>
            </a:extLst>
          </p:cNvPr>
          <p:cNvSpPr>
            <a:spLocks noGrp="1"/>
          </p:cNvSpPr>
          <p:nvPr>
            <p:ph type="title"/>
          </p:nvPr>
        </p:nvSpPr>
        <p:spPr>
          <a:xfrm>
            <a:off x="678659" y="3346450"/>
            <a:ext cx="10515600" cy="1325563"/>
          </a:xfrm>
        </p:spPr>
        <p:txBody>
          <a:bodyPr>
            <a:normAutofit fontScale="90000"/>
          </a:bodyPr>
          <a:lstStyle/>
          <a:p>
            <a:r>
              <a:rPr lang="en-US" sz="5400" b="1" u="sng" dirty="0">
                <a:latin typeface="Comic Sans MS" panose="030F0702030302020204" pitchFamily="66" charset="0"/>
                <a:cs typeface="Calibri Light"/>
              </a:rPr>
              <a:t>Reading @ Forty Hill</a:t>
            </a:r>
            <a:r>
              <a:rPr lang="en-US" sz="5400" dirty="0">
                <a:latin typeface="Comic Sans MS" panose="030F0702030302020204" pitchFamily="66" charset="0"/>
                <a:cs typeface="Calibri Light"/>
              </a:rPr>
              <a:t> </a:t>
            </a:r>
            <a:br>
              <a:rPr lang="en-US" sz="5400" b="1" dirty="0">
                <a:latin typeface="Comic Sans MS" panose="030F0702030302020204" pitchFamily="66" charset="0"/>
                <a:ea typeface="Calibri Light"/>
                <a:cs typeface="Calibri Light"/>
              </a:rPr>
            </a:br>
            <a:br>
              <a:rPr lang="en-US" sz="5400" b="1"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Love of reading </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Daily Phonics </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Phonic Assessments</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Wordless picture books/</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School reading sessions x3 </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GPC's</a:t>
            </a:r>
            <a:br>
              <a:rPr lang="en-US" sz="5400" b="1" dirty="0">
                <a:latin typeface="Comic Sans MS" panose="030F0702030302020204" pitchFamily="66" charset="0"/>
                <a:cs typeface="Calibri Light"/>
              </a:rPr>
            </a:br>
            <a:endParaRPr lang="en-US" sz="5400" b="1" dirty="0">
              <a:latin typeface="Comic Sans MS" panose="030F0702030302020204" pitchFamily="66" charset="0"/>
              <a:ea typeface="Calibri Light"/>
              <a:cs typeface="Calibri Light"/>
            </a:endParaRPr>
          </a:p>
        </p:txBody>
      </p:sp>
      <p:pic>
        <p:nvPicPr>
          <p:cNvPr id="5" name="Picture 4" descr="A black and white sign with text&#10;&#10;Description automatically generated">
            <a:extLst>
              <a:ext uri="{FF2B5EF4-FFF2-40B4-BE49-F238E27FC236}">
                <a16:creationId xmlns:a16="http://schemas.microsoft.com/office/drawing/2014/main" id="{211BFFD3-2762-9A05-B7C7-E7CE54C6FBFA}"/>
              </a:ext>
            </a:extLst>
          </p:cNvPr>
          <p:cNvPicPr>
            <a:picLocks noChangeAspect="1"/>
          </p:cNvPicPr>
          <p:nvPr/>
        </p:nvPicPr>
        <p:blipFill>
          <a:blip r:embed="rId2"/>
          <a:stretch>
            <a:fillRect/>
          </a:stretch>
        </p:blipFill>
        <p:spPr>
          <a:xfrm>
            <a:off x="9351399" y="100013"/>
            <a:ext cx="2190750" cy="2085975"/>
          </a:xfrm>
          <a:prstGeom prst="rect">
            <a:avLst/>
          </a:prstGeom>
        </p:spPr>
      </p:pic>
    </p:spTree>
    <p:extLst>
      <p:ext uri="{BB962C8B-B14F-4D97-AF65-F5344CB8AC3E}">
        <p14:creationId xmlns:p14="http://schemas.microsoft.com/office/powerpoint/2010/main" val="33318634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086B6-78D4-CECB-89EF-1F8639D63FCE}"/>
              </a:ext>
            </a:extLst>
          </p:cNvPr>
          <p:cNvSpPr>
            <a:spLocks noGrp="1"/>
          </p:cNvSpPr>
          <p:nvPr>
            <p:ph type="title"/>
          </p:nvPr>
        </p:nvSpPr>
        <p:spPr>
          <a:xfrm>
            <a:off x="293914" y="2099582"/>
            <a:ext cx="10515600" cy="1325563"/>
          </a:xfrm>
        </p:spPr>
        <p:txBody>
          <a:bodyPr>
            <a:normAutofit fontScale="90000"/>
          </a:bodyPr>
          <a:lstStyle/>
          <a:p>
            <a:r>
              <a:rPr lang="en-US" b="1" u="sng" dirty="0">
                <a:latin typeface="Comic Sans MS" panose="030F0702030302020204" pitchFamily="66" charset="0"/>
                <a:ea typeface="Calibri Light"/>
                <a:cs typeface="Calibri Light"/>
              </a:rPr>
              <a:t>Assessment </a:t>
            </a:r>
            <a:br>
              <a:rPr lang="en-US" b="1" u="sng" dirty="0">
                <a:ea typeface="Calibri Light"/>
                <a:cs typeface="Calibri Light"/>
              </a:rPr>
            </a:br>
            <a:br>
              <a:rPr lang="en-US" b="1" u="sng" dirty="0">
                <a:ea typeface="Calibri Light"/>
                <a:cs typeface="Calibri Light"/>
              </a:rPr>
            </a:br>
            <a:r>
              <a:rPr lang="en-US" dirty="0">
                <a:latin typeface="Comic Sans MS" panose="030F0702030302020204" pitchFamily="66" charset="0"/>
                <a:ea typeface="Calibri Light"/>
                <a:cs typeface="Calibri Light"/>
              </a:rPr>
              <a:t>Children are assessed individually after each half term and daily interventions are then provided, as necessary.  </a:t>
            </a:r>
            <a:br>
              <a:rPr lang="en-US" dirty="0">
                <a:latin typeface="Comic Sans MS" panose="030F0702030302020204" pitchFamily="66" charset="0"/>
                <a:ea typeface="Calibri Light"/>
                <a:cs typeface="Calibri Light"/>
              </a:rPr>
            </a:br>
            <a:br>
              <a:rPr lang="en-US" dirty="0">
                <a:latin typeface="Comic Sans MS" panose="030F0702030302020204" pitchFamily="66" charset="0"/>
                <a:ea typeface="Calibri Light"/>
                <a:cs typeface="Calibri Light"/>
              </a:rPr>
            </a:br>
            <a:r>
              <a:rPr lang="en-US" dirty="0">
                <a:latin typeface="Comic Sans MS" panose="030F0702030302020204" pitchFamily="66" charset="0"/>
                <a:ea typeface="Calibri Light"/>
                <a:cs typeface="Calibri Light"/>
              </a:rPr>
              <a:t>Reading books will be allocated in relation to this data.  </a:t>
            </a:r>
          </a:p>
        </p:txBody>
      </p:sp>
    </p:spTree>
    <p:extLst>
      <p:ext uri="{BB962C8B-B14F-4D97-AF65-F5344CB8AC3E}">
        <p14:creationId xmlns:p14="http://schemas.microsoft.com/office/powerpoint/2010/main" val="14540045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10368213" cy="1152128"/>
          </a:xfrm>
        </p:spPr>
        <p:txBody>
          <a:bodyPr lIns="91440" tIns="45720" rIns="91440" bIns="45720" anchor="b" anchorCtr="0">
            <a:normAutofit fontScale="90000"/>
          </a:bodyPr>
          <a:lstStyle/>
          <a:p>
            <a:r>
              <a:rPr lang="en-US" dirty="0">
                <a:solidFill>
                  <a:schemeClr val="tx1"/>
                </a:solidFill>
                <a:latin typeface="Comic Sans MS" panose="030F0702030302020204" pitchFamily="66" charset="0"/>
              </a:rPr>
              <a:t>How do we find the right book for your child?</a:t>
            </a:r>
            <a:endParaRPr lang="en-US" dirty="0">
              <a:solidFill>
                <a:schemeClr val="tx1"/>
              </a:solidFill>
              <a:latin typeface="Comic Sans MS" panose="030F0702030302020204" pitchFamily="66" charset="0"/>
              <a:cs typeface="Calibri"/>
            </a:endParaRP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Old MacDonald had a Farm: Foundations for Phonics (Big Cat Phonics for Little Wandle Letters and Sounds Revised)">
            <a:extLst>
              <a:ext uri="{FF2B5EF4-FFF2-40B4-BE49-F238E27FC236}">
                <a16:creationId xmlns:a16="http://schemas.microsoft.com/office/drawing/2014/main" id="{AF738CC0-628B-796B-7FB6-828F772C320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2629ADB1-8467-3204-82EF-F6F6C95C70DB}"/>
              </a:ext>
            </a:extLst>
          </p:cNvPr>
          <p:cNvPicPr>
            <a:picLocks noChangeAspect="1"/>
          </p:cNvPicPr>
          <p:nvPr/>
        </p:nvPicPr>
        <p:blipFill>
          <a:blip r:embed="rId2"/>
          <a:stretch>
            <a:fillRect/>
          </a:stretch>
        </p:blipFill>
        <p:spPr>
          <a:xfrm>
            <a:off x="334162" y="1279477"/>
            <a:ext cx="5657384" cy="5508505"/>
          </a:xfrm>
          <a:prstGeom prst="rect">
            <a:avLst/>
          </a:prstGeom>
        </p:spPr>
      </p:pic>
      <p:pic>
        <p:nvPicPr>
          <p:cNvPr id="7" name="Picture 6">
            <a:extLst>
              <a:ext uri="{FF2B5EF4-FFF2-40B4-BE49-F238E27FC236}">
                <a16:creationId xmlns:a16="http://schemas.microsoft.com/office/drawing/2014/main" id="{4811C600-E172-FCA0-9843-A7EBA6BB7B2E}"/>
              </a:ext>
            </a:extLst>
          </p:cNvPr>
          <p:cNvPicPr>
            <a:picLocks noChangeAspect="1"/>
          </p:cNvPicPr>
          <p:nvPr/>
        </p:nvPicPr>
        <p:blipFill>
          <a:blip r:embed="rId3"/>
          <a:stretch>
            <a:fillRect/>
          </a:stretch>
        </p:blipFill>
        <p:spPr>
          <a:xfrm rot="16200000">
            <a:off x="7012330" y="598794"/>
            <a:ext cx="3308337" cy="4683794"/>
          </a:xfrm>
          <a:prstGeom prst="rect">
            <a:avLst/>
          </a:prstGeom>
        </p:spPr>
      </p:pic>
      <p:pic>
        <p:nvPicPr>
          <p:cNvPr id="9" name="Picture 8">
            <a:extLst>
              <a:ext uri="{FF2B5EF4-FFF2-40B4-BE49-F238E27FC236}">
                <a16:creationId xmlns:a16="http://schemas.microsoft.com/office/drawing/2014/main" id="{3E43E942-DEB0-6D53-2ACA-67E0FFF1C9C6}"/>
              </a:ext>
            </a:extLst>
          </p:cNvPr>
          <p:cNvPicPr>
            <a:picLocks noChangeAspect="1"/>
          </p:cNvPicPr>
          <p:nvPr/>
        </p:nvPicPr>
        <p:blipFill>
          <a:blip r:embed="rId4"/>
          <a:stretch>
            <a:fillRect/>
          </a:stretch>
        </p:blipFill>
        <p:spPr>
          <a:xfrm rot="16200000">
            <a:off x="8321547" y="2969255"/>
            <a:ext cx="3276600" cy="4500890"/>
          </a:xfrm>
          <a:prstGeom prst="rect">
            <a:avLst/>
          </a:prstGeom>
        </p:spPr>
      </p:pic>
      <p:sp>
        <p:nvSpPr>
          <p:cNvPr id="10" name="TextBox 9">
            <a:extLst>
              <a:ext uri="{FF2B5EF4-FFF2-40B4-BE49-F238E27FC236}">
                <a16:creationId xmlns:a16="http://schemas.microsoft.com/office/drawing/2014/main" id="{63E4AE82-7C51-FF7B-C4C4-D9662252123D}"/>
              </a:ext>
            </a:extLst>
          </p:cNvPr>
          <p:cNvSpPr txBox="1"/>
          <p:nvPr/>
        </p:nvSpPr>
        <p:spPr>
          <a:xfrm>
            <a:off x="130006" y="70018"/>
            <a:ext cx="12343444" cy="923330"/>
          </a:xfrm>
          <a:prstGeom prst="rect">
            <a:avLst/>
          </a:prstGeom>
          <a:noFill/>
        </p:spPr>
        <p:txBody>
          <a:bodyPr wrap="none" rtlCol="0">
            <a:spAutoFit/>
          </a:bodyPr>
          <a:lstStyle/>
          <a:p>
            <a:r>
              <a:rPr lang="en-GB" b="1" dirty="0">
                <a:solidFill>
                  <a:srgbClr val="00B050"/>
                </a:solidFill>
                <a:latin typeface="Comic Sans MS" panose="030F0702030302020204" pitchFamily="66" charset="0"/>
              </a:rPr>
              <a:t>Use wordless books to practise book behaviours , grow vocabulary and make connections with the world and</a:t>
            </a:r>
          </a:p>
          <a:p>
            <a:r>
              <a:rPr lang="en-GB" b="1" dirty="0">
                <a:solidFill>
                  <a:srgbClr val="00B050"/>
                </a:solidFill>
                <a:latin typeface="Comic Sans MS" panose="030F0702030302020204" pitchFamily="66" charset="0"/>
              </a:rPr>
              <a:t>lived experiences. </a:t>
            </a:r>
          </a:p>
          <a:p>
            <a:r>
              <a:rPr lang="en-GB" b="1" dirty="0">
                <a:solidFill>
                  <a:srgbClr val="00B050"/>
                </a:solidFill>
                <a:latin typeface="Comic Sans MS" panose="030F0702030302020204" pitchFamily="66" charset="0"/>
              </a:rPr>
              <a:t>Use them to tune into sound and once your child can blend</a:t>
            </a:r>
            <a:r>
              <a:rPr lang="en-GB" b="1" dirty="0">
                <a:solidFill>
                  <a:srgbClr val="00B050"/>
                </a:solidFill>
              </a:rPr>
              <a:t>.</a:t>
            </a:r>
          </a:p>
        </p:txBody>
      </p:sp>
    </p:spTree>
    <p:extLst>
      <p:ext uri="{BB962C8B-B14F-4D97-AF65-F5344CB8AC3E}">
        <p14:creationId xmlns:p14="http://schemas.microsoft.com/office/powerpoint/2010/main" val="17223631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02F223-EE45-B0AA-ADE2-EA6ABE32EE3C}"/>
              </a:ext>
            </a:extLst>
          </p:cNvPr>
          <p:cNvPicPr>
            <a:picLocks noChangeAspect="1"/>
          </p:cNvPicPr>
          <p:nvPr/>
        </p:nvPicPr>
        <p:blipFill>
          <a:blip r:embed="rId2"/>
          <a:stretch>
            <a:fillRect/>
          </a:stretch>
        </p:blipFill>
        <p:spPr>
          <a:xfrm>
            <a:off x="233816" y="883554"/>
            <a:ext cx="4940823" cy="4659109"/>
          </a:xfrm>
          <a:prstGeom prst="rect">
            <a:avLst/>
          </a:prstGeom>
        </p:spPr>
      </p:pic>
      <p:sp>
        <p:nvSpPr>
          <p:cNvPr id="5" name="TextBox 4">
            <a:extLst>
              <a:ext uri="{FF2B5EF4-FFF2-40B4-BE49-F238E27FC236}">
                <a16:creationId xmlns:a16="http://schemas.microsoft.com/office/drawing/2014/main" id="{3E89D64B-0D1F-A8E1-CFB8-99857BDF8CB3}"/>
              </a:ext>
            </a:extLst>
          </p:cNvPr>
          <p:cNvSpPr txBox="1"/>
          <p:nvPr/>
        </p:nvSpPr>
        <p:spPr>
          <a:xfrm>
            <a:off x="5501630" y="520063"/>
            <a:ext cx="5859360" cy="5386090"/>
          </a:xfrm>
          <a:prstGeom prst="rect">
            <a:avLst/>
          </a:prstGeom>
          <a:noFill/>
        </p:spPr>
        <p:txBody>
          <a:bodyPr wrap="square" rtlCol="0">
            <a:spAutoFit/>
          </a:bodyPr>
          <a:lstStyle/>
          <a:p>
            <a:r>
              <a:rPr lang="en-GB" sz="2800" dirty="0">
                <a:latin typeface="Comic Sans MS" panose="030F0702030302020204" pitchFamily="66" charset="0"/>
              </a:rPr>
              <a:t>Three reading sessions a week, each with a specific focus </a:t>
            </a:r>
          </a:p>
          <a:p>
            <a:endParaRPr lang="en-GB" sz="2800" dirty="0">
              <a:latin typeface="Comic Sans MS" panose="030F0702030302020204" pitchFamily="66" charset="0"/>
            </a:endParaRPr>
          </a:p>
          <a:p>
            <a:r>
              <a:rPr lang="en-GB" sz="2000" b="1" i="1" dirty="0">
                <a:latin typeface="Comic Sans MS" panose="030F0702030302020204" pitchFamily="66" charset="0"/>
              </a:rPr>
              <a:t>GPC’s and words </a:t>
            </a:r>
            <a:r>
              <a:rPr lang="en-GB" sz="2000" dirty="0">
                <a:latin typeface="Comic Sans MS" panose="030F0702030302020204" pitchFamily="66" charset="0"/>
              </a:rPr>
              <a:t>– Inside the front cover your child should be able to read each sound and use them to read the decodable words. </a:t>
            </a:r>
          </a:p>
          <a:p>
            <a:endParaRPr lang="en-GB" sz="2000" dirty="0">
              <a:latin typeface="Comic Sans MS" panose="030F0702030302020204" pitchFamily="66" charset="0"/>
            </a:endParaRPr>
          </a:p>
          <a:p>
            <a:r>
              <a:rPr lang="en-GB" sz="2000" i="1" dirty="0">
                <a:latin typeface="Comic Sans MS" panose="030F0702030302020204" pitchFamily="66" charset="0"/>
              </a:rPr>
              <a:t>At some point tricky words will also be included here and should be read by sight. </a:t>
            </a:r>
          </a:p>
          <a:p>
            <a:endParaRPr lang="en-GB" sz="2000" dirty="0">
              <a:latin typeface="Comic Sans MS" panose="030F0702030302020204" pitchFamily="66" charset="0"/>
            </a:endParaRPr>
          </a:p>
          <a:p>
            <a:r>
              <a:rPr lang="en-GB" sz="2000" b="1" dirty="0">
                <a:latin typeface="Comic Sans MS" panose="030F0702030302020204" pitchFamily="66" charset="0"/>
              </a:rPr>
              <a:t>Prosody – </a:t>
            </a:r>
            <a:r>
              <a:rPr lang="en-GB" sz="2000" dirty="0">
                <a:latin typeface="Comic Sans MS" panose="030F0702030302020204" pitchFamily="66" charset="0"/>
              </a:rPr>
              <a:t>reading with expression and taking note of punctuation. </a:t>
            </a:r>
          </a:p>
          <a:p>
            <a:endParaRPr lang="en-GB" sz="2000" dirty="0">
              <a:latin typeface="Comic Sans MS" panose="030F0702030302020204" pitchFamily="66" charset="0"/>
            </a:endParaRPr>
          </a:p>
          <a:p>
            <a:r>
              <a:rPr lang="en-GB" sz="2000" b="1" dirty="0">
                <a:latin typeface="Comic Sans MS" panose="030F0702030302020204" pitchFamily="66" charset="0"/>
              </a:rPr>
              <a:t>Comprehension</a:t>
            </a:r>
            <a:r>
              <a:rPr lang="en-GB" sz="2000" dirty="0">
                <a:latin typeface="Comic Sans MS" panose="030F0702030302020204" pitchFamily="66" charset="0"/>
              </a:rPr>
              <a:t> – Asking and answering questions to check  understanding through specific recall.  </a:t>
            </a:r>
          </a:p>
        </p:txBody>
      </p:sp>
    </p:spTree>
    <p:extLst>
      <p:ext uri="{BB962C8B-B14F-4D97-AF65-F5344CB8AC3E}">
        <p14:creationId xmlns:p14="http://schemas.microsoft.com/office/powerpoint/2010/main" val="11190679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205749"/>
            <a:ext cx="5854168" cy="3764903"/>
          </a:xfrm>
        </p:spPr>
        <p:txBody>
          <a:bodyPr lIns="91440" tIns="45720" rIns="91440" bIns="45720" anchor="t">
            <a:normAutofit fontScale="92500"/>
          </a:bodyPr>
          <a:lstStyle/>
          <a:p>
            <a:r>
              <a:rPr lang="en-US" dirty="0">
                <a:solidFill>
                  <a:schemeClr val="tx1"/>
                </a:solidFill>
                <a:latin typeface="Comic Sans MS" panose="030F0702030302020204" pitchFamily="66" charset="0"/>
              </a:rPr>
              <a:t>Your child should be able to read their book without your help.</a:t>
            </a:r>
            <a:endParaRPr lang="en-US" dirty="0">
              <a:solidFill>
                <a:schemeClr val="tx1"/>
              </a:solidFill>
              <a:latin typeface="Comic Sans MS" panose="030F0702030302020204" pitchFamily="66" charset="0"/>
              <a:cs typeface="Calibri"/>
            </a:endParaRPr>
          </a:p>
          <a:p>
            <a:r>
              <a:rPr lang="en-US" dirty="0">
                <a:solidFill>
                  <a:schemeClr val="tx1"/>
                </a:solidFill>
                <a:latin typeface="Comic Sans MS" panose="030F0702030302020204" pitchFamily="66" charset="0"/>
                <a:cs typeface="Calibri"/>
              </a:rPr>
              <a:t>They might sound out words and blend them before they read them fluently.</a:t>
            </a:r>
            <a:endParaRPr lang="en-US" dirty="0">
              <a:solidFill>
                <a:schemeClr val="tx1"/>
              </a:solidFill>
              <a:latin typeface="Comic Sans MS" panose="030F0702030302020204" pitchFamily="66" charset="0"/>
            </a:endParaRPr>
          </a:p>
          <a:p>
            <a:r>
              <a:rPr lang="en-US" dirty="0">
                <a:solidFill>
                  <a:schemeClr val="tx1"/>
                </a:solidFill>
                <a:latin typeface="Comic Sans MS" panose="030F0702030302020204" pitchFamily="66" charset="0"/>
              </a:rPr>
              <a:t>If they can’t read a word, read it to them.</a:t>
            </a:r>
            <a:endParaRPr lang="en-US" dirty="0">
              <a:solidFill>
                <a:schemeClr val="tx1"/>
              </a:solidFill>
              <a:latin typeface="Comic Sans MS" panose="030F0702030302020204" pitchFamily="66" charset="0"/>
              <a:cs typeface="Calibri"/>
            </a:endParaRPr>
          </a:p>
          <a:p>
            <a:r>
              <a:rPr lang="en-US" dirty="0">
                <a:solidFill>
                  <a:schemeClr val="tx1"/>
                </a:solidFill>
                <a:latin typeface="Comic Sans MS" panose="030F0702030302020204" pitchFamily="66" charset="0"/>
              </a:rPr>
              <a:t>Talk about the book and celebrate their success</a:t>
            </a:r>
            <a:r>
              <a:rPr lang="en-US" dirty="0">
                <a:solidFill>
                  <a:schemeClr val="accent2"/>
                </a:solidFill>
                <a:latin typeface="Comic Sans MS" panose="030F0702030302020204" pitchFamily="66" charset="0"/>
              </a:rPr>
              <a:t>.</a:t>
            </a:r>
            <a:endParaRPr lang="en-US" dirty="0">
              <a:solidFill>
                <a:schemeClr val="accent2"/>
              </a:solidFill>
              <a:latin typeface="Comic Sans MS" panose="030F0702030302020204" pitchFamily="66" charset="0"/>
              <a:cs typeface="Calibri"/>
            </a:endParaRP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a:xfrm>
            <a:off x="479376" y="332656"/>
            <a:ext cx="10008748" cy="1152128"/>
          </a:xfrm>
        </p:spPr>
        <p:txBody>
          <a:bodyPr lIns="91440" tIns="45720" rIns="91440" bIns="45720" anchor="b" anchorCtr="0">
            <a:normAutofit fontScale="90000"/>
          </a:bodyPr>
          <a:lstStyle/>
          <a:p>
            <a:r>
              <a:rPr lang="en-US" dirty="0">
                <a:solidFill>
                  <a:schemeClr val="tx1"/>
                </a:solidFill>
                <a:latin typeface="Comic Sans MS" panose="030F0702030302020204" pitchFamily="66" charset="0"/>
              </a:rPr>
              <a:t>Listening to your child read their phonics book</a:t>
            </a:r>
            <a:endParaRPr lang="en-US" dirty="0">
              <a:solidFill>
                <a:schemeClr val="tx1"/>
              </a:solidFill>
              <a:latin typeface="Comic Sans MS" panose="030F0702030302020204" pitchFamily="66" charset="0"/>
              <a:cs typeface="Calibri"/>
            </a:endParaRP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331F49A-A71C-71AB-7219-C5ECB20A1C8B}"/>
              </a:ext>
            </a:extLst>
          </p:cNvPr>
          <p:cNvPicPr>
            <a:picLocks noChangeAspect="1"/>
          </p:cNvPicPr>
          <p:nvPr/>
        </p:nvPicPr>
        <p:blipFill>
          <a:blip r:embed="rId2"/>
          <a:stretch>
            <a:fillRect/>
          </a:stretch>
        </p:blipFill>
        <p:spPr>
          <a:xfrm>
            <a:off x="188822" y="136752"/>
            <a:ext cx="11195457" cy="6291662"/>
          </a:xfrm>
          <a:prstGeom prst="rect">
            <a:avLst/>
          </a:prstGeom>
        </p:spPr>
      </p:pic>
    </p:spTree>
    <p:extLst>
      <p:ext uri="{BB962C8B-B14F-4D97-AF65-F5344CB8AC3E}">
        <p14:creationId xmlns:p14="http://schemas.microsoft.com/office/powerpoint/2010/main" val="33704036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03D8A7A-A2B9-C439-E9D8-6F1D793D4F7F}"/>
              </a:ext>
            </a:extLst>
          </p:cNvPr>
          <p:cNvSpPr txBox="1"/>
          <p:nvPr/>
        </p:nvSpPr>
        <p:spPr>
          <a:xfrm>
            <a:off x="215223" y="379562"/>
            <a:ext cx="11761553" cy="5940088"/>
          </a:xfrm>
          <a:prstGeom prst="rect">
            <a:avLst/>
          </a:prstGeom>
          <a:noFill/>
        </p:spPr>
        <p:txBody>
          <a:bodyPr wrap="none" rtlCol="0">
            <a:spAutoFit/>
          </a:bodyPr>
          <a:lstStyle/>
          <a:p>
            <a:r>
              <a:rPr lang="en-GB" sz="4000" b="1" u="sng" dirty="0">
                <a:solidFill>
                  <a:srgbClr val="00B050"/>
                </a:solidFill>
                <a:latin typeface="Comic Sans MS" panose="030F0702030302020204" pitchFamily="66" charset="0"/>
              </a:rPr>
              <a:t>Knowing personal targets</a:t>
            </a:r>
          </a:p>
          <a:p>
            <a:r>
              <a:rPr lang="en-GB" sz="4000" dirty="0">
                <a:latin typeface="Comic Sans MS" panose="030F0702030302020204" pitchFamily="66" charset="0"/>
              </a:rPr>
              <a:t>This may be a particular sound or</a:t>
            </a:r>
          </a:p>
          <a:p>
            <a:r>
              <a:rPr lang="en-GB" sz="4000" dirty="0">
                <a:latin typeface="Comic Sans MS" panose="030F0702030302020204" pitchFamily="66" charset="0"/>
              </a:rPr>
              <a:t>formation aspect. It could be looking up and </a:t>
            </a:r>
          </a:p>
          <a:p>
            <a:r>
              <a:rPr lang="en-GB" sz="4000" dirty="0">
                <a:latin typeface="Comic Sans MS" panose="030F0702030302020204" pitchFamily="66" charset="0"/>
              </a:rPr>
              <a:t>maintaining focus.  Segmenting and/or blending  </a:t>
            </a:r>
          </a:p>
          <a:p>
            <a:endParaRPr lang="en-GB" sz="1000" dirty="0">
              <a:latin typeface="Comic Sans MS" panose="030F0702030302020204" pitchFamily="66" charset="0"/>
            </a:endParaRPr>
          </a:p>
          <a:p>
            <a:r>
              <a:rPr lang="en-GB" sz="4000" b="1" u="sng" dirty="0">
                <a:solidFill>
                  <a:srgbClr val="00B050"/>
                </a:solidFill>
                <a:latin typeface="Comic Sans MS" panose="030F0702030302020204" pitchFamily="66" charset="0"/>
              </a:rPr>
              <a:t>Knowing what helps me</a:t>
            </a:r>
          </a:p>
          <a:p>
            <a:r>
              <a:rPr lang="en-GB" sz="4000" dirty="0">
                <a:latin typeface="Comic Sans MS" panose="030F0702030302020204" pitchFamily="66" charset="0"/>
              </a:rPr>
              <a:t>Mnemonics, sound mat.</a:t>
            </a:r>
          </a:p>
          <a:p>
            <a:endParaRPr lang="en-GB" sz="1000" dirty="0">
              <a:latin typeface="Comic Sans MS" panose="030F0702030302020204" pitchFamily="66" charset="0"/>
            </a:endParaRPr>
          </a:p>
          <a:p>
            <a:r>
              <a:rPr lang="en-GB" sz="4000" b="1" dirty="0">
                <a:solidFill>
                  <a:srgbClr val="00B050"/>
                </a:solidFill>
                <a:latin typeface="Comic Sans MS" panose="030F0702030302020204" pitchFamily="66" charset="0"/>
              </a:rPr>
              <a:t>Recall</a:t>
            </a:r>
            <a:r>
              <a:rPr lang="en-GB" sz="4000" dirty="0">
                <a:latin typeface="Comic Sans MS" panose="030F0702030302020204" pitchFamily="66" charset="0"/>
              </a:rPr>
              <a:t> </a:t>
            </a:r>
          </a:p>
          <a:p>
            <a:r>
              <a:rPr lang="en-GB" sz="4000" dirty="0">
                <a:latin typeface="Comic Sans MS" panose="030F0702030302020204" pitchFamily="66" charset="0"/>
              </a:rPr>
              <a:t>This features in every Phonics lesson,</a:t>
            </a:r>
          </a:p>
          <a:p>
            <a:r>
              <a:rPr lang="en-GB" sz="4000" dirty="0">
                <a:latin typeface="Comic Sans MS" panose="030F0702030302020204" pitchFamily="66" charset="0"/>
              </a:rPr>
              <a:t>targeted questioning. </a:t>
            </a:r>
          </a:p>
        </p:txBody>
      </p:sp>
    </p:spTree>
    <p:extLst>
      <p:ext uri="{BB962C8B-B14F-4D97-AF65-F5344CB8AC3E}">
        <p14:creationId xmlns:p14="http://schemas.microsoft.com/office/powerpoint/2010/main" val="23364515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A799B8-1A66-3287-0B91-2362B3ABF4BB}"/>
              </a:ext>
            </a:extLst>
          </p:cNvPr>
          <p:cNvSpPr>
            <a:spLocks noGrp="1"/>
          </p:cNvSpPr>
          <p:nvPr>
            <p:ph idx="4294967295"/>
          </p:nvPr>
        </p:nvSpPr>
        <p:spPr>
          <a:xfrm>
            <a:off x="194310" y="248285"/>
            <a:ext cx="10515600" cy="4351338"/>
          </a:xfrm>
        </p:spPr>
        <p:txBody>
          <a:bodyPr>
            <a:noAutofit/>
          </a:bodyPr>
          <a:lstStyle/>
          <a:p>
            <a:pPr marL="0" indent="0">
              <a:buNone/>
            </a:pPr>
            <a:r>
              <a:rPr lang="en-GB" sz="2400" b="1" dirty="0">
                <a:latin typeface="Comic Sans MS" panose="030F0702030302020204" pitchFamily="66" charset="0"/>
              </a:rPr>
              <a:t>What can I do to support my child at home?</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 • Ask them what sounds they have learned each day and point out objects in the environment or in books that start with that sound.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 Read to your child daily – choose books that you can enjoy together.</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 • Listen to them practise reading their phonics book to develop their fluency.</a:t>
            </a:r>
          </a:p>
          <a:p>
            <a:pPr marL="0" indent="0">
              <a:buNone/>
            </a:pPr>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 • Ask us if you need extra help with supporting your child – that’s what we’re here for!</a:t>
            </a:r>
          </a:p>
        </p:txBody>
      </p:sp>
    </p:spTree>
    <p:extLst>
      <p:ext uri="{BB962C8B-B14F-4D97-AF65-F5344CB8AC3E}">
        <p14:creationId xmlns:p14="http://schemas.microsoft.com/office/powerpoint/2010/main" val="25811965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086B6-78D4-CECB-89EF-1F8639D63FCE}"/>
              </a:ext>
            </a:extLst>
          </p:cNvPr>
          <p:cNvSpPr>
            <a:spLocks noGrp="1"/>
          </p:cNvSpPr>
          <p:nvPr>
            <p:ph type="title"/>
          </p:nvPr>
        </p:nvSpPr>
        <p:spPr>
          <a:xfrm>
            <a:off x="576943" y="103868"/>
            <a:ext cx="10515600" cy="1325563"/>
          </a:xfrm>
        </p:spPr>
        <p:txBody>
          <a:bodyPr/>
          <a:lstStyle/>
          <a:p>
            <a:r>
              <a:rPr lang="en-US" b="1">
                <a:latin typeface="Comic Sans MS" panose="030F0702030302020204" pitchFamily="66" charset="0"/>
                <a:ea typeface="Calibri Light"/>
                <a:cs typeface="Calibri Light"/>
              </a:rPr>
              <a:t>Little Wandle – For parents tab! </a:t>
            </a:r>
            <a:endParaRPr lang="en-US" b="1" dirty="0">
              <a:latin typeface="Comic Sans MS" panose="030F0702030302020204" pitchFamily="66" charset="0"/>
            </a:endParaRPr>
          </a:p>
        </p:txBody>
      </p:sp>
      <p:pic>
        <p:nvPicPr>
          <p:cNvPr id="4" name="Picture 3" descr="A screenshot of a video game&#10;&#10;Description automatically generated">
            <a:extLst>
              <a:ext uri="{FF2B5EF4-FFF2-40B4-BE49-F238E27FC236}">
                <a16:creationId xmlns:a16="http://schemas.microsoft.com/office/drawing/2014/main" id="{FA56A2C3-917C-6B8F-DD88-12B7ADF0B15D}"/>
              </a:ext>
            </a:extLst>
          </p:cNvPr>
          <p:cNvPicPr>
            <a:picLocks noChangeAspect="1"/>
          </p:cNvPicPr>
          <p:nvPr/>
        </p:nvPicPr>
        <p:blipFill>
          <a:blip r:embed="rId2"/>
          <a:stretch>
            <a:fillRect/>
          </a:stretch>
        </p:blipFill>
        <p:spPr>
          <a:xfrm>
            <a:off x="368869" y="4642752"/>
            <a:ext cx="5914571" cy="2111380"/>
          </a:xfrm>
          <a:prstGeom prst="rect">
            <a:avLst/>
          </a:prstGeom>
        </p:spPr>
      </p:pic>
      <p:sp>
        <p:nvSpPr>
          <p:cNvPr id="6" name="TextBox 5">
            <a:extLst>
              <a:ext uri="{FF2B5EF4-FFF2-40B4-BE49-F238E27FC236}">
                <a16:creationId xmlns:a16="http://schemas.microsoft.com/office/drawing/2014/main" id="{DC05ACD5-213E-DEEE-EE2F-A4E3BAF66673}"/>
              </a:ext>
            </a:extLst>
          </p:cNvPr>
          <p:cNvSpPr txBox="1"/>
          <p:nvPr/>
        </p:nvSpPr>
        <p:spPr>
          <a:xfrm>
            <a:off x="890676" y="1621524"/>
            <a:ext cx="10082123" cy="646331"/>
          </a:xfrm>
          <a:prstGeom prst="rect">
            <a:avLst/>
          </a:prstGeom>
          <a:noFill/>
        </p:spPr>
        <p:txBody>
          <a:bodyPr wrap="square">
            <a:spAutoFit/>
          </a:bodyPr>
          <a:lstStyle/>
          <a:p>
            <a:r>
              <a:rPr lang="en-GB">
                <a:latin typeface="Comic Sans MS" panose="030F0702030302020204" pitchFamily="66" charset="0"/>
                <a:hlinkClick r:id="rId3"/>
              </a:rPr>
              <a:t>https://www.littlewandlelettersandsounds.org.uk/resources/for-parents/</a:t>
            </a:r>
            <a:endParaRPr lang="en-GB">
              <a:latin typeface="Comic Sans MS" panose="030F0702030302020204" pitchFamily="66" charset="0"/>
            </a:endParaRPr>
          </a:p>
          <a:p>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FC5E1C06-1492-3BA6-76AA-5732AB62161A}"/>
              </a:ext>
            </a:extLst>
          </p:cNvPr>
          <p:cNvPicPr>
            <a:picLocks noChangeAspect="1"/>
          </p:cNvPicPr>
          <p:nvPr/>
        </p:nvPicPr>
        <p:blipFill>
          <a:blip r:embed="rId4"/>
          <a:stretch>
            <a:fillRect/>
          </a:stretch>
        </p:blipFill>
        <p:spPr>
          <a:xfrm>
            <a:off x="9379138" y="1181291"/>
            <a:ext cx="2753109" cy="3305636"/>
          </a:xfrm>
          <a:prstGeom prst="rect">
            <a:avLst/>
          </a:prstGeom>
        </p:spPr>
      </p:pic>
      <p:pic>
        <p:nvPicPr>
          <p:cNvPr id="10" name="Picture 9">
            <a:extLst>
              <a:ext uri="{FF2B5EF4-FFF2-40B4-BE49-F238E27FC236}">
                <a16:creationId xmlns:a16="http://schemas.microsoft.com/office/drawing/2014/main" id="{0D0F1808-3B82-D433-064D-3F85F329CA42}"/>
              </a:ext>
            </a:extLst>
          </p:cNvPr>
          <p:cNvPicPr>
            <a:picLocks noChangeAspect="1"/>
          </p:cNvPicPr>
          <p:nvPr/>
        </p:nvPicPr>
        <p:blipFill>
          <a:blip r:embed="rId5"/>
          <a:stretch>
            <a:fillRect/>
          </a:stretch>
        </p:blipFill>
        <p:spPr>
          <a:xfrm>
            <a:off x="368869" y="2267855"/>
            <a:ext cx="5998029" cy="1857827"/>
          </a:xfrm>
          <a:prstGeom prst="rect">
            <a:avLst/>
          </a:prstGeom>
        </p:spPr>
      </p:pic>
      <p:pic>
        <p:nvPicPr>
          <p:cNvPr id="11" name="Content Placeholder 3" descr="A chart with pictures of animals&#10;&#10;Description automatically generated">
            <a:extLst>
              <a:ext uri="{FF2B5EF4-FFF2-40B4-BE49-F238E27FC236}">
                <a16:creationId xmlns:a16="http://schemas.microsoft.com/office/drawing/2014/main" id="{AC0631F6-CC27-08B4-0625-C5BC8ABA9EEC}"/>
              </a:ext>
            </a:extLst>
          </p:cNvPr>
          <p:cNvPicPr>
            <a:picLocks noGrp="1" noChangeAspect="1"/>
          </p:cNvPicPr>
          <p:nvPr>
            <p:ph idx="1"/>
          </p:nvPr>
        </p:nvPicPr>
        <p:blipFill>
          <a:blip r:embed="rId6"/>
          <a:stretch>
            <a:fillRect/>
          </a:stretch>
        </p:blipFill>
        <p:spPr>
          <a:xfrm>
            <a:off x="6417087" y="2961369"/>
            <a:ext cx="2962051" cy="3526517"/>
          </a:xfrm>
        </p:spPr>
      </p:pic>
    </p:spTree>
    <p:extLst>
      <p:ext uri="{BB962C8B-B14F-4D97-AF65-F5344CB8AC3E}">
        <p14:creationId xmlns:p14="http://schemas.microsoft.com/office/powerpoint/2010/main" val="18583589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screenshot of a game&#10;&#10;Description automatically generated">
            <a:extLst>
              <a:ext uri="{FF2B5EF4-FFF2-40B4-BE49-F238E27FC236}">
                <a16:creationId xmlns:a16="http://schemas.microsoft.com/office/drawing/2014/main" id="{0F44F1BA-0E79-5906-1ED5-A2B7C2A45081}"/>
              </a:ext>
            </a:extLst>
          </p:cNvPr>
          <p:cNvPicPr>
            <a:picLocks noChangeAspect="1"/>
          </p:cNvPicPr>
          <p:nvPr/>
        </p:nvPicPr>
        <p:blipFill>
          <a:blip r:embed="rId2"/>
          <a:stretch>
            <a:fillRect/>
          </a:stretch>
        </p:blipFill>
        <p:spPr>
          <a:xfrm>
            <a:off x="5018316" y="2364581"/>
            <a:ext cx="5225142" cy="3358924"/>
          </a:xfrm>
          <a:prstGeom prst="rect">
            <a:avLst/>
          </a:prstGeom>
        </p:spPr>
      </p:pic>
      <p:pic>
        <p:nvPicPr>
          <p:cNvPr id="18" name="Content Placeholder 3" descr="A chart with pictures of animals&#10;&#10;Description automatically generated">
            <a:extLst>
              <a:ext uri="{FF2B5EF4-FFF2-40B4-BE49-F238E27FC236}">
                <a16:creationId xmlns:a16="http://schemas.microsoft.com/office/drawing/2014/main" id="{B6B742F9-077D-D937-9D49-12F18D0DC18B}"/>
              </a:ext>
            </a:extLst>
          </p:cNvPr>
          <p:cNvPicPr>
            <a:picLocks noGrp="1" noChangeAspect="1"/>
          </p:cNvPicPr>
          <p:nvPr>
            <p:ph idx="1"/>
          </p:nvPr>
        </p:nvPicPr>
        <p:blipFill>
          <a:blip r:embed="rId3"/>
          <a:stretch>
            <a:fillRect/>
          </a:stretch>
        </p:blipFill>
        <p:spPr>
          <a:xfrm>
            <a:off x="1097204" y="1372054"/>
            <a:ext cx="3654848" cy="4351338"/>
          </a:xfrm>
        </p:spPr>
      </p:pic>
      <p:sp>
        <p:nvSpPr>
          <p:cNvPr id="19" name="TextBox 18">
            <a:extLst>
              <a:ext uri="{FF2B5EF4-FFF2-40B4-BE49-F238E27FC236}">
                <a16:creationId xmlns:a16="http://schemas.microsoft.com/office/drawing/2014/main" id="{1E2028FD-72E9-81E3-B534-6840EFC84B51}"/>
              </a:ext>
            </a:extLst>
          </p:cNvPr>
          <p:cNvSpPr txBox="1"/>
          <p:nvPr/>
        </p:nvSpPr>
        <p:spPr>
          <a:xfrm>
            <a:off x="954315" y="215912"/>
            <a:ext cx="911255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u="sng" dirty="0">
                <a:latin typeface="comic"/>
                <a:ea typeface="Calibri"/>
                <a:cs typeface="Calibri"/>
              </a:rPr>
              <a:t>Support/consistency at home. </a:t>
            </a:r>
            <a:endParaRPr lang="en-US" sz="4000" b="1" u="sng" dirty="0">
              <a:latin typeface="comic"/>
            </a:endParaRPr>
          </a:p>
        </p:txBody>
      </p:sp>
    </p:spTree>
    <p:extLst>
      <p:ext uri="{BB962C8B-B14F-4D97-AF65-F5344CB8AC3E}">
        <p14:creationId xmlns:p14="http://schemas.microsoft.com/office/powerpoint/2010/main" val="18530868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red and white text on a red background&#10;&#10;Description automatically generated">
            <a:extLst>
              <a:ext uri="{FF2B5EF4-FFF2-40B4-BE49-F238E27FC236}">
                <a16:creationId xmlns:a16="http://schemas.microsoft.com/office/drawing/2014/main" id="{2E075D89-0B5A-BCD2-B792-5713FA779BE0}"/>
              </a:ext>
            </a:extLst>
          </p:cNvPr>
          <p:cNvPicPr>
            <a:picLocks noChangeAspect="1"/>
          </p:cNvPicPr>
          <p:nvPr/>
        </p:nvPicPr>
        <p:blipFill>
          <a:blip r:embed="rId2"/>
          <a:stretch>
            <a:fillRect/>
          </a:stretch>
        </p:blipFill>
        <p:spPr>
          <a:xfrm>
            <a:off x="554966" y="73781"/>
            <a:ext cx="5776822" cy="6696060"/>
          </a:xfrm>
          <a:prstGeom prst="rect">
            <a:avLst/>
          </a:prstGeom>
        </p:spPr>
      </p:pic>
      <p:sp>
        <p:nvSpPr>
          <p:cNvPr id="5" name="TextBox 4">
            <a:extLst>
              <a:ext uri="{FF2B5EF4-FFF2-40B4-BE49-F238E27FC236}">
                <a16:creationId xmlns:a16="http://schemas.microsoft.com/office/drawing/2014/main" id="{5B9123B0-F476-BA8C-D4D5-34353F87384A}"/>
              </a:ext>
            </a:extLst>
          </p:cNvPr>
          <p:cNvSpPr txBox="1"/>
          <p:nvPr/>
        </p:nvSpPr>
        <p:spPr>
          <a:xfrm>
            <a:off x="6461997" y="1789043"/>
            <a:ext cx="549324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5400" b="1" dirty="0">
                <a:cs typeface="Calibri"/>
              </a:rPr>
              <a:t>Captial letters </a:t>
            </a:r>
          </a:p>
        </p:txBody>
      </p:sp>
    </p:spTree>
    <p:extLst>
      <p:ext uri="{BB962C8B-B14F-4D97-AF65-F5344CB8AC3E}">
        <p14:creationId xmlns:p14="http://schemas.microsoft.com/office/powerpoint/2010/main" val="20648404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052596-4BE3-1A91-30C0-1DAC9D680821}"/>
              </a:ext>
            </a:extLst>
          </p:cNvPr>
          <p:cNvPicPr>
            <a:picLocks noChangeAspect="1"/>
          </p:cNvPicPr>
          <p:nvPr/>
        </p:nvPicPr>
        <p:blipFill>
          <a:blip r:embed="rId2"/>
          <a:stretch>
            <a:fillRect/>
          </a:stretch>
        </p:blipFill>
        <p:spPr>
          <a:xfrm>
            <a:off x="2926906" y="1119651"/>
            <a:ext cx="7018811" cy="5320830"/>
          </a:xfrm>
          <a:prstGeom prst="rect">
            <a:avLst/>
          </a:prstGeom>
        </p:spPr>
      </p:pic>
      <p:pic>
        <p:nvPicPr>
          <p:cNvPr id="6" name="Picture 5">
            <a:extLst>
              <a:ext uri="{FF2B5EF4-FFF2-40B4-BE49-F238E27FC236}">
                <a16:creationId xmlns:a16="http://schemas.microsoft.com/office/drawing/2014/main" id="{F1D17EF3-DD90-196E-BE14-1D9153410D5C}"/>
              </a:ext>
            </a:extLst>
          </p:cNvPr>
          <p:cNvPicPr>
            <a:picLocks noChangeAspect="1"/>
          </p:cNvPicPr>
          <p:nvPr/>
        </p:nvPicPr>
        <p:blipFill>
          <a:blip r:embed="rId3"/>
          <a:stretch>
            <a:fillRect/>
          </a:stretch>
        </p:blipFill>
        <p:spPr>
          <a:xfrm>
            <a:off x="205740" y="297180"/>
            <a:ext cx="2143125" cy="2143125"/>
          </a:xfrm>
          <a:prstGeom prst="rect">
            <a:avLst/>
          </a:prstGeom>
        </p:spPr>
      </p:pic>
      <p:sp>
        <p:nvSpPr>
          <p:cNvPr id="8" name="TextBox 7">
            <a:extLst>
              <a:ext uri="{FF2B5EF4-FFF2-40B4-BE49-F238E27FC236}">
                <a16:creationId xmlns:a16="http://schemas.microsoft.com/office/drawing/2014/main" id="{0E84DC9C-2B61-3834-20CD-C5FA1BA7B6A6}"/>
              </a:ext>
            </a:extLst>
          </p:cNvPr>
          <p:cNvSpPr txBox="1"/>
          <p:nvPr/>
        </p:nvSpPr>
        <p:spPr>
          <a:xfrm>
            <a:off x="3047048" y="297180"/>
            <a:ext cx="6097904" cy="561308"/>
          </a:xfrm>
          <a:prstGeom prst="rect">
            <a:avLst/>
          </a:prstGeom>
          <a:noFill/>
        </p:spPr>
        <p:txBody>
          <a:bodyPr wrap="square">
            <a:spAutoFit/>
          </a:bodyPr>
          <a:lstStyle/>
          <a:p>
            <a:pPr>
              <a:lnSpc>
                <a:spcPct val="115000"/>
              </a:lnSpc>
              <a:spcAft>
                <a:spcPts val="800"/>
              </a:spcAft>
              <a:buNone/>
            </a:pPr>
            <a:r>
              <a:rPr lang="en-GB" sz="2800"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Match the words to the definitions </a:t>
            </a:r>
            <a:endParaRPr lang="en-GB" sz="28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5545692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7AD92-E315-7341-F6C1-D19D0BDAE9E0}"/>
              </a:ext>
            </a:extLst>
          </p:cNvPr>
          <p:cNvSpPr>
            <a:spLocks noGrp="1"/>
          </p:cNvSpPr>
          <p:nvPr>
            <p:ph type="title"/>
          </p:nvPr>
        </p:nvSpPr>
        <p:spPr/>
        <p:txBody>
          <a:bodyPr/>
          <a:lstStyle/>
          <a:p>
            <a:r>
              <a:rPr lang="en-US" b="1" dirty="0">
                <a:latin typeface="Comic Sans MS" panose="030F0702030302020204" pitchFamily="66" charset="0"/>
                <a:ea typeface="Calibri Light"/>
                <a:cs typeface="Calibri Light"/>
              </a:rPr>
              <a:t>Any questions? </a:t>
            </a:r>
            <a:endParaRPr lang="en-US" b="1" dirty="0">
              <a:latin typeface="Comic Sans MS" panose="030F0702030302020204" pitchFamily="66" charset="0"/>
            </a:endParaRPr>
          </a:p>
        </p:txBody>
      </p:sp>
      <p:pic>
        <p:nvPicPr>
          <p:cNvPr id="4" name="Content Placeholder 3" descr="Many hands with colorful question marks above them&#10;&#10;Description automatically generated">
            <a:extLst>
              <a:ext uri="{FF2B5EF4-FFF2-40B4-BE49-F238E27FC236}">
                <a16:creationId xmlns:a16="http://schemas.microsoft.com/office/drawing/2014/main" id="{B2E0DA76-1405-7A6E-2CA8-6B432D0C2CED}"/>
              </a:ext>
            </a:extLst>
          </p:cNvPr>
          <p:cNvPicPr>
            <a:picLocks noGrp="1" noChangeAspect="1"/>
          </p:cNvPicPr>
          <p:nvPr>
            <p:ph idx="1"/>
          </p:nvPr>
        </p:nvPicPr>
        <p:blipFill>
          <a:blip r:embed="rId2"/>
          <a:stretch>
            <a:fillRect/>
          </a:stretch>
        </p:blipFill>
        <p:spPr>
          <a:xfrm>
            <a:off x="2318884" y="1954099"/>
            <a:ext cx="5268232" cy="3506560"/>
          </a:xfrm>
        </p:spPr>
      </p:pic>
    </p:spTree>
    <p:extLst>
      <p:ext uri="{BB962C8B-B14F-4D97-AF65-F5344CB8AC3E}">
        <p14:creationId xmlns:p14="http://schemas.microsoft.com/office/powerpoint/2010/main" val="7559868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0F9CDC-B7D7-4A22-BA01-87A3CAC206D9}">
  <ds:schemaRefs>
    <ds:schemaRef ds:uri="http://schemas.microsoft.com/sharepoint/v3/contenttype/forms"/>
  </ds:schemaRefs>
</ds:datastoreItem>
</file>

<file path=customXml/itemProps2.xml><?xml version="1.0" encoding="utf-8"?>
<ds:datastoreItem xmlns:ds="http://schemas.openxmlformats.org/officeDocument/2006/customXml" ds:itemID="{7EB26263-EE05-4221-B8DF-0720CF63AF44}"/>
</file>

<file path=customXml/itemProps3.xml><?xml version="1.0" encoding="utf-8"?>
<ds:datastoreItem xmlns:ds="http://schemas.openxmlformats.org/officeDocument/2006/customXml" ds:itemID="{F54DDEE1-905F-472A-AA12-4AD0A4CF4B00}">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docProps/app.xml><?xml version="1.0" encoding="utf-8"?>
<Properties xmlns="http://schemas.openxmlformats.org/officeDocument/2006/extended-properties" xmlns:vt="http://schemas.openxmlformats.org/officeDocument/2006/docPropsVTypes">
  <Template>office theme</Template>
  <TotalTime>187</TotalTime>
  <Words>1324</Words>
  <Application>Microsoft Office PowerPoint</Application>
  <PresentationFormat>Widescreen</PresentationFormat>
  <Paragraphs>129</Paragraphs>
  <Slides>50</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Aptos</vt:lpstr>
      <vt:lpstr>Arial</vt:lpstr>
      <vt:lpstr>Arial,Sans-Serif</vt:lpstr>
      <vt:lpstr>Calibri</vt:lpstr>
      <vt:lpstr>Calibri Light</vt:lpstr>
      <vt:lpstr>comic</vt:lpstr>
      <vt:lpstr>Comic Sans MS</vt:lpstr>
      <vt:lpstr>office theme</vt:lpstr>
      <vt:lpstr>PowerPoint Presentation</vt:lpstr>
      <vt:lpstr>What's all the fuss about?  Phonics Reading Writing Vocabulary  </vt:lpstr>
      <vt:lpstr>PowerPoint Presentation</vt:lpstr>
      <vt:lpstr>How many times have you already read today?</vt:lpstr>
      <vt:lpstr>PowerPoint Presentation</vt:lpstr>
      <vt:lpstr>PowerPoint Presentation</vt:lpstr>
      <vt:lpstr>PowerPoint Presentation</vt:lpstr>
      <vt:lpstr>PowerPoint Presentation</vt:lpstr>
      <vt:lpstr>PowerPoint Presentation</vt:lpstr>
      <vt:lpstr>PowerPoint Presentation</vt:lpstr>
      <vt:lpstr>How, and why, do we teach Phonics at Forty Hill School? </vt:lpstr>
      <vt:lpstr>PowerPoint Presentation</vt:lpstr>
      <vt:lpstr>PowerPoint Presentation</vt:lpstr>
      <vt:lpstr>Systematic Synthetic Phonics ~  SSP</vt:lpstr>
      <vt:lpstr>What makes a Phonics Scheme a scheme?</vt:lpstr>
      <vt:lpstr>Consistency – with formation phrases. Grapheme to phone correspondence follows through into writing.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Phoneme and Grapheme The first sound in snake is - sss </vt:lpstr>
      <vt:lpstr>PowerPoint Presentation</vt:lpstr>
      <vt:lpstr>PowerPoint Presentation</vt:lpstr>
      <vt:lpstr>PowerPoint Presentation</vt:lpstr>
      <vt:lpstr>PowerPoint Presentation</vt:lpstr>
      <vt:lpstr>Pronunciation (pure sounds)</vt:lpstr>
      <vt:lpstr>Let’s say the Phase 2 sounds</vt:lpstr>
      <vt:lpstr>PowerPoint Presentation</vt:lpstr>
      <vt:lpstr>Tricky Words </vt:lpstr>
      <vt:lpstr>PowerPoint Presentation</vt:lpstr>
      <vt:lpstr>PowerPoint Presentation</vt:lpstr>
      <vt:lpstr>Reading @ Forty Hill   Love of reading  Daily Phonics  Phonic Assessments Wordless picture books/ School reading sessions x3  GPC's </vt:lpstr>
      <vt:lpstr>Assessment   Children are assessed individually after each half term and daily interventions are then provided, as necessary.    Reading books will be allocated in relation to this data.  </vt:lpstr>
      <vt:lpstr>How do we find the right book for your child?</vt:lpstr>
      <vt:lpstr>PowerPoint Presentation</vt:lpstr>
      <vt:lpstr>PowerPoint Presentation</vt:lpstr>
      <vt:lpstr>Listening to your child read their phonics book</vt:lpstr>
      <vt:lpstr>PowerPoint Presentation</vt:lpstr>
      <vt:lpstr>PowerPoint Presentation</vt:lpstr>
      <vt:lpstr>PowerPoint Presentation</vt:lpstr>
      <vt:lpstr>Little Wandle – For parents tab! </vt:lpstr>
      <vt:lpstr>PowerPoint Presentation</vt:lpstr>
      <vt:lpstr>PowerPoint Presentation</vt:lpstr>
      <vt:lpstr>PowerPoint Presentation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S Munt</cp:lastModifiedBy>
  <cp:revision>471</cp:revision>
  <dcterms:created xsi:type="dcterms:W3CDTF">2023-09-17T21:11:00Z</dcterms:created>
  <dcterms:modified xsi:type="dcterms:W3CDTF">2025-09-29T22:00:47Z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