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
  </p:sldMasterIdLst>
  <p:sldIdLst>
    <p:sldId id="256" r:id="rId4"/>
    <p:sldId id="257" r:id="rId5"/>
  </p:sldIdLst>
  <p:sldSz cx="9144000" cy="6858000" type="screen4x3"/>
  <p:notesSz cx="6881813" cy="92964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132" d="100"/>
          <a:sy n="132" d="100"/>
        </p:scale>
        <p:origin x="972" y="12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Master" Target="slideMasters/slideMaster1.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2.xml"/><Relationship Id="rId4" Type="http://schemas.openxmlformats.org/officeDocument/2006/relationships/slide" Target="slides/slide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0F4F7C3-5F32-D601-3702-DAADAB94C888}"/>
              </a:ext>
            </a:extLst>
          </p:cNvPr>
          <p:cNvSpPr>
            <a:spLocks noGrp="1"/>
          </p:cNvSpPr>
          <p:nvPr>
            <p:ph type="dt" sz="half" idx="10"/>
          </p:nvPr>
        </p:nvSpPr>
        <p:spPr/>
        <p:txBody>
          <a:bodyPr/>
          <a:lstStyle>
            <a:lvl1pPr>
              <a:defRPr/>
            </a:lvl1pPr>
          </a:lstStyle>
          <a:p>
            <a:pPr>
              <a:defRPr/>
            </a:pPr>
            <a:fld id="{86470DE2-66BA-4089-A189-F1902BA7E961}" type="datetimeFigureOut">
              <a:rPr lang="en-GB" altLang="en-US"/>
              <a:pPr>
                <a:defRPr/>
              </a:pPr>
              <a:t>03/11/2025</a:t>
            </a:fld>
            <a:endParaRPr lang="en-GB" altLang="en-US"/>
          </a:p>
        </p:txBody>
      </p:sp>
      <p:sp>
        <p:nvSpPr>
          <p:cNvPr id="5" name="Footer Placeholder 4">
            <a:extLst>
              <a:ext uri="{FF2B5EF4-FFF2-40B4-BE49-F238E27FC236}">
                <a16:creationId xmlns:a16="http://schemas.microsoft.com/office/drawing/2014/main" id="{EC520B06-D866-1C35-D37C-3B0AA860AA8A}"/>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DE193AC2-1244-8AA5-E145-4CE7D82941BA}"/>
              </a:ext>
            </a:extLst>
          </p:cNvPr>
          <p:cNvSpPr>
            <a:spLocks noGrp="1"/>
          </p:cNvSpPr>
          <p:nvPr>
            <p:ph type="sldNum" sz="quarter" idx="12"/>
          </p:nvPr>
        </p:nvSpPr>
        <p:spPr/>
        <p:txBody>
          <a:bodyPr/>
          <a:lstStyle>
            <a:lvl1pPr>
              <a:defRPr/>
            </a:lvl1pPr>
          </a:lstStyle>
          <a:p>
            <a:pPr>
              <a:defRPr/>
            </a:pPr>
            <a:fld id="{73B8F4F2-AD8D-4995-93A7-CD2187A05B2D}" type="slidenum">
              <a:rPr lang="en-GB" altLang="en-US"/>
              <a:pPr>
                <a:defRPr/>
              </a:pPr>
              <a:t>‹#›</a:t>
            </a:fld>
            <a:endParaRPr lang="en-GB" altLang="en-US"/>
          </a:p>
        </p:txBody>
      </p:sp>
    </p:spTree>
    <p:extLst>
      <p:ext uri="{BB962C8B-B14F-4D97-AF65-F5344CB8AC3E}">
        <p14:creationId xmlns:p14="http://schemas.microsoft.com/office/powerpoint/2010/main" val="3889100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5FF49A9-A20D-6D92-E790-710B9C8F3755}"/>
              </a:ext>
            </a:extLst>
          </p:cNvPr>
          <p:cNvSpPr>
            <a:spLocks noGrp="1"/>
          </p:cNvSpPr>
          <p:nvPr>
            <p:ph type="dt" sz="half" idx="10"/>
          </p:nvPr>
        </p:nvSpPr>
        <p:spPr/>
        <p:txBody>
          <a:bodyPr/>
          <a:lstStyle>
            <a:lvl1pPr>
              <a:defRPr/>
            </a:lvl1pPr>
          </a:lstStyle>
          <a:p>
            <a:pPr>
              <a:defRPr/>
            </a:pPr>
            <a:fld id="{D783F341-3BC9-4248-A727-733CF3DC8E28}" type="datetimeFigureOut">
              <a:rPr lang="en-GB" altLang="en-US"/>
              <a:pPr>
                <a:defRPr/>
              </a:pPr>
              <a:t>03/11/2025</a:t>
            </a:fld>
            <a:endParaRPr lang="en-GB" altLang="en-US"/>
          </a:p>
        </p:txBody>
      </p:sp>
      <p:sp>
        <p:nvSpPr>
          <p:cNvPr id="5" name="Footer Placeholder 4">
            <a:extLst>
              <a:ext uri="{FF2B5EF4-FFF2-40B4-BE49-F238E27FC236}">
                <a16:creationId xmlns:a16="http://schemas.microsoft.com/office/drawing/2014/main" id="{6A28C295-230E-1AD5-8D19-39FAB002CA06}"/>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755EB746-8484-53B5-AFFB-B25A593DC264}"/>
              </a:ext>
            </a:extLst>
          </p:cNvPr>
          <p:cNvSpPr>
            <a:spLocks noGrp="1"/>
          </p:cNvSpPr>
          <p:nvPr>
            <p:ph type="sldNum" sz="quarter" idx="12"/>
          </p:nvPr>
        </p:nvSpPr>
        <p:spPr/>
        <p:txBody>
          <a:bodyPr/>
          <a:lstStyle>
            <a:lvl1pPr>
              <a:defRPr/>
            </a:lvl1pPr>
          </a:lstStyle>
          <a:p>
            <a:pPr>
              <a:defRPr/>
            </a:pPr>
            <a:fld id="{C775C028-659F-4C27-A889-4B82CFCD2CB6}" type="slidenum">
              <a:rPr lang="en-GB" altLang="en-US"/>
              <a:pPr>
                <a:defRPr/>
              </a:pPr>
              <a:t>‹#›</a:t>
            </a:fld>
            <a:endParaRPr lang="en-GB" altLang="en-US"/>
          </a:p>
        </p:txBody>
      </p:sp>
    </p:spTree>
    <p:extLst>
      <p:ext uri="{BB962C8B-B14F-4D97-AF65-F5344CB8AC3E}">
        <p14:creationId xmlns:p14="http://schemas.microsoft.com/office/powerpoint/2010/main" val="12816113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5960C47-6F59-BE61-B458-2609D86CFD07}"/>
              </a:ext>
            </a:extLst>
          </p:cNvPr>
          <p:cNvSpPr>
            <a:spLocks noGrp="1"/>
          </p:cNvSpPr>
          <p:nvPr>
            <p:ph type="dt" sz="half" idx="10"/>
          </p:nvPr>
        </p:nvSpPr>
        <p:spPr/>
        <p:txBody>
          <a:bodyPr/>
          <a:lstStyle>
            <a:lvl1pPr>
              <a:defRPr/>
            </a:lvl1pPr>
          </a:lstStyle>
          <a:p>
            <a:pPr>
              <a:defRPr/>
            </a:pPr>
            <a:fld id="{6965913B-57B3-4DAB-86E6-6EEBF8E9404E}" type="datetimeFigureOut">
              <a:rPr lang="en-GB" altLang="en-US"/>
              <a:pPr>
                <a:defRPr/>
              </a:pPr>
              <a:t>03/11/2025</a:t>
            </a:fld>
            <a:endParaRPr lang="en-GB" altLang="en-US"/>
          </a:p>
        </p:txBody>
      </p:sp>
      <p:sp>
        <p:nvSpPr>
          <p:cNvPr id="5" name="Footer Placeholder 4">
            <a:extLst>
              <a:ext uri="{FF2B5EF4-FFF2-40B4-BE49-F238E27FC236}">
                <a16:creationId xmlns:a16="http://schemas.microsoft.com/office/drawing/2014/main" id="{A0A97ED2-7685-C3D7-C19E-740692976A20}"/>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F27877B0-D0D1-AC69-D1DE-67CE64F3D577}"/>
              </a:ext>
            </a:extLst>
          </p:cNvPr>
          <p:cNvSpPr>
            <a:spLocks noGrp="1"/>
          </p:cNvSpPr>
          <p:nvPr>
            <p:ph type="sldNum" sz="quarter" idx="12"/>
          </p:nvPr>
        </p:nvSpPr>
        <p:spPr/>
        <p:txBody>
          <a:bodyPr/>
          <a:lstStyle>
            <a:lvl1pPr>
              <a:defRPr/>
            </a:lvl1pPr>
          </a:lstStyle>
          <a:p>
            <a:pPr>
              <a:defRPr/>
            </a:pPr>
            <a:fld id="{B8CC1A05-B462-4F3E-BBC8-0E9A3EE58591}" type="slidenum">
              <a:rPr lang="en-GB" altLang="en-US"/>
              <a:pPr>
                <a:defRPr/>
              </a:pPr>
              <a:t>‹#›</a:t>
            </a:fld>
            <a:endParaRPr lang="en-GB" altLang="en-US"/>
          </a:p>
        </p:txBody>
      </p:sp>
    </p:spTree>
    <p:extLst>
      <p:ext uri="{BB962C8B-B14F-4D97-AF65-F5344CB8AC3E}">
        <p14:creationId xmlns:p14="http://schemas.microsoft.com/office/powerpoint/2010/main" val="14930856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4C3E81AC-AD06-FC22-841C-BBB4B5077120}"/>
              </a:ext>
            </a:extLst>
          </p:cNvPr>
          <p:cNvSpPr>
            <a:spLocks noGrp="1"/>
          </p:cNvSpPr>
          <p:nvPr>
            <p:ph type="dt" sz="half" idx="10"/>
          </p:nvPr>
        </p:nvSpPr>
        <p:spPr/>
        <p:txBody>
          <a:bodyPr/>
          <a:lstStyle>
            <a:lvl1pPr>
              <a:defRPr/>
            </a:lvl1pPr>
          </a:lstStyle>
          <a:p>
            <a:pPr>
              <a:defRPr/>
            </a:pPr>
            <a:fld id="{46027B62-DAB9-4B0A-9CE9-610BB74F1C11}" type="datetimeFigureOut">
              <a:rPr lang="en-GB" altLang="en-US"/>
              <a:pPr>
                <a:defRPr/>
              </a:pPr>
              <a:t>03/11/2025</a:t>
            </a:fld>
            <a:endParaRPr lang="en-GB" altLang="en-US"/>
          </a:p>
        </p:txBody>
      </p:sp>
      <p:sp>
        <p:nvSpPr>
          <p:cNvPr id="6" name="Footer Placeholder 4">
            <a:extLst>
              <a:ext uri="{FF2B5EF4-FFF2-40B4-BE49-F238E27FC236}">
                <a16:creationId xmlns:a16="http://schemas.microsoft.com/office/drawing/2014/main" id="{0A26E42B-7FB2-BE02-859B-CAE64B6A7D69}"/>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A4E90268-6262-9F9C-2A10-9B12E1FCC595}"/>
              </a:ext>
            </a:extLst>
          </p:cNvPr>
          <p:cNvSpPr>
            <a:spLocks noGrp="1"/>
          </p:cNvSpPr>
          <p:nvPr>
            <p:ph type="sldNum" sz="quarter" idx="12"/>
          </p:nvPr>
        </p:nvSpPr>
        <p:spPr/>
        <p:txBody>
          <a:bodyPr/>
          <a:lstStyle>
            <a:lvl1pPr>
              <a:defRPr/>
            </a:lvl1pPr>
          </a:lstStyle>
          <a:p>
            <a:pPr>
              <a:defRPr/>
            </a:pPr>
            <a:fld id="{376DF862-65AB-4DAF-94B5-AE4AB5F446BC}" type="slidenum">
              <a:rPr lang="en-GB" altLang="en-US"/>
              <a:pPr>
                <a:defRPr/>
              </a:pPr>
              <a:t>‹#›</a:t>
            </a:fld>
            <a:endParaRPr lang="en-GB" altLang="en-US"/>
          </a:p>
        </p:txBody>
      </p:sp>
    </p:spTree>
    <p:extLst>
      <p:ext uri="{BB962C8B-B14F-4D97-AF65-F5344CB8AC3E}">
        <p14:creationId xmlns:p14="http://schemas.microsoft.com/office/powerpoint/2010/main" val="12094625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F7EEFE9B-DFF0-AE9F-6C1C-78B7DB414DF4}"/>
              </a:ext>
            </a:extLst>
          </p:cNvPr>
          <p:cNvSpPr>
            <a:spLocks noGrp="1"/>
          </p:cNvSpPr>
          <p:nvPr>
            <p:ph type="dt" sz="half" idx="10"/>
          </p:nvPr>
        </p:nvSpPr>
        <p:spPr/>
        <p:txBody>
          <a:bodyPr/>
          <a:lstStyle>
            <a:lvl1pPr>
              <a:defRPr/>
            </a:lvl1pPr>
          </a:lstStyle>
          <a:p>
            <a:pPr>
              <a:defRPr/>
            </a:pPr>
            <a:fld id="{9E78F701-4BA5-45E8-BBA1-8360786684EA}" type="datetimeFigureOut">
              <a:rPr lang="en-GB" altLang="en-US"/>
              <a:pPr>
                <a:defRPr/>
              </a:pPr>
              <a:t>03/11/2025</a:t>
            </a:fld>
            <a:endParaRPr lang="en-GB" altLang="en-US"/>
          </a:p>
        </p:txBody>
      </p:sp>
      <p:sp>
        <p:nvSpPr>
          <p:cNvPr id="8" name="Footer Placeholder 4">
            <a:extLst>
              <a:ext uri="{FF2B5EF4-FFF2-40B4-BE49-F238E27FC236}">
                <a16:creationId xmlns:a16="http://schemas.microsoft.com/office/drawing/2014/main" id="{690BFEA9-C145-950B-D539-2C2E017EAC91}"/>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AC6EF266-5393-C595-B18E-17A6C7074C94}"/>
              </a:ext>
            </a:extLst>
          </p:cNvPr>
          <p:cNvSpPr>
            <a:spLocks noGrp="1"/>
          </p:cNvSpPr>
          <p:nvPr>
            <p:ph type="sldNum" sz="quarter" idx="12"/>
          </p:nvPr>
        </p:nvSpPr>
        <p:spPr/>
        <p:txBody>
          <a:bodyPr/>
          <a:lstStyle>
            <a:lvl1pPr>
              <a:defRPr/>
            </a:lvl1pPr>
          </a:lstStyle>
          <a:p>
            <a:pPr>
              <a:defRPr/>
            </a:pPr>
            <a:fld id="{4200D3A7-A53D-4373-B2EA-D5582AA881F1}" type="slidenum">
              <a:rPr lang="en-GB" altLang="en-US"/>
              <a:pPr>
                <a:defRPr/>
              </a:pPr>
              <a:t>‹#›</a:t>
            </a:fld>
            <a:endParaRPr lang="en-GB" altLang="en-US"/>
          </a:p>
        </p:txBody>
      </p:sp>
    </p:spTree>
    <p:extLst>
      <p:ext uri="{BB962C8B-B14F-4D97-AF65-F5344CB8AC3E}">
        <p14:creationId xmlns:p14="http://schemas.microsoft.com/office/powerpoint/2010/main" val="34853421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5539686F-171F-C134-9392-5099AF0CEF1F}"/>
              </a:ext>
            </a:extLst>
          </p:cNvPr>
          <p:cNvSpPr>
            <a:spLocks noGrp="1"/>
          </p:cNvSpPr>
          <p:nvPr>
            <p:ph type="dt" sz="half" idx="10"/>
          </p:nvPr>
        </p:nvSpPr>
        <p:spPr/>
        <p:txBody>
          <a:bodyPr/>
          <a:lstStyle>
            <a:lvl1pPr>
              <a:defRPr/>
            </a:lvl1pPr>
          </a:lstStyle>
          <a:p>
            <a:pPr>
              <a:defRPr/>
            </a:pPr>
            <a:fld id="{20C198CA-B518-41DD-A3DC-1CE6BB749735}" type="datetimeFigureOut">
              <a:rPr lang="en-GB" altLang="en-US"/>
              <a:pPr>
                <a:defRPr/>
              </a:pPr>
              <a:t>03/11/2025</a:t>
            </a:fld>
            <a:endParaRPr lang="en-GB" altLang="en-US"/>
          </a:p>
        </p:txBody>
      </p:sp>
      <p:sp>
        <p:nvSpPr>
          <p:cNvPr id="4" name="Footer Placeholder 4">
            <a:extLst>
              <a:ext uri="{FF2B5EF4-FFF2-40B4-BE49-F238E27FC236}">
                <a16:creationId xmlns:a16="http://schemas.microsoft.com/office/drawing/2014/main" id="{07C7836B-832A-1C96-F967-1A6D5E72403B}"/>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C6644219-FCEA-8936-BA50-8592C686EF9C}"/>
              </a:ext>
            </a:extLst>
          </p:cNvPr>
          <p:cNvSpPr>
            <a:spLocks noGrp="1"/>
          </p:cNvSpPr>
          <p:nvPr>
            <p:ph type="sldNum" sz="quarter" idx="12"/>
          </p:nvPr>
        </p:nvSpPr>
        <p:spPr/>
        <p:txBody>
          <a:bodyPr/>
          <a:lstStyle>
            <a:lvl1pPr>
              <a:defRPr/>
            </a:lvl1pPr>
          </a:lstStyle>
          <a:p>
            <a:pPr>
              <a:defRPr/>
            </a:pPr>
            <a:fld id="{49DB6A4A-3275-43C0-8D4F-769D7421E6B8}" type="slidenum">
              <a:rPr lang="en-GB" altLang="en-US"/>
              <a:pPr>
                <a:defRPr/>
              </a:pPr>
              <a:t>‹#›</a:t>
            </a:fld>
            <a:endParaRPr lang="en-GB" altLang="en-US"/>
          </a:p>
        </p:txBody>
      </p:sp>
    </p:spTree>
    <p:extLst>
      <p:ext uri="{BB962C8B-B14F-4D97-AF65-F5344CB8AC3E}">
        <p14:creationId xmlns:p14="http://schemas.microsoft.com/office/powerpoint/2010/main" val="37314578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FD170732-5115-BE98-3113-171CCF6BC132}"/>
              </a:ext>
            </a:extLst>
          </p:cNvPr>
          <p:cNvSpPr>
            <a:spLocks noGrp="1"/>
          </p:cNvSpPr>
          <p:nvPr>
            <p:ph type="dt" sz="half" idx="10"/>
          </p:nvPr>
        </p:nvSpPr>
        <p:spPr/>
        <p:txBody>
          <a:bodyPr/>
          <a:lstStyle>
            <a:lvl1pPr>
              <a:defRPr/>
            </a:lvl1pPr>
          </a:lstStyle>
          <a:p>
            <a:pPr>
              <a:defRPr/>
            </a:pPr>
            <a:fld id="{D25C6179-FC71-442E-8743-B959232D6ADB}" type="datetimeFigureOut">
              <a:rPr lang="en-GB" altLang="en-US"/>
              <a:pPr>
                <a:defRPr/>
              </a:pPr>
              <a:t>03/11/2025</a:t>
            </a:fld>
            <a:endParaRPr lang="en-GB" altLang="en-US"/>
          </a:p>
        </p:txBody>
      </p:sp>
      <p:sp>
        <p:nvSpPr>
          <p:cNvPr id="3" name="Footer Placeholder 4">
            <a:extLst>
              <a:ext uri="{FF2B5EF4-FFF2-40B4-BE49-F238E27FC236}">
                <a16:creationId xmlns:a16="http://schemas.microsoft.com/office/drawing/2014/main" id="{70B787F3-0BE9-6B49-F0FA-B1614D2FAF33}"/>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37A9EF32-5A94-B06E-B73D-F15CA5E7500C}"/>
              </a:ext>
            </a:extLst>
          </p:cNvPr>
          <p:cNvSpPr>
            <a:spLocks noGrp="1"/>
          </p:cNvSpPr>
          <p:nvPr>
            <p:ph type="sldNum" sz="quarter" idx="12"/>
          </p:nvPr>
        </p:nvSpPr>
        <p:spPr/>
        <p:txBody>
          <a:bodyPr/>
          <a:lstStyle>
            <a:lvl1pPr>
              <a:defRPr/>
            </a:lvl1pPr>
          </a:lstStyle>
          <a:p>
            <a:pPr>
              <a:defRPr/>
            </a:pPr>
            <a:fld id="{D458EFA5-6E43-4AF6-B428-D03884479067}" type="slidenum">
              <a:rPr lang="en-GB" altLang="en-US"/>
              <a:pPr>
                <a:defRPr/>
              </a:pPr>
              <a:t>‹#›</a:t>
            </a:fld>
            <a:endParaRPr lang="en-GB" altLang="en-US"/>
          </a:p>
        </p:txBody>
      </p:sp>
    </p:spTree>
    <p:extLst>
      <p:ext uri="{BB962C8B-B14F-4D97-AF65-F5344CB8AC3E}">
        <p14:creationId xmlns:p14="http://schemas.microsoft.com/office/powerpoint/2010/main" val="2028048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0E0BA749-3B16-C716-0D0E-B2F5FA69CF4A}"/>
              </a:ext>
            </a:extLst>
          </p:cNvPr>
          <p:cNvSpPr>
            <a:spLocks noGrp="1"/>
          </p:cNvSpPr>
          <p:nvPr>
            <p:ph type="dt" sz="half" idx="10"/>
          </p:nvPr>
        </p:nvSpPr>
        <p:spPr/>
        <p:txBody>
          <a:bodyPr/>
          <a:lstStyle>
            <a:lvl1pPr>
              <a:defRPr/>
            </a:lvl1pPr>
          </a:lstStyle>
          <a:p>
            <a:pPr>
              <a:defRPr/>
            </a:pPr>
            <a:fld id="{8DEED8BE-D5E1-4674-AB09-242CE6CF7D9C}" type="datetimeFigureOut">
              <a:rPr lang="en-GB" altLang="en-US"/>
              <a:pPr>
                <a:defRPr/>
              </a:pPr>
              <a:t>03/11/2025</a:t>
            </a:fld>
            <a:endParaRPr lang="en-GB" altLang="en-US"/>
          </a:p>
        </p:txBody>
      </p:sp>
      <p:sp>
        <p:nvSpPr>
          <p:cNvPr id="6" name="Footer Placeholder 4">
            <a:extLst>
              <a:ext uri="{FF2B5EF4-FFF2-40B4-BE49-F238E27FC236}">
                <a16:creationId xmlns:a16="http://schemas.microsoft.com/office/drawing/2014/main" id="{3AA06B3A-9F5B-93AA-AC61-51E0729D737C}"/>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37396FE5-E0F9-101D-54D4-1305E9FF4BA5}"/>
              </a:ext>
            </a:extLst>
          </p:cNvPr>
          <p:cNvSpPr>
            <a:spLocks noGrp="1"/>
          </p:cNvSpPr>
          <p:nvPr>
            <p:ph type="sldNum" sz="quarter" idx="12"/>
          </p:nvPr>
        </p:nvSpPr>
        <p:spPr/>
        <p:txBody>
          <a:bodyPr/>
          <a:lstStyle>
            <a:lvl1pPr>
              <a:defRPr/>
            </a:lvl1pPr>
          </a:lstStyle>
          <a:p>
            <a:pPr>
              <a:defRPr/>
            </a:pPr>
            <a:fld id="{36D8F31A-EDFD-4119-A5EF-42AC44BA16D9}" type="slidenum">
              <a:rPr lang="en-GB" altLang="en-US"/>
              <a:pPr>
                <a:defRPr/>
              </a:pPr>
              <a:t>‹#›</a:t>
            </a:fld>
            <a:endParaRPr lang="en-GB" altLang="en-US"/>
          </a:p>
        </p:txBody>
      </p:sp>
    </p:spTree>
    <p:extLst>
      <p:ext uri="{BB962C8B-B14F-4D97-AF65-F5344CB8AC3E}">
        <p14:creationId xmlns:p14="http://schemas.microsoft.com/office/powerpoint/2010/main" val="31596734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AED3D2B1-422E-7D55-EC89-652EF10AB578}"/>
              </a:ext>
            </a:extLst>
          </p:cNvPr>
          <p:cNvSpPr>
            <a:spLocks noGrp="1"/>
          </p:cNvSpPr>
          <p:nvPr>
            <p:ph type="dt" sz="half" idx="10"/>
          </p:nvPr>
        </p:nvSpPr>
        <p:spPr/>
        <p:txBody>
          <a:bodyPr/>
          <a:lstStyle>
            <a:lvl1pPr>
              <a:defRPr/>
            </a:lvl1pPr>
          </a:lstStyle>
          <a:p>
            <a:pPr>
              <a:defRPr/>
            </a:pPr>
            <a:fld id="{0E5B312A-3C7F-4A23-A841-10B9A46D0D5E}" type="datetimeFigureOut">
              <a:rPr lang="en-GB" altLang="en-US"/>
              <a:pPr>
                <a:defRPr/>
              </a:pPr>
              <a:t>03/11/2025</a:t>
            </a:fld>
            <a:endParaRPr lang="en-GB" altLang="en-US"/>
          </a:p>
        </p:txBody>
      </p:sp>
      <p:sp>
        <p:nvSpPr>
          <p:cNvPr id="6" name="Footer Placeholder 4">
            <a:extLst>
              <a:ext uri="{FF2B5EF4-FFF2-40B4-BE49-F238E27FC236}">
                <a16:creationId xmlns:a16="http://schemas.microsoft.com/office/drawing/2014/main" id="{2756E352-1D82-02A0-DAE6-091CA0ED06F1}"/>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FC134F22-93D3-9DF5-E0C7-43BA1A970D59}"/>
              </a:ext>
            </a:extLst>
          </p:cNvPr>
          <p:cNvSpPr>
            <a:spLocks noGrp="1"/>
          </p:cNvSpPr>
          <p:nvPr>
            <p:ph type="sldNum" sz="quarter" idx="12"/>
          </p:nvPr>
        </p:nvSpPr>
        <p:spPr/>
        <p:txBody>
          <a:bodyPr/>
          <a:lstStyle>
            <a:lvl1pPr>
              <a:defRPr/>
            </a:lvl1pPr>
          </a:lstStyle>
          <a:p>
            <a:pPr>
              <a:defRPr/>
            </a:pPr>
            <a:fld id="{5874DDDE-44CB-49A4-8B3C-52EEC9124630}" type="slidenum">
              <a:rPr lang="en-GB" altLang="en-US"/>
              <a:pPr>
                <a:defRPr/>
              </a:pPr>
              <a:t>‹#›</a:t>
            </a:fld>
            <a:endParaRPr lang="en-GB" altLang="en-US"/>
          </a:p>
        </p:txBody>
      </p:sp>
    </p:spTree>
    <p:extLst>
      <p:ext uri="{BB962C8B-B14F-4D97-AF65-F5344CB8AC3E}">
        <p14:creationId xmlns:p14="http://schemas.microsoft.com/office/powerpoint/2010/main" val="1657134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3380EA1-91A2-75AA-9F28-464396046B51}"/>
              </a:ext>
            </a:extLst>
          </p:cNvPr>
          <p:cNvSpPr>
            <a:spLocks noGrp="1"/>
          </p:cNvSpPr>
          <p:nvPr>
            <p:ph type="dt" sz="half" idx="10"/>
          </p:nvPr>
        </p:nvSpPr>
        <p:spPr/>
        <p:txBody>
          <a:bodyPr/>
          <a:lstStyle>
            <a:lvl1pPr>
              <a:defRPr/>
            </a:lvl1pPr>
          </a:lstStyle>
          <a:p>
            <a:pPr>
              <a:defRPr/>
            </a:pPr>
            <a:fld id="{C1C8168A-DA74-43B1-BBA3-40DE4F89B400}" type="datetimeFigureOut">
              <a:rPr lang="en-GB" altLang="en-US"/>
              <a:pPr>
                <a:defRPr/>
              </a:pPr>
              <a:t>03/11/2025</a:t>
            </a:fld>
            <a:endParaRPr lang="en-GB" altLang="en-US"/>
          </a:p>
        </p:txBody>
      </p:sp>
      <p:sp>
        <p:nvSpPr>
          <p:cNvPr id="5" name="Footer Placeholder 4">
            <a:extLst>
              <a:ext uri="{FF2B5EF4-FFF2-40B4-BE49-F238E27FC236}">
                <a16:creationId xmlns:a16="http://schemas.microsoft.com/office/drawing/2014/main" id="{B140F0C8-0F38-60B4-D7EC-545ED0265A84}"/>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BB515150-0BDF-A3EA-C647-D5483B7CE7B1}"/>
              </a:ext>
            </a:extLst>
          </p:cNvPr>
          <p:cNvSpPr>
            <a:spLocks noGrp="1"/>
          </p:cNvSpPr>
          <p:nvPr>
            <p:ph type="sldNum" sz="quarter" idx="12"/>
          </p:nvPr>
        </p:nvSpPr>
        <p:spPr/>
        <p:txBody>
          <a:bodyPr/>
          <a:lstStyle>
            <a:lvl1pPr>
              <a:defRPr/>
            </a:lvl1pPr>
          </a:lstStyle>
          <a:p>
            <a:pPr>
              <a:defRPr/>
            </a:pPr>
            <a:fld id="{5FB11910-A2D3-43E8-91D2-6C8F0D3B3EEB}" type="slidenum">
              <a:rPr lang="en-GB" altLang="en-US"/>
              <a:pPr>
                <a:defRPr/>
              </a:pPr>
              <a:t>‹#›</a:t>
            </a:fld>
            <a:endParaRPr lang="en-GB" altLang="en-US"/>
          </a:p>
        </p:txBody>
      </p:sp>
    </p:spTree>
    <p:extLst>
      <p:ext uri="{BB962C8B-B14F-4D97-AF65-F5344CB8AC3E}">
        <p14:creationId xmlns:p14="http://schemas.microsoft.com/office/powerpoint/2010/main" val="9252801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CAE9A18-D50B-2558-8E12-9F4C4C38CB02}"/>
              </a:ext>
            </a:extLst>
          </p:cNvPr>
          <p:cNvSpPr>
            <a:spLocks noGrp="1"/>
          </p:cNvSpPr>
          <p:nvPr>
            <p:ph type="dt" sz="half" idx="10"/>
          </p:nvPr>
        </p:nvSpPr>
        <p:spPr/>
        <p:txBody>
          <a:bodyPr/>
          <a:lstStyle>
            <a:lvl1pPr>
              <a:defRPr/>
            </a:lvl1pPr>
          </a:lstStyle>
          <a:p>
            <a:pPr>
              <a:defRPr/>
            </a:pPr>
            <a:fld id="{E60BDD3F-8B01-4CBF-B645-1DD5B11BB15B}" type="datetimeFigureOut">
              <a:rPr lang="en-GB" altLang="en-US"/>
              <a:pPr>
                <a:defRPr/>
              </a:pPr>
              <a:t>03/11/2025</a:t>
            </a:fld>
            <a:endParaRPr lang="en-GB" altLang="en-US"/>
          </a:p>
        </p:txBody>
      </p:sp>
      <p:sp>
        <p:nvSpPr>
          <p:cNvPr id="5" name="Footer Placeholder 4">
            <a:extLst>
              <a:ext uri="{FF2B5EF4-FFF2-40B4-BE49-F238E27FC236}">
                <a16:creationId xmlns:a16="http://schemas.microsoft.com/office/drawing/2014/main" id="{4CF64FA5-29FA-BA2F-5040-FC1E97CBE5F6}"/>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6D8EC5CB-933C-76FE-B940-3774FDF33BD2}"/>
              </a:ext>
            </a:extLst>
          </p:cNvPr>
          <p:cNvSpPr>
            <a:spLocks noGrp="1"/>
          </p:cNvSpPr>
          <p:nvPr>
            <p:ph type="sldNum" sz="quarter" idx="12"/>
          </p:nvPr>
        </p:nvSpPr>
        <p:spPr/>
        <p:txBody>
          <a:bodyPr/>
          <a:lstStyle>
            <a:lvl1pPr>
              <a:defRPr/>
            </a:lvl1pPr>
          </a:lstStyle>
          <a:p>
            <a:pPr>
              <a:defRPr/>
            </a:pPr>
            <a:fld id="{D82D9B65-B132-475C-8B56-13B469EA66F9}" type="slidenum">
              <a:rPr lang="en-GB" altLang="en-US"/>
              <a:pPr>
                <a:defRPr/>
              </a:pPr>
              <a:t>‹#›</a:t>
            </a:fld>
            <a:endParaRPr lang="en-GB" altLang="en-US"/>
          </a:p>
        </p:txBody>
      </p:sp>
    </p:spTree>
    <p:extLst>
      <p:ext uri="{BB962C8B-B14F-4D97-AF65-F5344CB8AC3E}">
        <p14:creationId xmlns:p14="http://schemas.microsoft.com/office/powerpoint/2010/main" val="16460266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741E6261-74CA-3A98-E1AF-8D755E889872}"/>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46ECAAAA-EDB0-285B-C759-16DF6735FF63}"/>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6570C49E-E89C-4AA4-E6B5-679E58833FE9}"/>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defRPr>
            </a:lvl1pPr>
          </a:lstStyle>
          <a:p>
            <a:pPr>
              <a:defRPr/>
            </a:pPr>
            <a:fld id="{D91F26AC-08AE-4FD8-8152-10456A01EB8B}" type="datetimeFigureOut">
              <a:rPr lang="en-GB" altLang="en-US"/>
              <a:pPr>
                <a:defRPr/>
              </a:pPr>
              <a:t>03/11/2025</a:t>
            </a:fld>
            <a:endParaRPr lang="en-GB" altLang="en-US"/>
          </a:p>
        </p:txBody>
      </p:sp>
      <p:sp>
        <p:nvSpPr>
          <p:cNvPr id="5" name="Footer Placeholder 4">
            <a:extLst>
              <a:ext uri="{FF2B5EF4-FFF2-40B4-BE49-F238E27FC236}">
                <a16:creationId xmlns:a16="http://schemas.microsoft.com/office/drawing/2014/main" id="{A7C24E00-E523-5CA8-B153-B3966E42B201}"/>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cs typeface="+mn-cs"/>
              </a:defRPr>
            </a:lvl1pPr>
          </a:lstStyle>
          <a:p>
            <a:pPr>
              <a:defRPr/>
            </a:pPr>
            <a:endParaRPr lang="en-GB"/>
          </a:p>
        </p:txBody>
      </p:sp>
      <p:sp>
        <p:nvSpPr>
          <p:cNvPr id="6" name="Slide Number Placeholder 5">
            <a:extLst>
              <a:ext uri="{FF2B5EF4-FFF2-40B4-BE49-F238E27FC236}">
                <a16:creationId xmlns:a16="http://schemas.microsoft.com/office/drawing/2014/main" id="{D591B95F-78A8-8CB1-FB01-1A1BD9B059F6}"/>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a:defRPr/>
            </a:pPr>
            <a:fld id="{E35E40D3-388A-4A5A-BAFE-13B47A36065E}"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S PGothic" pitchFamily="34" charset="-128"/>
          <a:cs typeface="MS PGothic" charset="0"/>
        </a:defRPr>
      </a:lvl1pPr>
      <a:lvl2pPr algn="ctr" rtl="0" eaLnBrk="0" fontAlgn="base" hangingPunct="0">
        <a:spcBef>
          <a:spcPct val="0"/>
        </a:spcBef>
        <a:spcAft>
          <a:spcPct val="0"/>
        </a:spcAft>
        <a:defRPr sz="4400">
          <a:solidFill>
            <a:schemeClr val="tx1"/>
          </a:solidFill>
          <a:latin typeface="Calibri" pitchFamily="34" charset="0"/>
          <a:ea typeface="MS PGothic" pitchFamily="34" charset="-128"/>
          <a:cs typeface="MS PGothic" charset="0"/>
        </a:defRPr>
      </a:lvl2pPr>
      <a:lvl3pPr algn="ctr" rtl="0" eaLnBrk="0" fontAlgn="base" hangingPunct="0">
        <a:spcBef>
          <a:spcPct val="0"/>
        </a:spcBef>
        <a:spcAft>
          <a:spcPct val="0"/>
        </a:spcAft>
        <a:defRPr sz="4400">
          <a:solidFill>
            <a:schemeClr val="tx1"/>
          </a:solidFill>
          <a:latin typeface="Calibri" pitchFamily="34" charset="0"/>
          <a:ea typeface="MS PGothic" pitchFamily="34" charset="-128"/>
          <a:cs typeface="MS PGothic" charset="0"/>
        </a:defRPr>
      </a:lvl3pPr>
      <a:lvl4pPr algn="ctr" rtl="0" eaLnBrk="0" fontAlgn="base" hangingPunct="0">
        <a:spcBef>
          <a:spcPct val="0"/>
        </a:spcBef>
        <a:spcAft>
          <a:spcPct val="0"/>
        </a:spcAft>
        <a:defRPr sz="4400">
          <a:solidFill>
            <a:schemeClr val="tx1"/>
          </a:solidFill>
          <a:latin typeface="Calibri" pitchFamily="34" charset="0"/>
          <a:ea typeface="MS PGothic" pitchFamily="34" charset="-128"/>
          <a:cs typeface="MS PGothic" charset="0"/>
        </a:defRPr>
      </a:lvl4pPr>
      <a:lvl5pPr algn="ctr" rtl="0" eaLnBrk="0" fontAlgn="base" hangingPunct="0">
        <a:spcBef>
          <a:spcPct val="0"/>
        </a:spcBef>
        <a:spcAft>
          <a:spcPct val="0"/>
        </a:spcAft>
        <a:defRPr sz="4400">
          <a:solidFill>
            <a:schemeClr val="tx1"/>
          </a:solidFill>
          <a:latin typeface="Calibri" pitchFamily="34" charset="0"/>
          <a:ea typeface="MS PGothic" pitchFamily="34" charset="-128"/>
          <a:cs typeface="MS PGothic"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S PGothic" pitchFamily="34" charset="-128"/>
          <a:cs typeface="MS PGothic"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S PGothic" pitchFamily="34" charset="-128"/>
          <a:cs typeface="MS PGothic" charset="0"/>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S PGothic" pitchFamily="34" charset="-128"/>
          <a:cs typeface="MS PGothic" charset="0"/>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itchFamily="34" charset="-128"/>
          <a:cs typeface="MS PGothic" charset="0"/>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itchFamily="34" charset="-128"/>
          <a:cs typeface="MS PGothic"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97">
            <a:extLst>
              <a:ext uri="{FF2B5EF4-FFF2-40B4-BE49-F238E27FC236}">
                <a16:creationId xmlns:a16="http://schemas.microsoft.com/office/drawing/2014/main" id="{AE20F535-07F4-5D02-C10F-FB510E57A0D8}"/>
              </a:ext>
            </a:extLst>
          </p:cNvPr>
          <p:cNvSpPr>
            <a:spLocks noChangeArrowheads="1"/>
          </p:cNvSpPr>
          <p:nvPr/>
        </p:nvSpPr>
        <p:spPr bwMode="auto">
          <a:xfrm flipH="1">
            <a:off x="187325" y="93663"/>
            <a:ext cx="4097338" cy="1247775"/>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lstStyle/>
          <a:p>
            <a:pPr eaLnBrk="1" hangingPunct="1">
              <a:spcAft>
                <a:spcPts val="1000"/>
              </a:spcAft>
              <a:defRPr/>
            </a:pPr>
            <a:r>
              <a:rPr lang="en-GB" sz="1400" b="1" dirty="0">
                <a:latin typeface="Comic Sans MS" pitchFamily="66" charset="0"/>
                <a:ea typeface="+mn-ea"/>
                <a:cs typeface="Arial" panose="020B0604020202020204" pitchFamily="34" charset="0"/>
              </a:rPr>
              <a:t>Reception Curriculum Plan</a:t>
            </a:r>
            <a:br>
              <a:rPr lang="en-GB" sz="1400" b="1" dirty="0">
                <a:latin typeface="Comic Sans MS" pitchFamily="66" charset="0"/>
                <a:ea typeface="+mn-ea"/>
                <a:cs typeface="Arial" panose="020B0604020202020204" pitchFamily="34" charset="0"/>
              </a:rPr>
            </a:br>
            <a:br>
              <a:rPr lang="en-GB" sz="1400" b="1" dirty="0">
                <a:latin typeface="Comic Sans MS" pitchFamily="66" charset="0"/>
                <a:ea typeface="+mn-ea"/>
                <a:cs typeface="Arial" panose="020B0604020202020204" pitchFamily="34" charset="0"/>
              </a:rPr>
            </a:br>
            <a:r>
              <a:rPr lang="en-GB" sz="1400" b="1" dirty="0">
                <a:latin typeface="Comic Sans MS" pitchFamily="66" charset="0"/>
                <a:ea typeface="+mn-ea"/>
                <a:cs typeface="Arial" panose="020B0604020202020204" pitchFamily="34" charset="0"/>
              </a:rPr>
              <a:t>Autumn 2 2025</a:t>
            </a:r>
            <a:endParaRPr lang="en-US" sz="1400" dirty="0">
              <a:latin typeface="Arial" pitchFamily="34" charset="0"/>
              <a:ea typeface="+mn-ea"/>
              <a:cs typeface="Arial" panose="020B0604020202020204" pitchFamily="34" charset="0"/>
            </a:endParaRPr>
          </a:p>
        </p:txBody>
      </p:sp>
      <p:sp>
        <p:nvSpPr>
          <p:cNvPr id="5" name="Rectangle 397">
            <a:extLst>
              <a:ext uri="{FF2B5EF4-FFF2-40B4-BE49-F238E27FC236}">
                <a16:creationId xmlns:a16="http://schemas.microsoft.com/office/drawing/2014/main" id="{1E825730-CEDB-1F25-59BD-4613C568BD7D}"/>
              </a:ext>
            </a:extLst>
          </p:cNvPr>
          <p:cNvSpPr>
            <a:spLocks noChangeArrowheads="1"/>
          </p:cNvSpPr>
          <p:nvPr/>
        </p:nvSpPr>
        <p:spPr bwMode="auto">
          <a:xfrm flipH="1">
            <a:off x="4521200" y="-1588"/>
            <a:ext cx="4643438" cy="6813551"/>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lstStyle>
            <a:lvl1pPr>
              <a:defRPr sz="2400">
                <a:solidFill>
                  <a:schemeClr val="tx1"/>
                </a:solidFill>
                <a:latin typeface="Calibri" panose="020F0502020204030204" pitchFamily="34" charset="0"/>
                <a:ea typeface="MS PGothic" panose="020B0600070205080204" pitchFamily="34" charset="-128"/>
              </a:defRPr>
            </a:lvl1pPr>
            <a:lvl2pPr marL="742950" indent="-285750">
              <a:defRPr sz="2400">
                <a:solidFill>
                  <a:schemeClr val="tx1"/>
                </a:solidFill>
                <a:latin typeface="Calibri" panose="020F0502020204030204" pitchFamily="34" charset="0"/>
                <a:ea typeface="MS PGothic" panose="020B0600070205080204" pitchFamily="34" charset="-128"/>
              </a:defRPr>
            </a:lvl2pPr>
            <a:lvl3pPr marL="1143000" indent="-228600">
              <a:defRPr sz="2400">
                <a:solidFill>
                  <a:schemeClr val="tx1"/>
                </a:solidFill>
                <a:latin typeface="Calibri" panose="020F0502020204030204" pitchFamily="34" charset="0"/>
                <a:ea typeface="MS PGothic" panose="020B0600070205080204" pitchFamily="34" charset="-128"/>
              </a:defRPr>
            </a:lvl3pPr>
            <a:lvl4pPr marL="1600200" indent="-228600">
              <a:defRPr sz="2400">
                <a:solidFill>
                  <a:schemeClr val="tx1"/>
                </a:solidFill>
                <a:latin typeface="Calibri" panose="020F0502020204030204" pitchFamily="34" charset="0"/>
                <a:ea typeface="MS PGothic" panose="020B0600070205080204" pitchFamily="34" charset="-128"/>
              </a:defRPr>
            </a:lvl4pPr>
            <a:lvl5pPr marL="2057400" indent="-228600">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algn="ctr" eaLnBrk="1" hangingPunct="1">
              <a:spcAft>
                <a:spcPts val="1000"/>
              </a:spcAft>
              <a:defRPr/>
            </a:pPr>
            <a:r>
              <a:rPr lang="en-GB" altLang="en-US" sz="1200" b="1" u="sng" dirty="0">
                <a:latin typeface="Comic Sans MS" panose="030F0702030302020204" pitchFamily="66" charset="0"/>
              </a:rPr>
              <a:t>The Prime Areas:</a:t>
            </a:r>
          </a:p>
          <a:p>
            <a:pPr algn="ctr" eaLnBrk="1" hangingPunct="1">
              <a:spcAft>
                <a:spcPts val="1000"/>
              </a:spcAft>
              <a:defRPr/>
            </a:pPr>
            <a:r>
              <a:rPr lang="en-GB" altLang="en-US" sz="1000" b="1" i="1" dirty="0">
                <a:latin typeface="Comic Sans MS" panose="030F0702030302020204" pitchFamily="66" charset="0"/>
              </a:rPr>
              <a:t>These three areas are the most important for your child’s development.  Their future ability to learn and develop will depend on their strengths in these areas.</a:t>
            </a:r>
          </a:p>
          <a:p>
            <a:pPr eaLnBrk="1" hangingPunct="1">
              <a:spcAft>
                <a:spcPts val="1000"/>
              </a:spcAft>
              <a:defRPr/>
            </a:pPr>
            <a:r>
              <a:rPr lang="en-GB" altLang="en-US" sz="1000" b="1" dirty="0">
                <a:latin typeface="Comic Sans MS" panose="030F0702030302020204" pitchFamily="66" charset="0"/>
              </a:rPr>
              <a:t>Communication and Language – </a:t>
            </a:r>
            <a:r>
              <a:rPr lang="en-GB" altLang="en-US" sz="1000" dirty="0">
                <a:latin typeface="Comic Sans MS" panose="030F0702030302020204" pitchFamily="66" charset="0"/>
              </a:rPr>
              <a:t>We will continue to engage in story time and share both fiction and non-fiction texts.  We will learn and apply a wide range of vocabulary throughout the day and encourage good pronunciation.  We will</a:t>
            </a:r>
            <a:r>
              <a:rPr lang="en-US" altLang="en-US" sz="1000" dirty="0">
                <a:latin typeface="Comic Sans MS" panose="030F0702030302020204" pitchFamily="66" charset="0"/>
              </a:rPr>
              <a:t> also be d</a:t>
            </a:r>
            <a:r>
              <a:rPr lang="en-US" sz="1000" dirty="0">
                <a:latin typeface="Comic Sans MS" panose="030F0702030302020204" pitchFamily="66" charset="0"/>
              </a:rPr>
              <a:t>eveloping the ability to understand two-part instructions. </a:t>
            </a:r>
            <a:endParaRPr lang="en-US" altLang="en-US" sz="1000" b="1" dirty="0">
              <a:latin typeface="Comic Sans MS" panose="030F0702030302020204" pitchFamily="66" charset="0"/>
            </a:endParaRPr>
          </a:p>
          <a:p>
            <a:pPr>
              <a:defRPr/>
            </a:pPr>
            <a:r>
              <a:rPr lang="en-GB" altLang="en-US" sz="1000" b="1" dirty="0">
                <a:latin typeface="Comic Sans MS" panose="030F0702030302020204" pitchFamily="66" charset="0"/>
              </a:rPr>
              <a:t>Physical Development – </a:t>
            </a:r>
            <a:r>
              <a:rPr lang="en-GB" altLang="en-US" sz="1000" dirty="0">
                <a:latin typeface="Comic Sans MS" panose="030F0702030302020204" pitchFamily="66" charset="0"/>
              </a:rPr>
              <a:t>We will explore different  ways of using our hands to move with a ball whilst keeping control.  Pupils will explore rolling, pushing and bouncing a ball with a partner</a:t>
            </a:r>
            <a:r>
              <a:rPr lang="en-US" sz="1000" dirty="0">
                <a:latin typeface="Comic Sans MS" panose="030F0702030302020204" pitchFamily="66" charset="0"/>
              </a:rPr>
              <a:t>  As always, our in-class provision will support our fine motor development. </a:t>
            </a:r>
          </a:p>
          <a:p>
            <a:pPr>
              <a:defRPr/>
            </a:pPr>
            <a:endParaRPr lang="en-GB" altLang="en-US" sz="800" b="1" dirty="0">
              <a:latin typeface="Comic Sans MS" panose="030F0702030302020204" pitchFamily="66" charset="0"/>
            </a:endParaRPr>
          </a:p>
          <a:p>
            <a:pPr eaLnBrk="1" hangingPunct="1">
              <a:spcAft>
                <a:spcPts val="1000"/>
              </a:spcAft>
              <a:defRPr/>
            </a:pPr>
            <a:r>
              <a:rPr lang="en-GB" altLang="en-US" sz="1000" b="1" dirty="0">
                <a:latin typeface="Comic Sans MS" panose="030F0702030302020204" pitchFamily="66" charset="0"/>
              </a:rPr>
              <a:t>Physical, Social and Emotional Development – </a:t>
            </a:r>
            <a:r>
              <a:rPr lang="en-GB" altLang="en-US" sz="1000" dirty="0">
                <a:latin typeface="Comic Sans MS" panose="030F0702030302020204" pitchFamily="66" charset="0"/>
              </a:rPr>
              <a:t> We will continue to maintain </a:t>
            </a:r>
            <a:r>
              <a:rPr lang="en-US" sz="1000" dirty="0">
                <a:latin typeface="Comic Sans MS" panose="030F0702030302020204" pitchFamily="66" charset="0"/>
              </a:rPr>
              <a:t>behaviour expectations and develop negotiating with less adult support. We will begin to talk about how others may be feeling and developing appropriate ways to be assertive.  </a:t>
            </a:r>
            <a:r>
              <a:rPr lang="en-GB" altLang="en-US" sz="1000" dirty="0">
                <a:latin typeface="Comic Sans MS" panose="030F0702030302020204" pitchFamily="66" charset="0"/>
              </a:rPr>
              <a:t>We will discuss our Global Neighbours project ‘We’re Not So Different’. As we continue to  understand what it is to be, and live as, a refugee we develop our understanding of empathy and a respect for diversity. </a:t>
            </a:r>
            <a:endParaRPr lang="en-GB" altLang="en-US" sz="800" dirty="0">
              <a:latin typeface="Comic Sans MS" panose="030F0702030302020204" pitchFamily="66" charset="0"/>
            </a:endParaRPr>
          </a:p>
          <a:p>
            <a:pPr algn="ctr" eaLnBrk="1" hangingPunct="1">
              <a:spcAft>
                <a:spcPts val="1000"/>
              </a:spcAft>
              <a:defRPr/>
            </a:pPr>
            <a:r>
              <a:rPr lang="en-GB" altLang="en-US" sz="1000" dirty="0">
                <a:latin typeface="Comic Sans MS" panose="030F0702030302020204" pitchFamily="66" charset="0"/>
              </a:rPr>
              <a:t> </a:t>
            </a:r>
            <a:r>
              <a:rPr lang="en-GB" altLang="en-US" sz="1200" b="1" u="sng" dirty="0">
                <a:latin typeface="Comic Sans MS" panose="030F0702030302020204" pitchFamily="66" charset="0"/>
              </a:rPr>
              <a:t>The Specific Areas</a:t>
            </a:r>
          </a:p>
          <a:p>
            <a:pPr algn="ctr" eaLnBrk="1" hangingPunct="1">
              <a:spcAft>
                <a:spcPts val="1000"/>
              </a:spcAft>
              <a:defRPr/>
            </a:pPr>
            <a:r>
              <a:rPr lang="en-GB" altLang="en-US" sz="1000" b="1" u="sng" dirty="0">
                <a:latin typeface="Comic Sans MS" pitchFamily="66" charset="0"/>
              </a:rPr>
              <a:t>Literacy</a:t>
            </a:r>
          </a:p>
          <a:p>
            <a:pPr eaLnBrk="1" hangingPunct="1">
              <a:spcAft>
                <a:spcPts val="1000"/>
              </a:spcAft>
              <a:defRPr/>
            </a:pPr>
            <a:r>
              <a:rPr lang="en-GB" altLang="en-US" sz="1000" b="1" dirty="0">
                <a:latin typeface="Comic Sans MS" pitchFamily="66" charset="0"/>
              </a:rPr>
              <a:t>As Readers </a:t>
            </a:r>
            <a:r>
              <a:rPr lang="en-GB" altLang="en-US" sz="1000" dirty="0">
                <a:latin typeface="Comic Sans MS" pitchFamily="66" charset="0"/>
              </a:rPr>
              <a:t>we will have the opportunity to explore a range of stories based around our topic this term and our class texts: </a:t>
            </a:r>
            <a:r>
              <a:rPr lang="en-US" sz="1000" dirty="0">
                <a:latin typeface="Comic Sans MS" panose="030F0702030302020204" pitchFamily="66" charset="0"/>
              </a:rPr>
              <a:t>Owl Babies and The Nativity. We will continue to practice reading phonetically decodable words in our daily lessons and continue to recognise tricky words.  </a:t>
            </a:r>
            <a:r>
              <a:rPr lang="en-US" sz="1000" b="1" dirty="0">
                <a:latin typeface="Comic Sans MS" panose="030F0702030302020204" pitchFamily="66" charset="0"/>
              </a:rPr>
              <a:t>We will learn </a:t>
            </a:r>
            <a:r>
              <a:rPr lang="en-US" sz="1000" dirty="0">
                <a:latin typeface="Comic Sans MS" panose="030F0702030302020204" pitchFamily="66" charset="0"/>
              </a:rPr>
              <a:t>: </a:t>
            </a:r>
            <a:r>
              <a:rPr lang="en-GB" sz="1000" dirty="0" err="1">
                <a:latin typeface="Comic Sans MS" panose="030F0702030302020204" pitchFamily="66" charset="0"/>
              </a:rPr>
              <a:t>ff</a:t>
            </a:r>
            <a:r>
              <a:rPr lang="en-GB" sz="1000" dirty="0">
                <a:latin typeface="Comic Sans MS" panose="030F0702030302020204" pitchFamily="66" charset="0"/>
              </a:rPr>
              <a:t>, </a:t>
            </a:r>
            <a:r>
              <a:rPr lang="en-GB" sz="1000" dirty="0" err="1">
                <a:latin typeface="Comic Sans MS" panose="030F0702030302020204" pitchFamily="66" charset="0"/>
              </a:rPr>
              <a:t>ll</a:t>
            </a:r>
            <a:r>
              <a:rPr lang="en-GB" sz="1000" dirty="0">
                <a:latin typeface="Comic Sans MS" panose="030F0702030302020204" pitchFamily="66" charset="0"/>
              </a:rPr>
              <a:t>, </a:t>
            </a:r>
            <a:r>
              <a:rPr lang="en-GB" sz="1000" dirty="0" err="1">
                <a:latin typeface="Comic Sans MS" panose="030F0702030302020204" pitchFamily="66" charset="0"/>
              </a:rPr>
              <a:t>ss</a:t>
            </a:r>
            <a:r>
              <a:rPr lang="en-GB" sz="1000" dirty="0">
                <a:latin typeface="Comic Sans MS" panose="030F0702030302020204" pitchFamily="66" charset="0"/>
              </a:rPr>
              <a:t>, j, v, w, x, y, </a:t>
            </a:r>
            <a:r>
              <a:rPr lang="en-US" sz="1000" dirty="0">
                <a:latin typeface="Comic Sans MS" panose="030F0702030302020204" pitchFamily="66" charset="0"/>
              </a:rPr>
              <a:t>z, </a:t>
            </a:r>
            <a:r>
              <a:rPr lang="en-US" sz="1000" dirty="0" err="1">
                <a:latin typeface="Comic Sans MS" panose="030F0702030302020204" pitchFamily="66" charset="0"/>
              </a:rPr>
              <a:t>zz</a:t>
            </a:r>
            <a:r>
              <a:rPr lang="en-US" sz="1000" dirty="0">
                <a:latin typeface="Comic Sans MS" panose="030F0702030302020204" pitchFamily="66" charset="0"/>
              </a:rPr>
              <a:t>, </a:t>
            </a:r>
            <a:r>
              <a:rPr lang="en-US" sz="1000" dirty="0" err="1">
                <a:latin typeface="Comic Sans MS" panose="030F0702030302020204" pitchFamily="66" charset="0"/>
              </a:rPr>
              <a:t>qu</a:t>
            </a:r>
            <a:r>
              <a:rPr lang="en-US" sz="1000" dirty="0">
                <a:latin typeface="Comic Sans MS" panose="030F0702030302020204" pitchFamily="66" charset="0"/>
              </a:rPr>
              <a:t>, words with s /s/ added at the end (hats sits) ch, </a:t>
            </a:r>
            <a:r>
              <a:rPr lang="en-US" sz="1000" dirty="0" err="1">
                <a:latin typeface="Comic Sans MS" panose="030F0702030302020204" pitchFamily="66" charset="0"/>
              </a:rPr>
              <a:t>sh</a:t>
            </a:r>
            <a:r>
              <a:rPr lang="en-US" sz="1000" dirty="0">
                <a:latin typeface="Comic Sans MS" panose="030F0702030302020204" pitchFamily="66" charset="0"/>
              </a:rPr>
              <a:t>, </a:t>
            </a:r>
            <a:r>
              <a:rPr lang="en-US" sz="1000" dirty="0" err="1">
                <a:latin typeface="Comic Sans MS" panose="030F0702030302020204" pitchFamily="66" charset="0"/>
              </a:rPr>
              <a:t>th</a:t>
            </a:r>
            <a:r>
              <a:rPr lang="en-US" sz="1000" dirty="0">
                <a:latin typeface="Comic Sans MS" panose="030F0702030302020204" pitchFamily="66" charset="0"/>
              </a:rPr>
              <a:t>, ng, </a:t>
            </a:r>
            <a:r>
              <a:rPr lang="en-US" sz="1000" dirty="0" err="1">
                <a:latin typeface="Comic Sans MS" panose="030F0702030302020204" pitchFamily="66" charset="0"/>
              </a:rPr>
              <a:t>nk</a:t>
            </a:r>
            <a:r>
              <a:rPr lang="en-US" sz="1000" dirty="0">
                <a:latin typeface="Comic Sans MS" panose="030F0702030302020204" pitchFamily="66" charset="0"/>
              </a:rPr>
              <a:t>, words ending s /z/ (his) and with s /z/ added at the end (bags).  </a:t>
            </a:r>
            <a:r>
              <a:rPr lang="en-US" sz="1000" b="1" dirty="0">
                <a:latin typeface="Comic Sans MS" panose="030F0702030302020204" pitchFamily="66" charset="0"/>
              </a:rPr>
              <a:t>Our new tricky words will be</a:t>
            </a:r>
            <a:r>
              <a:rPr lang="en-US" sz="1000" dirty="0">
                <a:latin typeface="Comic Sans MS" panose="030F0702030302020204" pitchFamily="66" charset="0"/>
              </a:rPr>
              <a:t>:  </a:t>
            </a:r>
            <a:r>
              <a:rPr lang="en-GB" sz="1000" dirty="0">
                <a:solidFill>
                  <a:schemeClr val="accent6">
                    <a:lumMod val="75000"/>
                  </a:schemeClr>
                </a:solidFill>
                <a:latin typeface="Comic Sans MS" panose="030F0702030302020204" pitchFamily="66" charset="0"/>
              </a:rPr>
              <a:t>put, pull, full, as, and, has, his, her, go, no, to, into, she push, he, of, we, me,  be</a:t>
            </a:r>
            <a:endParaRPr lang="en-US" altLang="en-US" sz="1000" dirty="0">
              <a:solidFill>
                <a:schemeClr val="accent6">
                  <a:lumMod val="75000"/>
                </a:schemeClr>
              </a:solidFill>
              <a:latin typeface="Comic Sans MS" panose="030F0702030302020204" pitchFamily="66" charset="0"/>
            </a:endParaRPr>
          </a:p>
          <a:p>
            <a:pPr algn="just" eaLnBrk="1" hangingPunct="1">
              <a:defRPr/>
            </a:pPr>
            <a:r>
              <a:rPr lang="en-GB" altLang="en-US" sz="1000" b="1" dirty="0">
                <a:latin typeface="Comic Sans MS" pitchFamily="66" charset="0"/>
              </a:rPr>
              <a:t>As Writers </a:t>
            </a:r>
            <a:r>
              <a:rPr lang="en-GB" altLang="en-US" sz="1000" dirty="0">
                <a:latin typeface="Comic Sans MS" pitchFamily="66" charset="0"/>
              </a:rPr>
              <a:t>we will have lots of opportunities to mark-make using a range of different materials.  As we learn each phoneme we will focus on forming its grapheme correctly. We will also begin to try and write our names independently and write some simple words.    </a:t>
            </a:r>
          </a:p>
          <a:p>
            <a:pPr eaLnBrk="1" hangingPunct="1">
              <a:defRPr/>
            </a:pPr>
            <a:endParaRPr lang="en-GB" altLang="en-US" sz="1200" b="1" u="sng" dirty="0">
              <a:latin typeface="Comic Sans MS" panose="030F0702030302020204" pitchFamily="66" charset="0"/>
              <a:cs typeface="Arial" panose="020B0604020202020204" pitchFamily="34" charset="0"/>
            </a:endParaRPr>
          </a:p>
          <a:p>
            <a:pPr eaLnBrk="1" hangingPunct="1">
              <a:defRPr/>
            </a:pPr>
            <a:endParaRPr lang="en-US" altLang="en-US" sz="1800" dirty="0">
              <a:latin typeface="Arial" panose="020B0604020202020204" pitchFamily="34" charset="0"/>
              <a:cs typeface="Arial" panose="020B0604020202020204" pitchFamily="34" charset="0"/>
            </a:endParaRPr>
          </a:p>
        </p:txBody>
      </p:sp>
      <p:sp>
        <p:nvSpPr>
          <p:cNvPr id="2052" name="Text Box 2">
            <a:extLst>
              <a:ext uri="{FF2B5EF4-FFF2-40B4-BE49-F238E27FC236}">
                <a16:creationId xmlns:a16="http://schemas.microsoft.com/office/drawing/2014/main" id="{04FC3DAF-3539-0303-8378-038C71D9E8EA}"/>
              </a:ext>
            </a:extLst>
          </p:cNvPr>
          <p:cNvSpPr txBox="1">
            <a:spLocks noChangeArrowheads="1"/>
          </p:cNvSpPr>
          <p:nvPr/>
        </p:nvSpPr>
        <p:spPr bwMode="auto">
          <a:xfrm>
            <a:off x="234950" y="3933825"/>
            <a:ext cx="4133850" cy="1223963"/>
          </a:xfrm>
          <a:prstGeom prst="rect">
            <a:avLst/>
          </a:prstGeom>
          <a:solidFill>
            <a:srgbClr val="FFFFFF"/>
          </a:solidFill>
          <a:ln w="9525">
            <a:solidFill>
              <a:srgbClr val="000000"/>
            </a:solidFill>
            <a:miter lim="800000"/>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just" eaLnBrk="1" hangingPunct="1">
              <a:spcBef>
                <a:spcPct val="0"/>
              </a:spcBef>
              <a:spcAft>
                <a:spcPts val="1000"/>
              </a:spcAft>
              <a:buFontTx/>
              <a:buNone/>
            </a:pPr>
            <a:r>
              <a:rPr lang="en-GB" altLang="en-US" sz="1200">
                <a:latin typeface="Comic Sans MS" panose="030F0702030302020204" pitchFamily="66" charset="0"/>
              </a:rPr>
              <a:t>Our focus for this half term is ‘Into the woods’. We will develop our knowledge of what being in the woods looks and feels like, as well as the animals it homes by exploring our own woodland area within the school. We will create our own individual art pieces and woodland creatures using natural resources.  </a:t>
            </a:r>
          </a:p>
        </p:txBody>
      </p:sp>
      <p:sp>
        <p:nvSpPr>
          <p:cNvPr id="2053" name="Text Box 2">
            <a:extLst>
              <a:ext uri="{FF2B5EF4-FFF2-40B4-BE49-F238E27FC236}">
                <a16:creationId xmlns:a16="http://schemas.microsoft.com/office/drawing/2014/main" id="{A4ECD8AE-04E3-236E-532B-0B89E3113262}"/>
              </a:ext>
            </a:extLst>
          </p:cNvPr>
          <p:cNvSpPr txBox="1">
            <a:spLocks noChangeArrowheads="1"/>
          </p:cNvSpPr>
          <p:nvPr/>
        </p:nvSpPr>
        <p:spPr bwMode="auto">
          <a:xfrm>
            <a:off x="268288" y="3500438"/>
            <a:ext cx="4133850" cy="288925"/>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400" b="1" u="sng" dirty="0">
                <a:latin typeface="Comic Sans MS" pitchFamily="66" charset="0"/>
                <a:ea typeface="+mn-ea"/>
                <a:cs typeface="Arial" charset="0"/>
              </a:rPr>
              <a:t>Overview of Topic</a:t>
            </a:r>
          </a:p>
          <a:p>
            <a:pPr eaLnBrk="1" hangingPunct="1">
              <a:spcBef>
                <a:spcPct val="0"/>
              </a:spcBef>
              <a:buFontTx/>
              <a:buNone/>
              <a:defRPr/>
            </a:pPr>
            <a:endParaRPr lang="en-US" altLang="en-US" sz="1000" dirty="0">
              <a:latin typeface="Comic Sans MS" panose="030F0702030302020204" pitchFamily="66" charset="0"/>
              <a:ea typeface="+mn-ea"/>
              <a:cs typeface="Arial" charset="0"/>
            </a:endParaRPr>
          </a:p>
        </p:txBody>
      </p:sp>
      <p:sp>
        <p:nvSpPr>
          <p:cNvPr id="2" name="TextBox 1">
            <a:extLst>
              <a:ext uri="{FF2B5EF4-FFF2-40B4-BE49-F238E27FC236}">
                <a16:creationId xmlns:a16="http://schemas.microsoft.com/office/drawing/2014/main" id="{4771DCD7-17B2-52A7-1160-7EFFADA55AE6}"/>
              </a:ext>
            </a:extLst>
          </p:cNvPr>
          <p:cNvSpPr txBox="1">
            <a:spLocks noChangeArrowheads="1"/>
          </p:cNvSpPr>
          <p:nvPr/>
        </p:nvSpPr>
        <p:spPr bwMode="auto">
          <a:xfrm>
            <a:off x="261938" y="1484313"/>
            <a:ext cx="4002087" cy="307975"/>
          </a:xfrm>
          <a:prstGeom prst="rect">
            <a:avLst/>
          </a:prstGeom>
          <a:solidFill>
            <a:schemeClr val="accent3">
              <a:lumMod val="40000"/>
              <a:lumOff val="60000"/>
            </a:schemeClr>
          </a:solidFill>
          <a:ln w="9525">
            <a:solidFill>
              <a:srgbClr val="98B954"/>
            </a:solidFill>
            <a:miter lim="800000"/>
            <a:headEnd/>
            <a:tailEnd/>
          </a:ln>
          <a:effectLst>
            <a:outerShdw blurRad="40000" dist="20000" dir="5400000" rotWithShape="0">
              <a:srgbClr val="808080">
                <a:alpha val="37999"/>
              </a:srgbClr>
            </a:outerShdw>
          </a:effectLst>
        </p:spPr>
        <p:txBody>
          <a:bodyPr>
            <a:spAutoFit/>
          </a:bodyPr>
          <a:lstStyle>
            <a:lvl1pPr>
              <a:defRPr sz="2400">
                <a:solidFill>
                  <a:schemeClr val="tx1"/>
                </a:solidFill>
                <a:latin typeface="Calibri" pitchFamily="34" charset="0"/>
                <a:ea typeface="MS PGothic" pitchFamily="34" charset="-128"/>
              </a:defRPr>
            </a:lvl1pPr>
            <a:lvl2pPr marL="742950" indent="-285750">
              <a:defRPr sz="2400">
                <a:solidFill>
                  <a:schemeClr val="tx1"/>
                </a:solidFill>
                <a:latin typeface="Calibri" pitchFamily="34" charset="0"/>
                <a:ea typeface="MS PGothic" pitchFamily="34" charset="-128"/>
              </a:defRPr>
            </a:lvl2pPr>
            <a:lvl3pPr marL="1143000" indent="-228600">
              <a:defRPr sz="2400">
                <a:solidFill>
                  <a:schemeClr val="tx1"/>
                </a:solidFill>
                <a:latin typeface="Calibri" pitchFamily="34" charset="0"/>
                <a:ea typeface="MS PGothic" pitchFamily="34" charset="-128"/>
              </a:defRPr>
            </a:lvl3pPr>
            <a:lvl4pPr marL="1600200" indent="-228600">
              <a:defRPr sz="2400">
                <a:solidFill>
                  <a:schemeClr val="tx1"/>
                </a:solidFill>
                <a:latin typeface="Calibri" pitchFamily="34" charset="0"/>
                <a:ea typeface="MS PGothic" pitchFamily="34" charset="-128"/>
              </a:defRPr>
            </a:lvl4pPr>
            <a:lvl5pPr marL="2057400" indent="-228600">
              <a:defRPr sz="2400">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algn="ctr">
              <a:defRPr/>
            </a:pPr>
            <a:r>
              <a:rPr lang="en-GB" altLang="en-US" sz="1400" b="1" dirty="0">
                <a:solidFill>
                  <a:srgbClr val="000000"/>
                </a:solidFill>
                <a:latin typeface="Comic Sans MS" pitchFamily="66" charset="0"/>
              </a:rPr>
              <a:t>Into the woods</a:t>
            </a:r>
          </a:p>
        </p:txBody>
      </p:sp>
      <p:sp>
        <p:nvSpPr>
          <p:cNvPr id="2055" name="AutoShape 9" descr="Image result for aliens love underpants">
            <a:extLst>
              <a:ext uri="{FF2B5EF4-FFF2-40B4-BE49-F238E27FC236}">
                <a16:creationId xmlns:a16="http://schemas.microsoft.com/office/drawing/2014/main" id="{6C33A605-1505-2493-1641-229D8281D089}"/>
              </a:ext>
            </a:extLst>
          </p:cNvPr>
          <p:cNvSpPr>
            <a:spLocks noChangeAspect="1" noChangeArrowheads="1"/>
          </p:cNvSpPr>
          <p:nvPr/>
        </p:nvSpPr>
        <p:spPr bwMode="auto">
          <a:xfrm>
            <a:off x="160338" y="-1825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altLang="en-US" sz="1800"/>
          </a:p>
        </p:txBody>
      </p:sp>
      <p:sp>
        <p:nvSpPr>
          <p:cNvPr id="11" name="Text Box 2">
            <a:extLst>
              <a:ext uri="{FF2B5EF4-FFF2-40B4-BE49-F238E27FC236}">
                <a16:creationId xmlns:a16="http://schemas.microsoft.com/office/drawing/2014/main" id="{F808F0CC-D0B0-EA60-E2CC-F2A7C496A6F8}"/>
              </a:ext>
            </a:extLst>
          </p:cNvPr>
          <p:cNvSpPr txBox="1">
            <a:spLocks noChangeArrowheads="1"/>
          </p:cNvSpPr>
          <p:nvPr/>
        </p:nvSpPr>
        <p:spPr bwMode="auto">
          <a:xfrm>
            <a:off x="123825" y="6491288"/>
            <a:ext cx="4133850" cy="288925"/>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400" b="1" u="sng" dirty="0">
                <a:latin typeface="Comic Sans MS" pitchFamily="66" charset="0"/>
                <a:ea typeface="+mn-ea"/>
                <a:cs typeface="Arial" charset="0"/>
              </a:rPr>
              <a:t>Half Term Value </a:t>
            </a:r>
            <a:r>
              <a:rPr lang="en-GB" altLang="en-US" sz="1400" b="1" u="sng">
                <a:latin typeface="Comic Sans MS" pitchFamily="66" charset="0"/>
                <a:ea typeface="+mn-ea"/>
                <a:cs typeface="Arial" charset="0"/>
              </a:rPr>
              <a:t>– Respect</a:t>
            </a:r>
            <a:endParaRPr lang="en-GB" altLang="en-US" sz="1400" b="1" u="sng" dirty="0">
              <a:latin typeface="Comic Sans MS" pitchFamily="66" charset="0"/>
              <a:ea typeface="+mn-ea"/>
              <a:cs typeface="Arial" charset="0"/>
            </a:endParaRPr>
          </a:p>
          <a:p>
            <a:pPr eaLnBrk="1" hangingPunct="1">
              <a:spcBef>
                <a:spcPct val="0"/>
              </a:spcBef>
              <a:buFontTx/>
              <a:buNone/>
              <a:defRPr/>
            </a:pPr>
            <a:endParaRPr lang="en-US" altLang="en-US" sz="1000" dirty="0">
              <a:latin typeface="Comic Sans MS" panose="030F0702030302020204" pitchFamily="66" charset="0"/>
              <a:ea typeface="+mn-ea"/>
              <a:cs typeface="Arial" charset="0"/>
            </a:endParaRPr>
          </a:p>
        </p:txBody>
      </p:sp>
      <p:sp>
        <p:nvSpPr>
          <p:cNvPr id="15" name="Text Box 2">
            <a:extLst>
              <a:ext uri="{FF2B5EF4-FFF2-40B4-BE49-F238E27FC236}">
                <a16:creationId xmlns:a16="http://schemas.microsoft.com/office/drawing/2014/main" id="{1F8BC28B-0605-8F08-D043-56FD4F969964}"/>
              </a:ext>
            </a:extLst>
          </p:cNvPr>
          <p:cNvSpPr txBox="1">
            <a:spLocks noChangeArrowheads="1"/>
          </p:cNvSpPr>
          <p:nvPr/>
        </p:nvSpPr>
        <p:spPr bwMode="auto">
          <a:xfrm>
            <a:off x="234950" y="5164138"/>
            <a:ext cx="4133850" cy="288925"/>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400" b="1" u="sng" dirty="0">
                <a:latin typeface="Comic Sans MS" pitchFamily="66" charset="0"/>
                <a:ea typeface="+mn-ea"/>
                <a:cs typeface="Arial" charset="0"/>
              </a:rPr>
              <a:t>Key Vocabulary</a:t>
            </a:r>
          </a:p>
          <a:p>
            <a:pPr algn="ctr" eaLnBrk="1" hangingPunct="1">
              <a:spcBef>
                <a:spcPct val="0"/>
              </a:spcBef>
              <a:buFontTx/>
              <a:buNone/>
              <a:defRPr/>
            </a:pPr>
            <a:endParaRPr lang="en-GB" altLang="en-US" sz="1400" b="1" u="sng" dirty="0">
              <a:latin typeface="Comic Sans MS" pitchFamily="66" charset="0"/>
              <a:ea typeface="+mn-ea"/>
              <a:cs typeface="Arial" charset="0"/>
            </a:endParaRPr>
          </a:p>
          <a:p>
            <a:pPr eaLnBrk="1" hangingPunct="1">
              <a:spcBef>
                <a:spcPct val="0"/>
              </a:spcBef>
              <a:buFontTx/>
              <a:buNone/>
              <a:defRPr/>
            </a:pPr>
            <a:endParaRPr lang="en-US" altLang="en-US" sz="1000" dirty="0">
              <a:latin typeface="Comic Sans MS" panose="030F0702030302020204" pitchFamily="66" charset="0"/>
              <a:ea typeface="+mn-ea"/>
              <a:cs typeface="Arial" charset="0"/>
            </a:endParaRPr>
          </a:p>
        </p:txBody>
      </p:sp>
      <p:sp>
        <p:nvSpPr>
          <p:cNvPr id="2058" name="AutoShape 12" descr="Why I hate the Little Red Hen | New Humanist">
            <a:extLst>
              <a:ext uri="{FF2B5EF4-FFF2-40B4-BE49-F238E27FC236}">
                <a16:creationId xmlns:a16="http://schemas.microsoft.com/office/drawing/2014/main" id="{40F71A92-004B-45E6-40A9-5E5F7A87BA7C}"/>
              </a:ext>
            </a:extLst>
          </p:cNvPr>
          <p:cNvSpPr>
            <a:spLocks noChangeAspect="1" noChangeArrowheads="1"/>
          </p:cNvSpPr>
          <p:nvPr/>
        </p:nvSpPr>
        <p:spPr bwMode="auto">
          <a:xfrm>
            <a:off x="144463"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altLang="en-US" sz="1800"/>
          </a:p>
        </p:txBody>
      </p:sp>
      <p:sp>
        <p:nvSpPr>
          <p:cNvPr id="2059" name="AutoShape 14" descr="Why I hate the Little Red Hen | New Humanist">
            <a:extLst>
              <a:ext uri="{FF2B5EF4-FFF2-40B4-BE49-F238E27FC236}">
                <a16:creationId xmlns:a16="http://schemas.microsoft.com/office/drawing/2014/main" id="{C3CE7E19-1752-90D0-61DA-F800A8AB1809}"/>
              </a:ext>
            </a:extLst>
          </p:cNvPr>
          <p:cNvSpPr>
            <a:spLocks noChangeAspect="1" noChangeArrowheads="1"/>
          </p:cNvSpPr>
          <p:nvPr/>
        </p:nvSpPr>
        <p:spPr bwMode="auto">
          <a:xfrm>
            <a:off x="296863" y="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altLang="en-US" sz="1800"/>
          </a:p>
        </p:txBody>
      </p:sp>
      <p:pic>
        <p:nvPicPr>
          <p:cNvPr id="2060" name="Picture 15">
            <a:extLst>
              <a:ext uri="{FF2B5EF4-FFF2-40B4-BE49-F238E27FC236}">
                <a16:creationId xmlns:a16="http://schemas.microsoft.com/office/drawing/2014/main" id="{4EA522EE-A1A0-735C-83DD-168E140B424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438" y="1916113"/>
            <a:ext cx="2038350" cy="1463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61" name="Picture 17">
            <a:extLst>
              <a:ext uri="{FF2B5EF4-FFF2-40B4-BE49-F238E27FC236}">
                <a16:creationId xmlns:a16="http://schemas.microsoft.com/office/drawing/2014/main" id="{C597A775-1DD9-650A-D110-BB4F31F22F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2188" y="1916113"/>
            <a:ext cx="2101850" cy="1435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1" name="Text Box 2">
            <a:extLst>
              <a:ext uri="{FF2B5EF4-FFF2-40B4-BE49-F238E27FC236}">
                <a16:creationId xmlns:a16="http://schemas.microsoft.com/office/drawing/2014/main" id="{EA2D2C47-C95C-D2FD-8661-DF48F34F58A9}"/>
              </a:ext>
            </a:extLst>
          </p:cNvPr>
          <p:cNvSpPr txBox="1">
            <a:spLocks noChangeArrowheads="1"/>
          </p:cNvSpPr>
          <p:nvPr/>
        </p:nvSpPr>
        <p:spPr bwMode="auto">
          <a:xfrm>
            <a:off x="203200" y="5661025"/>
            <a:ext cx="4133850" cy="720725"/>
          </a:xfrm>
          <a:prstGeom prst="rect">
            <a:avLst/>
          </a:prstGeom>
          <a:no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400" b="1" dirty="0">
                <a:solidFill>
                  <a:srgbClr val="00B050"/>
                </a:solidFill>
                <a:latin typeface="Comic Sans MS" pitchFamily="66" charset="0"/>
                <a:ea typeface="+mn-ea"/>
                <a:cs typeface="Arial" charset="0"/>
              </a:rPr>
              <a:t>tree trunk, branches, swooped </a:t>
            </a:r>
          </a:p>
          <a:p>
            <a:pPr algn="ctr" eaLnBrk="1" hangingPunct="1">
              <a:spcBef>
                <a:spcPct val="0"/>
              </a:spcBef>
              <a:buFontTx/>
              <a:buNone/>
              <a:defRPr/>
            </a:pPr>
            <a:r>
              <a:rPr lang="en-GB" altLang="en-US" sz="1400" b="1" dirty="0">
                <a:solidFill>
                  <a:srgbClr val="00B050"/>
                </a:solidFill>
                <a:latin typeface="Comic Sans MS" pitchFamily="66" charset="0"/>
                <a:ea typeface="+mn-ea"/>
                <a:cs typeface="Arial" charset="0"/>
              </a:rPr>
              <a:t>nocturnal, hoot,</a:t>
            </a:r>
          </a:p>
          <a:p>
            <a:pPr algn="ctr" eaLnBrk="1" hangingPunct="1">
              <a:spcBef>
                <a:spcPct val="0"/>
              </a:spcBef>
              <a:buFontTx/>
              <a:buNone/>
              <a:defRPr/>
            </a:pPr>
            <a:r>
              <a:rPr lang="en-GB" altLang="en-US" sz="1400" b="1" dirty="0">
                <a:solidFill>
                  <a:srgbClr val="00B050"/>
                </a:solidFill>
                <a:latin typeface="Comic Sans MS" pitchFamily="66" charset="0"/>
                <a:ea typeface="+mn-ea"/>
                <a:cs typeface="Arial" charset="0"/>
              </a:rPr>
              <a:t>Owl, owlet, fledgling </a:t>
            </a:r>
          </a:p>
          <a:p>
            <a:pPr algn="ctr" eaLnBrk="1" hangingPunct="1">
              <a:spcBef>
                <a:spcPct val="0"/>
              </a:spcBef>
              <a:buFontTx/>
              <a:buNone/>
              <a:defRPr/>
            </a:pPr>
            <a:endParaRPr lang="en-GB" altLang="en-US" sz="1400" b="1" u="sng" dirty="0">
              <a:latin typeface="Comic Sans MS" pitchFamily="66" charset="0"/>
              <a:ea typeface="+mn-ea"/>
              <a:cs typeface="Arial" charset="0"/>
            </a:endParaRPr>
          </a:p>
          <a:p>
            <a:pPr eaLnBrk="1" hangingPunct="1">
              <a:spcBef>
                <a:spcPct val="0"/>
              </a:spcBef>
              <a:buFontTx/>
              <a:buNone/>
              <a:defRPr/>
            </a:pPr>
            <a:endParaRPr lang="en-US" altLang="en-US" sz="1000" dirty="0">
              <a:latin typeface="Comic Sans MS" panose="030F0702030302020204" pitchFamily="66" charset="0"/>
              <a:ea typeface="+mn-ea"/>
              <a:cs typeface="Arial" charset="0"/>
            </a:endParaRPr>
          </a:p>
        </p:txBody>
      </p:sp>
      <p:pic>
        <p:nvPicPr>
          <p:cNvPr id="2063" name="Picture 8" descr="A green shield with yellow trees and text&#10;&#10;Description automatically generated">
            <a:extLst>
              <a:ext uri="{FF2B5EF4-FFF2-40B4-BE49-F238E27FC236}">
                <a16:creationId xmlns:a16="http://schemas.microsoft.com/office/drawing/2014/main" id="{493FF9E7-B4A0-6475-4AD9-EFE6182A107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6413" y="139700"/>
            <a:ext cx="1016000" cy="1208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2">
            <a:extLst>
              <a:ext uri="{FF2B5EF4-FFF2-40B4-BE49-F238E27FC236}">
                <a16:creationId xmlns:a16="http://schemas.microsoft.com/office/drawing/2014/main" id="{682D5929-50AA-2209-9CF6-9813E06F0E37}"/>
              </a:ext>
            </a:extLst>
          </p:cNvPr>
          <p:cNvSpPr txBox="1">
            <a:spLocks noChangeArrowheads="1"/>
          </p:cNvSpPr>
          <p:nvPr/>
        </p:nvSpPr>
        <p:spPr bwMode="auto">
          <a:xfrm>
            <a:off x="323850" y="620713"/>
            <a:ext cx="4111625" cy="10810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just" eaLnBrk="1" hangingPunct="1">
              <a:spcBef>
                <a:spcPct val="0"/>
              </a:spcBef>
              <a:buFontTx/>
              <a:buNone/>
            </a:pPr>
            <a:endParaRPr lang="en-US" altLang="en-US" sz="1000">
              <a:latin typeface="Arial" panose="020B0604020202020204" pitchFamily="34" charset="0"/>
            </a:endParaRPr>
          </a:p>
        </p:txBody>
      </p:sp>
      <p:sp>
        <p:nvSpPr>
          <p:cNvPr id="3075" name="Text Box 2">
            <a:extLst>
              <a:ext uri="{FF2B5EF4-FFF2-40B4-BE49-F238E27FC236}">
                <a16:creationId xmlns:a16="http://schemas.microsoft.com/office/drawing/2014/main" id="{32AE47E3-F8CA-9ECA-F27B-430F58F18370}"/>
              </a:ext>
            </a:extLst>
          </p:cNvPr>
          <p:cNvSpPr txBox="1">
            <a:spLocks noChangeArrowheads="1"/>
          </p:cNvSpPr>
          <p:nvPr/>
        </p:nvSpPr>
        <p:spPr bwMode="auto">
          <a:xfrm>
            <a:off x="360363" y="2381250"/>
            <a:ext cx="4448175" cy="6223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spcAft>
                <a:spcPts val="1000"/>
              </a:spcAft>
              <a:buFontTx/>
              <a:buNone/>
            </a:pPr>
            <a:endParaRPr lang="en-US" altLang="en-US" sz="1800">
              <a:latin typeface="Arial" panose="020B0604020202020204" pitchFamily="34" charset="0"/>
            </a:endParaRPr>
          </a:p>
        </p:txBody>
      </p:sp>
      <p:sp>
        <p:nvSpPr>
          <p:cNvPr id="3076" name="Text Box 2">
            <a:extLst>
              <a:ext uri="{FF2B5EF4-FFF2-40B4-BE49-F238E27FC236}">
                <a16:creationId xmlns:a16="http://schemas.microsoft.com/office/drawing/2014/main" id="{12C7F7AC-49FB-9671-7F74-959909D99A41}"/>
              </a:ext>
            </a:extLst>
          </p:cNvPr>
          <p:cNvSpPr txBox="1">
            <a:spLocks noChangeArrowheads="1"/>
          </p:cNvSpPr>
          <p:nvPr/>
        </p:nvSpPr>
        <p:spPr bwMode="auto">
          <a:xfrm>
            <a:off x="0" y="692150"/>
            <a:ext cx="4111625" cy="1444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Aft>
                <a:spcPts val="1000"/>
              </a:spcAft>
              <a:buFont typeface="Arial" panose="020B0604020202020204" pitchFamily="34" charset="0"/>
              <a:buNone/>
            </a:pPr>
            <a:endParaRPr lang="en-GB" altLang="en-US" sz="900">
              <a:latin typeface="Comic Sans MS" panose="030F0702030302020204" pitchFamily="66" charset="0"/>
            </a:endParaRPr>
          </a:p>
        </p:txBody>
      </p:sp>
      <p:sp>
        <p:nvSpPr>
          <p:cNvPr id="3077" name="Text Box 2">
            <a:extLst>
              <a:ext uri="{FF2B5EF4-FFF2-40B4-BE49-F238E27FC236}">
                <a16:creationId xmlns:a16="http://schemas.microsoft.com/office/drawing/2014/main" id="{078E3816-747D-68AE-2756-BF6D23E63FCA}"/>
              </a:ext>
            </a:extLst>
          </p:cNvPr>
          <p:cNvSpPr txBox="1">
            <a:spLocks noChangeArrowheads="1"/>
          </p:cNvSpPr>
          <p:nvPr/>
        </p:nvSpPr>
        <p:spPr bwMode="auto">
          <a:xfrm>
            <a:off x="4457700" y="301625"/>
            <a:ext cx="4419600" cy="6461125"/>
          </a:xfrm>
          <a:prstGeom prst="rect">
            <a:avLst/>
          </a:prstGeom>
          <a:solidFill>
            <a:srgbClr val="FFFFFF"/>
          </a:solidFill>
          <a:ln w="9525">
            <a:solidFill>
              <a:srgbClr val="000000"/>
            </a:solidFill>
            <a:miter lim="800000"/>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spcAft>
                <a:spcPts val="1000"/>
              </a:spcAft>
              <a:buFontTx/>
              <a:buNone/>
              <a:defRPr/>
            </a:pPr>
            <a:r>
              <a:rPr lang="en-GB" altLang="en-US" sz="1200" b="1" u="sng" dirty="0">
                <a:latin typeface="Comic Sans MS" panose="030F0702030302020204" pitchFamily="66" charset="0"/>
              </a:rPr>
              <a:t>Reminders:</a:t>
            </a:r>
          </a:p>
          <a:p>
            <a:pPr algn="just" eaLnBrk="1" hangingPunct="1">
              <a:spcBef>
                <a:spcPct val="0"/>
              </a:spcBef>
              <a:spcAft>
                <a:spcPts val="1200"/>
              </a:spcAft>
              <a:buFontTx/>
              <a:buNone/>
              <a:defRPr/>
            </a:pPr>
            <a:r>
              <a:rPr lang="en-US" altLang="en-US" sz="1200" b="1" u="sng" dirty="0">
                <a:solidFill>
                  <a:srgbClr val="000000"/>
                </a:solidFill>
                <a:latin typeface="Comic Sans MS" panose="030F0702030302020204" pitchFamily="66" charset="0"/>
              </a:rPr>
              <a:t>PE Days</a:t>
            </a:r>
            <a:r>
              <a:rPr lang="en-US" altLang="en-US" sz="1200" b="1" dirty="0">
                <a:solidFill>
                  <a:srgbClr val="000000"/>
                </a:solidFill>
                <a:latin typeface="Comic Sans MS" panose="030F0702030302020204" pitchFamily="66" charset="0"/>
              </a:rPr>
              <a:t>: </a:t>
            </a:r>
            <a:r>
              <a:rPr lang="en-US" altLang="en-US" sz="1200" dirty="0">
                <a:solidFill>
                  <a:srgbClr val="000000"/>
                </a:solidFill>
                <a:latin typeface="Comic Sans MS" panose="030F0702030302020204" pitchFamily="66" charset="0"/>
              </a:rPr>
              <a:t>Our PE day continues to be Thursday.  Please ensure that children come to school in their PE kit for the day.</a:t>
            </a:r>
          </a:p>
          <a:p>
            <a:pPr algn="just" eaLnBrk="1" hangingPunct="1">
              <a:spcBef>
                <a:spcPct val="0"/>
              </a:spcBef>
              <a:spcAft>
                <a:spcPts val="1200"/>
              </a:spcAft>
              <a:buFontTx/>
              <a:buNone/>
              <a:defRPr/>
            </a:pPr>
            <a:endParaRPr lang="en-US" altLang="en-US" sz="1200" dirty="0">
              <a:solidFill>
                <a:srgbClr val="000000"/>
              </a:solidFill>
              <a:latin typeface="Comic Sans MS" panose="030F0702030302020204" pitchFamily="66" charset="0"/>
            </a:endParaRPr>
          </a:p>
          <a:p>
            <a:pPr algn="just" eaLnBrk="1" hangingPunct="1">
              <a:spcBef>
                <a:spcPct val="0"/>
              </a:spcBef>
              <a:spcAft>
                <a:spcPts val="1200"/>
              </a:spcAft>
              <a:buFontTx/>
              <a:buNone/>
              <a:defRPr/>
            </a:pPr>
            <a:endParaRPr lang="en-US" altLang="en-US" sz="1200" dirty="0">
              <a:solidFill>
                <a:srgbClr val="000000"/>
              </a:solidFill>
              <a:latin typeface="Comic Sans MS" panose="030F0702030302020204" pitchFamily="66" charset="0"/>
            </a:endParaRPr>
          </a:p>
          <a:p>
            <a:pPr algn="just" eaLnBrk="1" hangingPunct="1">
              <a:spcBef>
                <a:spcPct val="0"/>
              </a:spcBef>
              <a:spcAft>
                <a:spcPts val="1200"/>
              </a:spcAft>
              <a:buFontTx/>
              <a:buNone/>
              <a:defRPr/>
            </a:pPr>
            <a:endParaRPr lang="en-US" altLang="en-US" sz="1200" dirty="0">
              <a:solidFill>
                <a:srgbClr val="000000"/>
              </a:solidFill>
              <a:latin typeface="Comic Sans MS" panose="030F0702030302020204" pitchFamily="66" charset="0"/>
            </a:endParaRPr>
          </a:p>
          <a:p>
            <a:pPr algn="just" eaLnBrk="1" hangingPunct="1">
              <a:spcBef>
                <a:spcPct val="0"/>
              </a:spcBef>
              <a:spcAft>
                <a:spcPts val="1200"/>
              </a:spcAft>
              <a:buFontTx/>
              <a:buNone/>
              <a:defRPr/>
            </a:pPr>
            <a:r>
              <a:rPr lang="en-US" altLang="en-US" sz="1200" b="1" dirty="0">
                <a:solidFill>
                  <a:srgbClr val="000000"/>
                </a:solidFill>
                <a:latin typeface="Comic Sans MS" panose="030F0702030302020204" pitchFamily="66" charset="0"/>
              </a:rPr>
              <a:t>Reading</a:t>
            </a:r>
            <a:r>
              <a:rPr lang="en-US" altLang="en-US" sz="1200" dirty="0">
                <a:solidFill>
                  <a:srgbClr val="000000"/>
                </a:solidFill>
                <a:latin typeface="Comic Sans MS" panose="030F0702030302020204" pitchFamily="66" charset="0"/>
              </a:rPr>
              <a:t>: Daily phonics sessions continue. We will send home the phoneme and grapheme correspondence that children have learnt for the week and ask parents to practice these at home. </a:t>
            </a:r>
            <a:endParaRPr lang="en-US" altLang="en-US" sz="1000" dirty="0">
              <a:solidFill>
                <a:srgbClr val="000000"/>
              </a:solidFill>
              <a:latin typeface="Comic Sans MS" panose="030F0702030302020204" pitchFamily="66" charset="0"/>
            </a:endParaRPr>
          </a:p>
          <a:p>
            <a:pPr eaLnBrk="1" hangingPunct="1">
              <a:spcBef>
                <a:spcPct val="0"/>
              </a:spcBef>
              <a:spcAft>
                <a:spcPts val="1200"/>
              </a:spcAft>
              <a:buFontTx/>
              <a:buNone/>
              <a:defRPr/>
            </a:pPr>
            <a:r>
              <a:rPr lang="en-US" altLang="en-US" sz="1000" b="1" u="sng" dirty="0">
                <a:solidFill>
                  <a:srgbClr val="000000"/>
                </a:solidFill>
                <a:latin typeface="Comic Sans MS" panose="030F0702030302020204" pitchFamily="66" charset="0"/>
              </a:rPr>
              <a:t>Dates for your diary:</a:t>
            </a:r>
            <a:endParaRPr lang="en-US" altLang="en-US" sz="1200" b="1" u="sng" dirty="0">
              <a:solidFill>
                <a:srgbClr val="000000"/>
              </a:solidFill>
              <a:latin typeface="Comic Sans MS" panose="030F0702030302020204" pitchFamily="66" charset="0"/>
            </a:endParaRPr>
          </a:p>
          <a:p>
            <a:pPr>
              <a:defRPr/>
            </a:pPr>
            <a:r>
              <a:rPr lang="en-GB" altLang="en-US" sz="1100" dirty="0">
                <a:solidFill>
                  <a:srgbClr val="000000"/>
                </a:solidFill>
                <a:latin typeface="Comic Sans MS" panose="030F0702030302020204" pitchFamily="66" charset="0"/>
              </a:rPr>
              <a:t>Tuesday 11</a:t>
            </a:r>
            <a:r>
              <a:rPr lang="en-GB" altLang="en-US" sz="1100" baseline="30000" dirty="0">
                <a:solidFill>
                  <a:srgbClr val="000000"/>
                </a:solidFill>
                <a:latin typeface="Comic Sans MS" panose="030F0702030302020204" pitchFamily="66" charset="0"/>
              </a:rPr>
              <a:t>th</a:t>
            </a:r>
            <a:r>
              <a:rPr lang="en-GB" altLang="en-US" sz="1100" dirty="0">
                <a:solidFill>
                  <a:srgbClr val="000000"/>
                </a:solidFill>
                <a:latin typeface="Comic Sans MS" panose="030F0702030302020204" pitchFamily="66" charset="0"/>
              </a:rPr>
              <a:t> November – Remembrance Service @ 10.45am</a:t>
            </a:r>
          </a:p>
          <a:p>
            <a:pPr>
              <a:defRPr/>
            </a:pPr>
            <a:r>
              <a:rPr lang="en-GB" altLang="en-US" sz="1100" dirty="0">
                <a:solidFill>
                  <a:srgbClr val="000000"/>
                </a:solidFill>
                <a:latin typeface="Comic Sans MS" panose="030F0702030302020204" pitchFamily="66" charset="0"/>
              </a:rPr>
              <a:t>Friday 21</a:t>
            </a:r>
            <a:r>
              <a:rPr lang="en-GB" altLang="en-US" sz="1100" baseline="30000" dirty="0">
                <a:solidFill>
                  <a:srgbClr val="000000"/>
                </a:solidFill>
                <a:latin typeface="Comic Sans MS" panose="030F0702030302020204" pitchFamily="66" charset="0"/>
              </a:rPr>
              <a:t>st</a:t>
            </a:r>
            <a:r>
              <a:rPr lang="en-GB" altLang="en-US" sz="1100" dirty="0">
                <a:solidFill>
                  <a:srgbClr val="000000"/>
                </a:solidFill>
                <a:latin typeface="Comic Sans MS" panose="030F0702030302020204" pitchFamily="66" charset="0"/>
              </a:rPr>
              <a:t> November -  Non uniform fundraiser for Children in Need </a:t>
            </a:r>
          </a:p>
          <a:p>
            <a:pPr>
              <a:defRPr/>
            </a:pPr>
            <a:r>
              <a:rPr lang="en-GB" altLang="en-US" sz="1100" dirty="0">
                <a:solidFill>
                  <a:srgbClr val="000000"/>
                </a:solidFill>
                <a:latin typeface="Comic Sans MS" panose="030F0702030302020204" pitchFamily="66" charset="0"/>
              </a:rPr>
              <a:t>Tuesday 25</a:t>
            </a:r>
            <a:r>
              <a:rPr lang="en-GB" altLang="en-US" sz="1100" baseline="30000" dirty="0">
                <a:solidFill>
                  <a:srgbClr val="000000"/>
                </a:solidFill>
                <a:latin typeface="Comic Sans MS" panose="030F0702030302020204" pitchFamily="66" charset="0"/>
              </a:rPr>
              <a:t>th</a:t>
            </a:r>
            <a:r>
              <a:rPr lang="en-GB" altLang="en-US" sz="1100" dirty="0">
                <a:solidFill>
                  <a:srgbClr val="000000"/>
                </a:solidFill>
                <a:latin typeface="Comic Sans MS" panose="030F0702030302020204" pitchFamily="66" charset="0"/>
              </a:rPr>
              <a:t> November – Early Maths Workshop @9am</a:t>
            </a:r>
          </a:p>
          <a:p>
            <a:pPr>
              <a:defRPr/>
            </a:pPr>
            <a:r>
              <a:rPr lang="en-GB" altLang="en-US" sz="1100" dirty="0">
                <a:solidFill>
                  <a:srgbClr val="000000"/>
                </a:solidFill>
                <a:latin typeface="Comic Sans MS" panose="030F0702030302020204" pitchFamily="66" charset="0"/>
              </a:rPr>
              <a:t>Monday 1</a:t>
            </a:r>
            <a:r>
              <a:rPr lang="en-GB" altLang="en-US" sz="1100" baseline="30000" dirty="0">
                <a:solidFill>
                  <a:srgbClr val="000000"/>
                </a:solidFill>
                <a:latin typeface="Comic Sans MS" panose="030F0702030302020204" pitchFamily="66" charset="0"/>
              </a:rPr>
              <a:t>st</a:t>
            </a:r>
            <a:r>
              <a:rPr lang="en-GB" altLang="en-US" sz="1100" dirty="0">
                <a:solidFill>
                  <a:srgbClr val="000000"/>
                </a:solidFill>
                <a:latin typeface="Comic Sans MS" panose="030F0702030302020204" pitchFamily="66" charset="0"/>
              </a:rPr>
              <a:t> December – Phase Trip to </a:t>
            </a:r>
            <a:r>
              <a:rPr lang="en-GB" altLang="en-US" sz="1100" dirty="0" err="1">
                <a:solidFill>
                  <a:srgbClr val="000000"/>
                </a:solidFill>
                <a:latin typeface="Comic Sans MS" panose="030F0702030302020204" pitchFamily="66" charset="0"/>
              </a:rPr>
              <a:t>Chickenshed</a:t>
            </a:r>
            <a:r>
              <a:rPr lang="en-GB" altLang="en-US" sz="1100" dirty="0">
                <a:solidFill>
                  <a:srgbClr val="000000"/>
                </a:solidFill>
                <a:latin typeface="Comic Sans MS" panose="030F0702030302020204" pitchFamily="66" charset="0"/>
              </a:rPr>
              <a:t> Theatre 11am</a:t>
            </a:r>
          </a:p>
          <a:p>
            <a:pPr>
              <a:defRPr/>
            </a:pPr>
            <a:r>
              <a:rPr lang="en-GB" altLang="en-US" sz="1100" dirty="0">
                <a:solidFill>
                  <a:srgbClr val="000000"/>
                </a:solidFill>
                <a:latin typeface="Comic Sans MS" panose="030F0702030302020204" pitchFamily="66" charset="0"/>
              </a:rPr>
              <a:t>Thursday 11</a:t>
            </a:r>
            <a:r>
              <a:rPr lang="en-GB" altLang="en-US" sz="1100" baseline="30000" dirty="0">
                <a:solidFill>
                  <a:srgbClr val="000000"/>
                </a:solidFill>
                <a:latin typeface="Comic Sans MS" panose="030F0702030302020204" pitchFamily="66" charset="0"/>
              </a:rPr>
              <a:t>th</a:t>
            </a:r>
            <a:r>
              <a:rPr lang="en-GB" altLang="en-US" sz="1100" dirty="0">
                <a:solidFill>
                  <a:srgbClr val="000000"/>
                </a:solidFill>
                <a:latin typeface="Comic Sans MS" panose="030F0702030302020204" pitchFamily="66" charset="0"/>
              </a:rPr>
              <a:t> December – Christmas Jumper Day </a:t>
            </a:r>
            <a:r>
              <a:rPr lang="en-GB" altLang="en-US" sz="1100" dirty="0">
                <a:solidFill>
                  <a:srgbClr val="000000"/>
                </a:solidFill>
                <a:highlight>
                  <a:srgbClr val="FFFF00"/>
                </a:highlight>
                <a:latin typeface="Comic Sans MS" panose="030F0702030302020204" pitchFamily="66" charset="0"/>
              </a:rPr>
              <a:t>tbc</a:t>
            </a:r>
          </a:p>
          <a:p>
            <a:pPr>
              <a:defRPr/>
            </a:pPr>
            <a:r>
              <a:rPr lang="en-GB" altLang="en-US" sz="1100" dirty="0">
                <a:solidFill>
                  <a:srgbClr val="000000"/>
                </a:solidFill>
                <a:latin typeface="Comic Sans MS" panose="030F0702030302020204" pitchFamily="66" charset="0"/>
              </a:rPr>
              <a:t>Friday 12</a:t>
            </a:r>
            <a:r>
              <a:rPr lang="en-GB" altLang="en-US" sz="1100" baseline="30000" dirty="0">
                <a:solidFill>
                  <a:srgbClr val="000000"/>
                </a:solidFill>
                <a:latin typeface="Comic Sans MS" panose="030F0702030302020204" pitchFamily="66" charset="0"/>
              </a:rPr>
              <a:t>th</a:t>
            </a:r>
            <a:r>
              <a:rPr lang="en-GB" altLang="en-US" sz="1100" dirty="0">
                <a:solidFill>
                  <a:srgbClr val="000000"/>
                </a:solidFill>
                <a:latin typeface="Comic Sans MS" panose="030F0702030302020204" pitchFamily="66" charset="0"/>
              </a:rPr>
              <a:t> December - Arts Trophy Final (Solo Performance) </a:t>
            </a:r>
          </a:p>
          <a:p>
            <a:pPr>
              <a:defRPr/>
            </a:pPr>
            <a:r>
              <a:rPr lang="en-GB" altLang="en-US" sz="1100" dirty="0">
                <a:solidFill>
                  <a:srgbClr val="000000"/>
                </a:solidFill>
                <a:latin typeface="Comic Sans MS" panose="030F0702030302020204" pitchFamily="66" charset="0"/>
              </a:rPr>
              <a:t>Wednesday 17</a:t>
            </a:r>
            <a:r>
              <a:rPr lang="en-GB" altLang="en-US" sz="1100" baseline="30000" dirty="0">
                <a:solidFill>
                  <a:srgbClr val="000000"/>
                </a:solidFill>
                <a:latin typeface="Comic Sans MS" panose="030F0702030302020204" pitchFamily="66" charset="0"/>
              </a:rPr>
              <a:t>th</a:t>
            </a:r>
            <a:r>
              <a:rPr lang="en-GB" altLang="en-US" sz="1100" dirty="0">
                <a:solidFill>
                  <a:srgbClr val="000000"/>
                </a:solidFill>
                <a:latin typeface="Comic Sans MS" panose="030F0702030302020204" pitchFamily="66" charset="0"/>
              </a:rPr>
              <a:t> – EYFS Nativity</a:t>
            </a:r>
          </a:p>
          <a:p>
            <a:pPr>
              <a:defRPr/>
            </a:pPr>
            <a:r>
              <a:rPr lang="en-GB" altLang="en-US" sz="1100" dirty="0">
                <a:solidFill>
                  <a:srgbClr val="000000"/>
                </a:solidFill>
                <a:latin typeface="Comic Sans MS" panose="030F0702030302020204" pitchFamily="66" charset="0"/>
              </a:rPr>
              <a:t>Wednesday 17</a:t>
            </a:r>
            <a:r>
              <a:rPr lang="en-GB" altLang="en-US" sz="1100" baseline="30000" dirty="0">
                <a:solidFill>
                  <a:srgbClr val="000000"/>
                </a:solidFill>
                <a:latin typeface="Comic Sans MS" panose="030F0702030302020204" pitchFamily="66" charset="0"/>
              </a:rPr>
              <a:t>th</a:t>
            </a:r>
            <a:r>
              <a:rPr lang="en-GB" altLang="en-US" sz="1100" dirty="0">
                <a:solidFill>
                  <a:srgbClr val="000000"/>
                </a:solidFill>
                <a:latin typeface="Comic Sans MS" panose="030F0702030302020204" pitchFamily="66" charset="0"/>
              </a:rPr>
              <a:t> December – Community Carols in the playground @ 3.30pm</a:t>
            </a:r>
          </a:p>
          <a:p>
            <a:pPr>
              <a:defRPr/>
            </a:pPr>
            <a:r>
              <a:rPr lang="en-GB" altLang="en-US" sz="1100" dirty="0">
                <a:solidFill>
                  <a:srgbClr val="000000"/>
                </a:solidFill>
                <a:latin typeface="Comic Sans MS" panose="030F0702030302020204" pitchFamily="66" charset="0"/>
              </a:rPr>
              <a:t>Thursday 18th December - Rocksteady Performance to Whole School </a:t>
            </a:r>
          </a:p>
          <a:p>
            <a:pPr>
              <a:defRPr/>
            </a:pPr>
            <a:r>
              <a:rPr lang="en-GB" altLang="en-US" sz="1100" dirty="0">
                <a:solidFill>
                  <a:srgbClr val="000000"/>
                </a:solidFill>
                <a:latin typeface="Comic Sans MS" panose="030F0702030302020204" pitchFamily="66" charset="0"/>
              </a:rPr>
              <a:t>Friday 19th December - End of Term Service @ Church 12.30pm </a:t>
            </a:r>
          </a:p>
          <a:p>
            <a:pPr eaLnBrk="1" hangingPunct="1">
              <a:spcBef>
                <a:spcPct val="0"/>
              </a:spcBef>
              <a:spcAft>
                <a:spcPts val="1200"/>
              </a:spcAft>
              <a:buFontTx/>
              <a:buNone/>
              <a:defRPr/>
            </a:pPr>
            <a:endParaRPr lang="en-US" altLang="en-US" sz="1000" dirty="0"/>
          </a:p>
          <a:p>
            <a:pPr eaLnBrk="1" hangingPunct="1">
              <a:spcBef>
                <a:spcPct val="0"/>
              </a:spcBef>
              <a:spcAft>
                <a:spcPts val="1200"/>
              </a:spcAft>
              <a:buFontTx/>
              <a:buNone/>
              <a:defRPr/>
            </a:pPr>
            <a:endParaRPr lang="en-US" altLang="en-US" sz="1000" dirty="0">
              <a:solidFill>
                <a:srgbClr val="000000"/>
              </a:solidFill>
              <a:latin typeface="Comic Sans MS" panose="030F0702030302020204" pitchFamily="66" charset="0"/>
            </a:endParaRPr>
          </a:p>
          <a:p>
            <a:pPr eaLnBrk="1" hangingPunct="1">
              <a:spcBef>
                <a:spcPct val="0"/>
              </a:spcBef>
              <a:spcAft>
                <a:spcPts val="1200"/>
              </a:spcAft>
              <a:buFontTx/>
              <a:buNone/>
              <a:defRPr/>
            </a:pPr>
            <a:endParaRPr lang="en-US" altLang="en-US" sz="1000" dirty="0">
              <a:solidFill>
                <a:srgbClr val="000000"/>
              </a:solidFill>
              <a:latin typeface="Comic Sans MS" panose="030F0702030302020204" pitchFamily="66" charset="0"/>
            </a:endParaRPr>
          </a:p>
        </p:txBody>
      </p:sp>
      <p:sp>
        <p:nvSpPr>
          <p:cNvPr id="3078" name="Rectangle 1">
            <a:extLst>
              <a:ext uri="{FF2B5EF4-FFF2-40B4-BE49-F238E27FC236}">
                <a16:creationId xmlns:a16="http://schemas.microsoft.com/office/drawing/2014/main" id="{77ECA805-5897-D927-CD5A-BA812A5F2D6C}"/>
              </a:ext>
            </a:extLst>
          </p:cNvPr>
          <p:cNvSpPr>
            <a:spLocks noChangeArrowheads="1"/>
          </p:cNvSpPr>
          <p:nvPr/>
        </p:nvSpPr>
        <p:spPr bwMode="auto">
          <a:xfrm>
            <a:off x="273050" y="2262188"/>
            <a:ext cx="457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spcAft>
                <a:spcPts val="1000"/>
              </a:spcAft>
              <a:buFontTx/>
              <a:buNone/>
            </a:pPr>
            <a:r>
              <a:rPr lang="en-GB" altLang="en-US" sz="1000">
                <a:latin typeface="Comic Sans MS" panose="030F0702030302020204" pitchFamily="66" charset="0"/>
              </a:rPr>
              <a:t>.</a:t>
            </a:r>
            <a:endParaRPr lang="en-US" altLang="en-US" sz="1000">
              <a:latin typeface="Comic Sans MS" panose="030F0702030302020204" pitchFamily="66" charset="0"/>
            </a:endParaRPr>
          </a:p>
        </p:txBody>
      </p:sp>
      <p:sp>
        <p:nvSpPr>
          <p:cNvPr id="3079" name="TextBox 9">
            <a:extLst>
              <a:ext uri="{FF2B5EF4-FFF2-40B4-BE49-F238E27FC236}">
                <a16:creationId xmlns:a16="http://schemas.microsoft.com/office/drawing/2014/main" id="{CC0DE16F-DD22-B7B6-985D-CC94F065F7A4}"/>
              </a:ext>
            </a:extLst>
          </p:cNvPr>
          <p:cNvSpPr txBox="1">
            <a:spLocks noChangeArrowheads="1"/>
          </p:cNvSpPr>
          <p:nvPr/>
        </p:nvSpPr>
        <p:spPr bwMode="auto">
          <a:xfrm>
            <a:off x="277813" y="293688"/>
            <a:ext cx="4176712" cy="628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spcAft>
                <a:spcPts val="1000"/>
              </a:spcAft>
              <a:buFontTx/>
              <a:buNone/>
            </a:pPr>
            <a:r>
              <a:rPr lang="en-GB" altLang="en-US" sz="1200" b="1" u="sng">
                <a:latin typeface="Comic Sans MS" panose="030F0702030302020204" pitchFamily="66" charset="0"/>
              </a:rPr>
              <a:t>The Specific Areas</a:t>
            </a:r>
          </a:p>
          <a:p>
            <a:pPr algn="ctr" eaLnBrk="1" hangingPunct="1">
              <a:spcBef>
                <a:spcPct val="0"/>
              </a:spcBef>
              <a:buFontTx/>
              <a:buNone/>
            </a:pPr>
            <a:r>
              <a:rPr lang="en-GB" altLang="en-US" sz="1000" b="1" u="sng">
                <a:latin typeface="Comic Sans MS" panose="030F0702030302020204" pitchFamily="66" charset="0"/>
              </a:rPr>
              <a:t>Maths </a:t>
            </a:r>
            <a:endParaRPr lang="en-GB" altLang="en-US" sz="1000">
              <a:latin typeface="Comic Sans MS" panose="030F0702030302020204" pitchFamily="66" charset="0"/>
            </a:endParaRPr>
          </a:p>
          <a:p>
            <a:pPr algn="just">
              <a:spcBef>
                <a:spcPct val="0"/>
              </a:spcBef>
              <a:buFontTx/>
              <a:buNone/>
            </a:pPr>
            <a:r>
              <a:rPr lang="en-GB" altLang="en-US" sz="1000" b="1">
                <a:latin typeface="Comic Sans MS" panose="030F0702030302020204" pitchFamily="66" charset="0"/>
              </a:rPr>
              <a:t>As Mathematicians </a:t>
            </a:r>
            <a:r>
              <a:rPr lang="en-GB" altLang="en-US" sz="1000">
                <a:latin typeface="Comic Sans MS" panose="030F0702030302020204" pitchFamily="66" charset="0"/>
              </a:rPr>
              <a:t>we will continue to represent, compare and compose number with pictures and objects as we begin to recognise digits and count accurately. As our confidence and understand of numbers to 5 develop we will begin to explore one more or less than a given number.   We will look at shape, beginning with circles and triangles and then shapes with four sides. We will recognise shapes within the environment and consider their orientation. We will also explore positional and directional  language through different tasks, using vocabulary to describe where things are positioned and how to get to them. As we begin to look at time we will think about different activities we do during the day and at night. </a:t>
            </a:r>
          </a:p>
          <a:p>
            <a:pPr algn="just">
              <a:spcBef>
                <a:spcPct val="0"/>
              </a:spcBef>
              <a:buFontTx/>
              <a:buNone/>
            </a:pPr>
            <a:endParaRPr lang="en-GB" altLang="en-US" sz="1000" b="1">
              <a:latin typeface="Comic Sans MS" panose="030F0702030302020204" pitchFamily="66" charset="0"/>
            </a:endParaRPr>
          </a:p>
          <a:p>
            <a:pPr algn="ctr">
              <a:spcBef>
                <a:spcPct val="0"/>
              </a:spcBef>
              <a:buFontTx/>
              <a:buNone/>
            </a:pPr>
            <a:r>
              <a:rPr lang="en-GB" altLang="en-US" sz="1000" b="1">
                <a:latin typeface="Comic Sans MS" panose="030F0702030302020204" pitchFamily="66" charset="0"/>
              </a:rPr>
              <a:t>Understanding the World </a:t>
            </a:r>
          </a:p>
          <a:p>
            <a:pPr algn="just">
              <a:spcBef>
                <a:spcPct val="0"/>
              </a:spcBef>
              <a:buFont typeface="Arial" panose="020B0604020202020204" pitchFamily="34" charset="0"/>
              <a:buNone/>
            </a:pPr>
            <a:r>
              <a:rPr lang="en-GB" altLang="en-US" sz="1000" b="1">
                <a:latin typeface="Comic Sans MS" panose="030F0702030302020204" pitchFamily="66" charset="0"/>
              </a:rPr>
              <a:t>As explorers </a:t>
            </a:r>
            <a:r>
              <a:rPr lang="en-GB" altLang="en-US" sz="1000">
                <a:latin typeface="Comic Sans MS" panose="030F0702030302020204" pitchFamily="66" charset="0"/>
              </a:rPr>
              <a:t>we will respond to the natural world around us and talk about how we feel when we are outdoors. We will observe and discuss the effects of the changing season. We will think about what we can see or hear and explore what lives in our woodland area and learn about the life cycle of an Owl.  </a:t>
            </a:r>
          </a:p>
          <a:p>
            <a:pPr algn="just">
              <a:spcBef>
                <a:spcPct val="0"/>
              </a:spcBef>
              <a:buFont typeface="Arial" panose="020B0604020202020204" pitchFamily="34" charset="0"/>
              <a:buNone/>
            </a:pPr>
            <a:endParaRPr lang="en-GB" altLang="en-US" sz="1000" b="1">
              <a:latin typeface="Comic Sans MS" panose="030F0702030302020204" pitchFamily="66" charset="0"/>
            </a:endParaRPr>
          </a:p>
          <a:p>
            <a:pPr algn="ctr">
              <a:spcBef>
                <a:spcPct val="0"/>
              </a:spcBef>
              <a:buFontTx/>
              <a:buNone/>
            </a:pPr>
            <a:r>
              <a:rPr lang="en-GB" altLang="en-US" sz="1000" b="1">
                <a:latin typeface="Comic Sans MS" panose="030F0702030302020204" pitchFamily="66" charset="0"/>
              </a:rPr>
              <a:t>Expressive Arts and Design </a:t>
            </a:r>
            <a:r>
              <a:rPr lang="en-US" altLang="en-US" sz="1000"/>
              <a:t> </a:t>
            </a:r>
            <a:endParaRPr lang="en-GB" altLang="en-US" sz="1000" b="1">
              <a:latin typeface="Comic Sans MS" panose="030F0702030302020204" pitchFamily="66" charset="0"/>
            </a:endParaRPr>
          </a:p>
          <a:p>
            <a:pPr algn="just">
              <a:spcBef>
                <a:spcPct val="0"/>
              </a:spcBef>
              <a:buFontTx/>
              <a:buNone/>
            </a:pPr>
            <a:r>
              <a:rPr lang="en-GB" altLang="en-US" sz="1000" b="1">
                <a:latin typeface="Comic Sans MS" panose="030F0702030302020204" pitchFamily="66" charset="0"/>
              </a:rPr>
              <a:t>As Artists </a:t>
            </a:r>
            <a:r>
              <a:rPr lang="en-GB" altLang="en-US" sz="1000">
                <a:latin typeface="Comic Sans MS" panose="030F0702030302020204" pitchFamily="66" charset="0"/>
              </a:rPr>
              <a:t>we will make nests and owls with natural materials. We will enjoy songs and music making as we prepare for the Nativity and use props to retell the story.  We will be learning to sing in a group,  increasingly matching pitch and following a melody.  We will continue to develop our role play skills as we extend our storylines. Through both our into the wood topic and Nativity focus we will also begin to understand landscape paintings and explore marbling to create backgrounds.  </a:t>
            </a:r>
          </a:p>
          <a:p>
            <a:pPr algn="just">
              <a:spcBef>
                <a:spcPct val="0"/>
              </a:spcBef>
              <a:buFontTx/>
              <a:buNone/>
            </a:pPr>
            <a:endParaRPr lang="en-GB" altLang="en-US" sz="1000">
              <a:latin typeface="Comic Sans MS" panose="030F0702030302020204" pitchFamily="66" charset="0"/>
            </a:endParaRPr>
          </a:p>
          <a:p>
            <a:pPr algn="just" eaLnBrk="1" hangingPunct="1">
              <a:buFont typeface="Arial" panose="020B0604020202020204" pitchFamily="34" charset="0"/>
              <a:buNone/>
            </a:pPr>
            <a:r>
              <a:rPr lang="en-US" altLang="en-US" sz="1000" b="1">
                <a:latin typeface="Comic Sans MS" panose="030F0702030302020204" pitchFamily="66" charset="0"/>
                <a:cs typeface="Arial" panose="020B0604020202020204" pitchFamily="34" charset="0"/>
              </a:rPr>
              <a:t>As Religiously Literate students </a:t>
            </a:r>
            <a:r>
              <a:rPr lang="en-GB" altLang="en-US" sz="1000">
                <a:latin typeface="Comic Sans MS" panose="030F0702030302020204" pitchFamily="66" charset="0"/>
                <a:cs typeface="Arial" panose="020B0604020202020204" pitchFamily="34" charset="0"/>
              </a:rPr>
              <a:t>we will begin to explore the key concept Incarnation as we focus on our Big Question </a:t>
            </a:r>
            <a:r>
              <a:rPr lang="en-GB" altLang="en-US" sz="1000" i="1">
                <a:latin typeface="Comic Sans MS" panose="030F0702030302020204" pitchFamily="66" charset="0"/>
                <a:cs typeface="Arial" panose="020B0604020202020204" pitchFamily="34" charset="0"/>
              </a:rPr>
              <a:t>Why is Christmas special for Christians?  </a:t>
            </a:r>
            <a:r>
              <a:rPr lang="en-GB" altLang="en-US" sz="1000">
                <a:latin typeface="Comic Sans MS" panose="030F0702030302020204" pitchFamily="66" charset="0"/>
                <a:cs typeface="Arial" panose="020B0604020202020204" pitchFamily="34" charset="0"/>
              </a:rPr>
              <a:t>We will become familiar with the events of the Nativity and discover how Mary knew she was going to have a baby through the visit of Archangel Gabriel. We will begin to understand how Christians prepare for Christmas and how the special gift of Christ makes Christmas so special for them.  </a:t>
            </a:r>
          </a:p>
        </p:txBody>
      </p:sp>
      <p:pic>
        <p:nvPicPr>
          <p:cNvPr id="3080" name="Picture 9" descr="https://tse3.mm.bing.net/th?id=OIP.0o5CkJSc40rysAOkxbQhsQHaEn&amp;pid=Api&amp;P=0&amp;w=269&amp;h=169">
            <a:extLst>
              <a:ext uri="{FF2B5EF4-FFF2-40B4-BE49-F238E27FC236}">
                <a16:creationId xmlns:a16="http://schemas.microsoft.com/office/drawing/2014/main" id="{3C795052-3D76-0743-723E-38039D57A8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1863" y="1196975"/>
            <a:ext cx="1008062" cy="62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2454E0188772A4CA30BFEF8B53D0367" ma:contentTypeVersion="23" ma:contentTypeDescription="Create a new document." ma:contentTypeScope="" ma:versionID="e764ecf068b014377a2138d01bc335d9">
  <xsd:schema xmlns:xsd="http://www.w3.org/2001/XMLSchema" xmlns:xs="http://www.w3.org/2001/XMLSchema" xmlns:p="http://schemas.microsoft.com/office/2006/metadata/properties" xmlns:ns2="6a6f9b4c-029b-444e-addf-4d66571c9b6f" xmlns:ns3="450a6b86-6e86-4b74-93c9-116031be495f" targetNamespace="http://schemas.microsoft.com/office/2006/metadata/properties" ma:root="true" ma:fieldsID="e2b96f7c8df2391335c9b4ab7e4af6e6" ns2:_="" ns3:_="">
    <xsd:import namespace="6a6f9b4c-029b-444e-addf-4d66571c9b6f"/>
    <xsd:import namespace="450a6b86-6e86-4b74-93c9-116031be495f"/>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DateTaken" minOccurs="0"/>
                <xsd:element ref="ns3:MediaServiceLocation" minOccurs="0"/>
                <xsd:element ref="ns3:MediaLengthInSeconds" minOccurs="0"/>
                <xsd:element ref="ns2:TaxCatchAll" minOccurs="0"/>
                <xsd:element ref="ns3:lcf76f155ced4ddcb4097134ff3c332f"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a6f9b4c-029b-444e-addf-4d66571c9b6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270264f3-665c-450b-9e97-55559b7a3ac3}" ma:internalName="TaxCatchAll" ma:showField="CatchAllData" ma:web="6a6f9b4c-029b-444e-addf-4d66571c9b6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50a6b86-6e86-4b74-93c9-116031be495f"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fea2a44-abf8-496f-8715-49ed1fb5412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F21188B-20FA-43C7-96AD-2CE03CD1F95A}">
  <ds:schemaRefs>
    <ds:schemaRef ds:uri="http://schemas.microsoft.com/sharepoint/v3/contenttype/forms"/>
  </ds:schemaRefs>
</ds:datastoreItem>
</file>

<file path=customXml/itemProps2.xml><?xml version="1.0" encoding="utf-8"?>
<ds:datastoreItem xmlns:ds="http://schemas.openxmlformats.org/officeDocument/2006/customXml" ds:itemID="{E8A82E2A-E114-4D61-A51C-A2A60CCFA89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a6f9b4c-029b-444e-addf-4d66571c9b6f"/>
    <ds:schemaRef ds:uri="450a6b86-6e86-4b74-93c9-116031be49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2040</TotalTime>
  <Words>1058</Words>
  <Application>Microsoft Office PowerPoint</Application>
  <PresentationFormat>On-screen Show (4:3)</PresentationFormat>
  <Paragraphs>49</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Comic Sans MS</vt:lpstr>
      <vt:lpstr>Office Theme</vt:lpstr>
      <vt:lpstr>PowerPoint Presentation</vt:lpstr>
      <vt:lpstr>PowerPoint Presentation</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dc:creator>
  <cp:lastModifiedBy>J Izard</cp:lastModifiedBy>
  <cp:revision>213</cp:revision>
  <cp:lastPrinted>2016-09-01T06:41:04Z</cp:lastPrinted>
  <dcterms:created xsi:type="dcterms:W3CDTF">2014-02-13T13:53:14Z</dcterms:created>
  <dcterms:modified xsi:type="dcterms:W3CDTF">2025-11-03T09:12:52Z</dcterms:modified>
</cp:coreProperties>
</file>