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32"/>
    <p:restoredTop sz="94643"/>
  </p:normalViewPr>
  <p:slideViewPr>
    <p:cSldViewPr>
      <p:cViewPr varScale="1">
        <p:scale>
          <a:sx n="59" d="100"/>
          <a:sy n="59" d="100"/>
        </p:scale>
        <p:origin x="1480"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7406333-9A75-5710-E2F2-09E8802B3F0D}"/>
              </a:ext>
            </a:extLst>
          </p:cNvPr>
          <p:cNvSpPr>
            <a:spLocks noGrp="1"/>
          </p:cNvSpPr>
          <p:nvPr>
            <p:ph type="dt" sz="half" idx="10"/>
          </p:nvPr>
        </p:nvSpPr>
        <p:spPr/>
        <p:txBody>
          <a:bodyPr/>
          <a:lstStyle>
            <a:lvl1pPr>
              <a:defRPr/>
            </a:lvl1pPr>
          </a:lstStyle>
          <a:p>
            <a:pPr>
              <a:defRPr/>
            </a:pPr>
            <a:fld id="{32EAB114-70DE-B641-94FF-83B537DCBAB2}" type="datetimeFigureOut">
              <a:rPr lang="en-GB" altLang="en-US"/>
              <a:pPr>
                <a:defRPr/>
              </a:pPr>
              <a:t>07/01/2026</a:t>
            </a:fld>
            <a:endParaRPr lang="en-GB" altLang="en-US"/>
          </a:p>
        </p:txBody>
      </p:sp>
      <p:sp>
        <p:nvSpPr>
          <p:cNvPr id="5" name="Footer Placeholder 4">
            <a:extLst>
              <a:ext uri="{FF2B5EF4-FFF2-40B4-BE49-F238E27FC236}">
                <a16:creationId xmlns:a16="http://schemas.microsoft.com/office/drawing/2014/main" id="{222ABCAF-3E6A-0565-F810-3EA3FF7F012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B0CE285-099F-D3A4-181A-E5D61EF16A97}"/>
              </a:ext>
            </a:extLst>
          </p:cNvPr>
          <p:cNvSpPr>
            <a:spLocks noGrp="1"/>
          </p:cNvSpPr>
          <p:nvPr>
            <p:ph type="sldNum" sz="quarter" idx="12"/>
          </p:nvPr>
        </p:nvSpPr>
        <p:spPr/>
        <p:txBody>
          <a:bodyPr/>
          <a:lstStyle>
            <a:lvl1pPr>
              <a:defRPr/>
            </a:lvl1pPr>
          </a:lstStyle>
          <a:p>
            <a:pPr>
              <a:defRPr/>
            </a:pPr>
            <a:fld id="{2A4B2BD0-1780-254A-8DB0-1203A4853842}" type="slidenum">
              <a:rPr lang="en-GB" altLang="en-US"/>
              <a:pPr>
                <a:defRPr/>
              </a:pPr>
              <a:t>‹#›</a:t>
            </a:fld>
            <a:endParaRPr lang="en-GB" altLang="en-US"/>
          </a:p>
        </p:txBody>
      </p:sp>
    </p:spTree>
    <p:extLst>
      <p:ext uri="{BB962C8B-B14F-4D97-AF65-F5344CB8AC3E}">
        <p14:creationId xmlns:p14="http://schemas.microsoft.com/office/powerpoint/2010/main" val="1270133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7B2B0F-F348-A3F9-3ABD-5467A1BB2681}"/>
              </a:ext>
            </a:extLst>
          </p:cNvPr>
          <p:cNvSpPr>
            <a:spLocks noGrp="1"/>
          </p:cNvSpPr>
          <p:nvPr>
            <p:ph type="dt" sz="half" idx="10"/>
          </p:nvPr>
        </p:nvSpPr>
        <p:spPr/>
        <p:txBody>
          <a:bodyPr/>
          <a:lstStyle>
            <a:lvl1pPr>
              <a:defRPr/>
            </a:lvl1pPr>
          </a:lstStyle>
          <a:p>
            <a:pPr>
              <a:defRPr/>
            </a:pPr>
            <a:fld id="{82C10339-B04A-A44E-8D13-1B43891FEF7E}" type="datetimeFigureOut">
              <a:rPr lang="en-GB" altLang="en-US"/>
              <a:pPr>
                <a:defRPr/>
              </a:pPr>
              <a:t>07/01/2026</a:t>
            </a:fld>
            <a:endParaRPr lang="en-GB" altLang="en-US"/>
          </a:p>
        </p:txBody>
      </p:sp>
      <p:sp>
        <p:nvSpPr>
          <p:cNvPr id="5" name="Footer Placeholder 4">
            <a:extLst>
              <a:ext uri="{FF2B5EF4-FFF2-40B4-BE49-F238E27FC236}">
                <a16:creationId xmlns:a16="http://schemas.microsoft.com/office/drawing/2014/main" id="{8F11A540-16CF-85DE-BCA1-608C7072ABB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BFBBF4C-29FF-5CE3-D80D-7EC819DF4F90}"/>
              </a:ext>
            </a:extLst>
          </p:cNvPr>
          <p:cNvSpPr>
            <a:spLocks noGrp="1"/>
          </p:cNvSpPr>
          <p:nvPr>
            <p:ph type="sldNum" sz="quarter" idx="12"/>
          </p:nvPr>
        </p:nvSpPr>
        <p:spPr/>
        <p:txBody>
          <a:bodyPr/>
          <a:lstStyle>
            <a:lvl1pPr>
              <a:defRPr/>
            </a:lvl1pPr>
          </a:lstStyle>
          <a:p>
            <a:pPr>
              <a:defRPr/>
            </a:pPr>
            <a:fld id="{79F436FA-0FA0-D14C-934C-A0E1BEA35F57}" type="slidenum">
              <a:rPr lang="en-GB" altLang="en-US"/>
              <a:pPr>
                <a:defRPr/>
              </a:pPr>
              <a:t>‹#›</a:t>
            </a:fld>
            <a:endParaRPr lang="en-GB" altLang="en-US"/>
          </a:p>
        </p:txBody>
      </p:sp>
    </p:spTree>
    <p:extLst>
      <p:ext uri="{BB962C8B-B14F-4D97-AF65-F5344CB8AC3E}">
        <p14:creationId xmlns:p14="http://schemas.microsoft.com/office/powerpoint/2010/main" val="2334689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E9CDFC-7992-4EE4-D1DB-C7E55AD5770F}"/>
              </a:ext>
            </a:extLst>
          </p:cNvPr>
          <p:cNvSpPr>
            <a:spLocks noGrp="1"/>
          </p:cNvSpPr>
          <p:nvPr>
            <p:ph type="dt" sz="half" idx="10"/>
          </p:nvPr>
        </p:nvSpPr>
        <p:spPr/>
        <p:txBody>
          <a:bodyPr/>
          <a:lstStyle>
            <a:lvl1pPr>
              <a:defRPr/>
            </a:lvl1pPr>
          </a:lstStyle>
          <a:p>
            <a:pPr>
              <a:defRPr/>
            </a:pPr>
            <a:fld id="{B7C3E041-2931-E04E-AFF8-477E60B484E9}" type="datetimeFigureOut">
              <a:rPr lang="en-GB" altLang="en-US"/>
              <a:pPr>
                <a:defRPr/>
              </a:pPr>
              <a:t>07/01/2026</a:t>
            </a:fld>
            <a:endParaRPr lang="en-GB" altLang="en-US"/>
          </a:p>
        </p:txBody>
      </p:sp>
      <p:sp>
        <p:nvSpPr>
          <p:cNvPr id="5" name="Footer Placeholder 4">
            <a:extLst>
              <a:ext uri="{FF2B5EF4-FFF2-40B4-BE49-F238E27FC236}">
                <a16:creationId xmlns:a16="http://schemas.microsoft.com/office/drawing/2014/main" id="{365FD2C9-230F-C622-C914-FF823D00722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A234622-28E4-E88A-DB62-76C0B3A9C34D}"/>
              </a:ext>
            </a:extLst>
          </p:cNvPr>
          <p:cNvSpPr>
            <a:spLocks noGrp="1"/>
          </p:cNvSpPr>
          <p:nvPr>
            <p:ph type="sldNum" sz="quarter" idx="12"/>
          </p:nvPr>
        </p:nvSpPr>
        <p:spPr/>
        <p:txBody>
          <a:bodyPr/>
          <a:lstStyle>
            <a:lvl1pPr>
              <a:defRPr/>
            </a:lvl1pPr>
          </a:lstStyle>
          <a:p>
            <a:pPr>
              <a:defRPr/>
            </a:pPr>
            <a:fld id="{7A8E346E-5FF9-BB4E-840E-B98B998CF96C}" type="slidenum">
              <a:rPr lang="en-GB" altLang="en-US"/>
              <a:pPr>
                <a:defRPr/>
              </a:pPr>
              <a:t>‹#›</a:t>
            </a:fld>
            <a:endParaRPr lang="en-GB" altLang="en-US"/>
          </a:p>
        </p:txBody>
      </p:sp>
    </p:spTree>
    <p:extLst>
      <p:ext uri="{BB962C8B-B14F-4D97-AF65-F5344CB8AC3E}">
        <p14:creationId xmlns:p14="http://schemas.microsoft.com/office/powerpoint/2010/main" val="18406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42D4FEA-38C2-4BEB-3DD5-379925E7A04A}"/>
              </a:ext>
            </a:extLst>
          </p:cNvPr>
          <p:cNvSpPr>
            <a:spLocks noGrp="1"/>
          </p:cNvSpPr>
          <p:nvPr>
            <p:ph type="dt" sz="half" idx="10"/>
          </p:nvPr>
        </p:nvSpPr>
        <p:spPr/>
        <p:txBody>
          <a:bodyPr/>
          <a:lstStyle>
            <a:lvl1pPr>
              <a:defRPr/>
            </a:lvl1pPr>
          </a:lstStyle>
          <a:p>
            <a:pPr>
              <a:defRPr/>
            </a:pPr>
            <a:fld id="{4000D7EE-0714-9E4F-9583-78BFA50A6B10}" type="datetimeFigureOut">
              <a:rPr lang="en-GB" altLang="en-US"/>
              <a:pPr>
                <a:defRPr/>
              </a:pPr>
              <a:t>07/01/2026</a:t>
            </a:fld>
            <a:endParaRPr lang="en-GB" altLang="en-US"/>
          </a:p>
        </p:txBody>
      </p:sp>
      <p:sp>
        <p:nvSpPr>
          <p:cNvPr id="6" name="Footer Placeholder 4">
            <a:extLst>
              <a:ext uri="{FF2B5EF4-FFF2-40B4-BE49-F238E27FC236}">
                <a16:creationId xmlns:a16="http://schemas.microsoft.com/office/drawing/2014/main" id="{4A29A537-7F99-81DF-D703-C2346C13D5E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B92333D-4BFC-7D9B-25CD-330BACA7CE6C}"/>
              </a:ext>
            </a:extLst>
          </p:cNvPr>
          <p:cNvSpPr>
            <a:spLocks noGrp="1"/>
          </p:cNvSpPr>
          <p:nvPr>
            <p:ph type="sldNum" sz="quarter" idx="12"/>
          </p:nvPr>
        </p:nvSpPr>
        <p:spPr/>
        <p:txBody>
          <a:bodyPr/>
          <a:lstStyle>
            <a:lvl1pPr>
              <a:defRPr/>
            </a:lvl1pPr>
          </a:lstStyle>
          <a:p>
            <a:pPr>
              <a:defRPr/>
            </a:pPr>
            <a:fld id="{DC2E1959-94DC-9E44-B236-D349FB414B7F}" type="slidenum">
              <a:rPr lang="en-GB" altLang="en-US"/>
              <a:pPr>
                <a:defRPr/>
              </a:pPr>
              <a:t>‹#›</a:t>
            </a:fld>
            <a:endParaRPr lang="en-GB" altLang="en-US"/>
          </a:p>
        </p:txBody>
      </p:sp>
    </p:spTree>
    <p:extLst>
      <p:ext uri="{BB962C8B-B14F-4D97-AF65-F5344CB8AC3E}">
        <p14:creationId xmlns:p14="http://schemas.microsoft.com/office/powerpoint/2010/main" val="455996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53A80B33-0276-E2A1-3CC7-BD13AEF468C5}"/>
              </a:ext>
            </a:extLst>
          </p:cNvPr>
          <p:cNvSpPr>
            <a:spLocks noGrp="1"/>
          </p:cNvSpPr>
          <p:nvPr>
            <p:ph type="dt" sz="half" idx="10"/>
          </p:nvPr>
        </p:nvSpPr>
        <p:spPr/>
        <p:txBody>
          <a:bodyPr/>
          <a:lstStyle>
            <a:lvl1pPr>
              <a:defRPr/>
            </a:lvl1pPr>
          </a:lstStyle>
          <a:p>
            <a:pPr>
              <a:defRPr/>
            </a:pPr>
            <a:fld id="{748084AF-67BD-F64A-81F7-A12F2CEFAD7D}" type="datetimeFigureOut">
              <a:rPr lang="en-GB" altLang="en-US"/>
              <a:pPr>
                <a:defRPr/>
              </a:pPr>
              <a:t>07/01/2026</a:t>
            </a:fld>
            <a:endParaRPr lang="en-GB" altLang="en-US"/>
          </a:p>
        </p:txBody>
      </p:sp>
      <p:sp>
        <p:nvSpPr>
          <p:cNvPr id="8" name="Footer Placeholder 4">
            <a:extLst>
              <a:ext uri="{FF2B5EF4-FFF2-40B4-BE49-F238E27FC236}">
                <a16:creationId xmlns:a16="http://schemas.microsoft.com/office/drawing/2014/main" id="{15E80B83-8CE4-D483-65F6-BC3577AE842D}"/>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F48567C5-DC59-7EAF-A7F4-18FF6D9E54C2}"/>
              </a:ext>
            </a:extLst>
          </p:cNvPr>
          <p:cNvSpPr>
            <a:spLocks noGrp="1"/>
          </p:cNvSpPr>
          <p:nvPr>
            <p:ph type="sldNum" sz="quarter" idx="12"/>
          </p:nvPr>
        </p:nvSpPr>
        <p:spPr/>
        <p:txBody>
          <a:bodyPr/>
          <a:lstStyle>
            <a:lvl1pPr>
              <a:defRPr/>
            </a:lvl1pPr>
          </a:lstStyle>
          <a:p>
            <a:pPr>
              <a:defRPr/>
            </a:pPr>
            <a:fld id="{9B46EDED-DE15-D548-83E5-406FBD0BDF8C}" type="slidenum">
              <a:rPr lang="en-GB" altLang="en-US"/>
              <a:pPr>
                <a:defRPr/>
              </a:pPr>
              <a:t>‹#›</a:t>
            </a:fld>
            <a:endParaRPr lang="en-GB" altLang="en-US"/>
          </a:p>
        </p:txBody>
      </p:sp>
    </p:spTree>
    <p:extLst>
      <p:ext uri="{BB962C8B-B14F-4D97-AF65-F5344CB8AC3E}">
        <p14:creationId xmlns:p14="http://schemas.microsoft.com/office/powerpoint/2010/main" val="2336367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EC70229-947A-1BF5-166A-651C9808DBFD}"/>
              </a:ext>
            </a:extLst>
          </p:cNvPr>
          <p:cNvSpPr>
            <a:spLocks noGrp="1"/>
          </p:cNvSpPr>
          <p:nvPr>
            <p:ph type="dt" sz="half" idx="10"/>
          </p:nvPr>
        </p:nvSpPr>
        <p:spPr/>
        <p:txBody>
          <a:bodyPr/>
          <a:lstStyle>
            <a:lvl1pPr>
              <a:defRPr/>
            </a:lvl1pPr>
          </a:lstStyle>
          <a:p>
            <a:pPr>
              <a:defRPr/>
            </a:pPr>
            <a:fld id="{EB777CEF-BD7D-AE49-8AD0-0246A05E537A}" type="datetimeFigureOut">
              <a:rPr lang="en-GB" altLang="en-US"/>
              <a:pPr>
                <a:defRPr/>
              </a:pPr>
              <a:t>07/01/2026</a:t>
            </a:fld>
            <a:endParaRPr lang="en-GB" altLang="en-US"/>
          </a:p>
        </p:txBody>
      </p:sp>
      <p:sp>
        <p:nvSpPr>
          <p:cNvPr id="4" name="Footer Placeholder 4">
            <a:extLst>
              <a:ext uri="{FF2B5EF4-FFF2-40B4-BE49-F238E27FC236}">
                <a16:creationId xmlns:a16="http://schemas.microsoft.com/office/drawing/2014/main" id="{C85AC3D9-0252-2259-D5E1-6499C54F9302}"/>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376B34B-3B08-70A9-7FB9-CE79FC91305E}"/>
              </a:ext>
            </a:extLst>
          </p:cNvPr>
          <p:cNvSpPr>
            <a:spLocks noGrp="1"/>
          </p:cNvSpPr>
          <p:nvPr>
            <p:ph type="sldNum" sz="quarter" idx="12"/>
          </p:nvPr>
        </p:nvSpPr>
        <p:spPr/>
        <p:txBody>
          <a:bodyPr/>
          <a:lstStyle>
            <a:lvl1pPr>
              <a:defRPr/>
            </a:lvl1pPr>
          </a:lstStyle>
          <a:p>
            <a:pPr>
              <a:defRPr/>
            </a:pPr>
            <a:fld id="{4327870D-729C-B940-AE39-A650AD299BB8}" type="slidenum">
              <a:rPr lang="en-GB" altLang="en-US"/>
              <a:pPr>
                <a:defRPr/>
              </a:pPr>
              <a:t>‹#›</a:t>
            </a:fld>
            <a:endParaRPr lang="en-GB" altLang="en-US"/>
          </a:p>
        </p:txBody>
      </p:sp>
    </p:spTree>
    <p:extLst>
      <p:ext uri="{BB962C8B-B14F-4D97-AF65-F5344CB8AC3E}">
        <p14:creationId xmlns:p14="http://schemas.microsoft.com/office/powerpoint/2010/main" val="3011772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D8128F3-4043-B013-288D-49EF8D3AFDF1}"/>
              </a:ext>
            </a:extLst>
          </p:cNvPr>
          <p:cNvSpPr>
            <a:spLocks noGrp="1"/>
          </p:cNvSpPr>
          <p:nvPr>
            <p:ph type="dt" sz="half" idx="10"/>
          </p:nvPr>
        </p:nvSpPr>
        <p:spPr/>
        <p:txBody>
          <a:bodyPr/>
          <a:lstStyle>
            <a:lvl1pPr>
              <a:defRPr/>
            </a:lvl1pPr>
          </a:lstStyle>
          <a:p>
            <a:pPr>
              <a:defRPr/>
            </a:pPr>
            <a:fld id="{D188483A-1A46-2540-83F7-80D12903A353}" type="datetimeFigureOut">
              <a:rPr lang="en-GB" altLang="en-US"/>
              <a:pPr>
                <a:defRPr/>
              </a:pPr>
              <a:t>07/01/2026</a:t>
            </a:fld>
            <a:endParaRPr lang="en-GB" altLang="en-US"/>
          </a:p>
        </p:txBody>
      </p:sp>
      <p:sp>
        <p:nvSpPr>
          <p:cNvPr id="3" name="Footer Placeholder 4">
            <a:extLst>
              <a:ext uri="{FF2B5EF4-FFF2-40B4-BE49-F238E27FC236}">
                <a16:creationId xmlns:a16="http://schemas.microsoft.com/office/drawing/2014/main" id="{E25F3C05-D0AC-649A-CA8D-A5C9187E732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9EE19743-FB1C-D9C9-DB83-6D1D71BA8874}"/>
              </a:ext>
            </a:extLst>
          </p:cNvPr>
          <p:cNvSpPr>
            <a:spLocks noGrp="1"/>
          </p:cNvSpPr>
          <p:nvPr>
            <p:ph type="sldNum" sz="quarter" idx="12"/>
          </p:nvPr>
        </p:nvSpPr>
        <p:spPr/>
        <p:txBody>
          <a:bodyPr/>
          <a:lstStyle>
            <a:lvl1pPr>
              <a:defRPr/>
            </a:lvl1pPr>
          </a:lstStyle>
          <a:p>
            <a:pPr>
              <a:defRPr/>
            </a:pPr>
            <a:fld id="{7780F1E2-BE9E-C545-B58D-71101F1C17F2}" type="slidenum">
              <a:rPr lang="en-GB" altLang="en-US"/>
              <a:pPr>
                <a:defRPr/>
              </a:pPr>
              <a:t>‹#›</a:t>
            </a:fld>
            <a:endParaRPr lang="en-GB" altLang="en-US"/>
          </a:p>
        </p:txBody>
      </p:sp>
    </p:spTree>
    <p:extLst>
      <p:ext uri="{BB962C8B-B14F-4D97-AF65-F5344CB8AC3E}">
        <p14:creationId xmlns:p14="http://schemas.microsoft.com/office/powerpoint/2010/main" val="2098248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482A9FD-F08C-D952-3D0D-A5C3ACEA5531}"/>
              </a:ext>
            </a:extLst>
          </p:cNvPr>
          <p:cNvSpPr>
            <a:spLocks noGrp="1"/>
          </p:cNvSpPr>
          <p:nvPr>
            <p:ph type="dt" sz="half" idx="10"/>
          </p:nvPr>
        </p:nvSpPr>
        <p:spPr/>
        <p:txBody>
          <a:bodyPr/>
          <a:lstStyle>
            <a:lvl1pPr>
              <a:defRPr/>
            </a:lvl1pPr>
          </a:lstStyle>
          <a:p>
            <a:pPr>
              <a:defRPr/>
            </a:pPr>
            <a:fld id="{52E0241F-C4CF-B046-98B8-68D79DD55239}" type="datetimeFigureOut">
              <a:rPr lang="en-GB" altLang="en-US"/>
              <a:pPr>
                <a:defRPr/>
              </a:pPr>
              <a:t>07/01/2026</a:t>
            </a:fld>
            <a:endParaRPr lang="en-GB" altLang="en-US"/>
          </a:p>
        </p:txBody>
      </p:sp>
      <p:sp>
        <p:nvSpPr>
          <p:cNvPr id="6" name="Footer Placeholder 4">
            <a:extLst>
              <a:ext uri="{FF2B5EF4-FFF2-40B4-BE49-F238E27FC236}">
                <a16:creationId xmlns:a16="http://schemas.microsoft.com/office/drawing/2014/main" id="{7BC9FDA8-2273-8368-3A9F-1DC1CE18C43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C5741E0-F9E0-6EA8-5F85-1B555BFF533E}"/>
              </a:ext>
            </a:extLst>
          </p:cNvPr>
          <p:cNvSpPr>
            <a:spLocks noGrp="1"/>
          </p:cNvSpPr>
          <p:nvPr>
            <p:ph type="sldNum" sz="quarter" idx="12"/>
          </p:nvPr>
        </p:nvSpPr>
        <p:spPr/>
        <p:txBody>
          <a:bodyPr/>
          <a:lstStyle>
            <a:lvl1pPr>
              <a:defRPr/>
            </a:lvl1pPr>
          </a:lstStyle>
          <a:p>
            <a:pPr>
              <a:defRPr/>
            </a:pPr>
            <a:fld id="{7F22751D-2835-534B-BF6D-1B9247B3F9FE}" type="slidenum">
              <a:rPr lang="en-GB" altLang="en-US"/>
              <a:pPr>
                <a:defRPr/>
              </a:pPr>
              <a:t>‹#›</a:t>
            </a:fld>
            <a:endParaRPr lang="en-GB" altLang="en-US"/>
          </a:p>
        </p:txBody>
      </p:sp>
    </p:spTree>
    <p:extLst>
      <p:ext uri="{BB962C8B-B14F-4D97-AF65-F5344CB8AC3E}">
        <p14:creationId xmlns:p14="http://schemas.microsoft.com/office/powerpoint/2010/main" val="2580261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BD2935F-ACA6-C5EB-B061-D34660E87E6C}"/>
              </a:ext>
            </a:extLst>
          </p:cNvPr>
          <p:cNvSpPr>
            <a:spLocks noGrp="1"/>
          </p:cNvSpPr>
          <p:nvPr>
            <p:ph type="dt" sz="half" idx="10"/>
          </p:nvPr>
        </p:nvSpPr>
        <p:spPr/>
        <p:txBody>
          <a:bodyPr/>
          <a:lstStyle>
            <a:lvl1pPr>
              <a:defRPr/>
            </a:lvl1pPr>
          </a:lstStyle>
          <a:p>
            <a:pPr>
              <a:defRPr/>
            </a:pPr>
            <a:fld id="{7D054AF9-8043-7543-A925-B453DDF0EE96}" type="datetimeFigureOut">
              <a:rPr lang="en-GB" altLang="en-US"/>
              <a:pPr>
                <a:defRPr/>
              </a:pPr>
              <a:t>07/01/2026</a:t>
            </a:fld>
            <a:endParaRPr lang="en-GB" altLang="en-US"/>
          </a:p>
        </p:txBody>
      </p:sp>
      <p:sp>
        <p:nvSpPr>
          <p:cNvPr id="6" name="Footer Placeholder 4">
            <a:extLst>
              <a:ext uri="{FF2B5EF4-FFF2-40B4-BE49-F238E27FC236}">
                <a16:creationId xmlns:a16="http://schemas.microsoft.com/office/drawing/2014/main" id="{D3F1F6F7-0ECC-8F70-E651-B53262E1F30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2DEB3AE-F624-FC71-AC84-F79CC6DE00BA}"/>
              </a:ext>
            </a:extLst>
          </p:cNvPr>
          <p:cNvSpPr>
            <a:spLocks noGrp="1"/>
          </p:cNvSpPr>
          <p:nvPr>
            <p:ph type="sldNum" sz="quarter" idx="12"/>
          </p:nvPr>
        </p:nvSpPr>
        <p:spPr/>
        <p:txBody>
          <a:bodyPr/>
          <a:lstStyle>
            <a:lvl1pPr>
              <a:defRPr/>
            </a:lvl1pPr>
          </a:lstStyle>
          <a:p>
            <a:pPr>
              <a:defRPr/>
            </a:pPr>
            <a:fld id="{7D02F0F7-777E-C445-95C3-2107B40668B9}" type="slidenum">
              <a:rPr lang="en-GB" altLang="en-US"/>
              <a:pPr>
                <a:defRPr/>
              </a:pPr>
              <a:t>‹#›</a:t>
            </a:fld>
            <a:endParaRPr lang="en-GB" altLang="en-US"/>
          </a:p>
        </p:txBody>
      </p:sp>
    </p:spTree>
    <p:extLst>
      <p:ext uri="{BB962C8B-B14F-4D97-AF65-F5344CB8AC3E}">
        <p14:creationId xmlns:p14="http://schemas.microsoft.com/office/powerpoint/2010/main" val="2143096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E7D077-24E0-22D3-F400-4BBF3AF842DE}"/>
              </a:ext>
            </a:extLst>
          </p:cNvPr>
          <p:cNvSpPr>
            <a:spLocks noGrp="1"/>
          </p:cNvSpPr>
          <p:nvPr>
            <p:ph type="dt" sz="half" idx="10"/>
          </p:nvPr>
        </p:nvSpPr>
        <p:spPr/>
        <p:txBody>
          <a:bodyPr/>
          <a:lstStyle>
            <a:lvl1pPr>
              <a:defRPr/>
            </a:lvl1pPr>
          </a:lstStyle>
          <a:p>
            <a:pPr>
              <a:defRPr/>
            </a:pPr>
            <a:fld id="{3DB1D40D-8B74-DA45-A634-AE4CC9B4B4BD}" type="datetimeFigureOut">
              <a:rPr lang="en-GB" altLang="en-US"/>
              <a:pPr>
                <a:defRPr/>
              </a:pPr>
              <a:t>07/01/2026</a:t>
            </a:fld>
            <a:endParaRPr lang="en-GB" altLang="en-US"/>
          </a:p>
        </p:txBody>
      </p:sp>
      <p:sp>
        <p:nvSpPr>
          <p:cNvPr id="5" name="Footer Placeholder 4">
            <a:extLst>
              <a:ext uri="{FF2B5EF4-FFF2-40B4-BE49-F238E27FC236}">
                <a16:creationId xmlns:a16="http://schemas.microsoft.com/office/drawing/2014/main" id="{68BFCF19-7AF2-10CB-AC89-58A0F62B20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CABE86B-C2EF-9C73-7899-89B4FEC18ED7}"/>
              </a:ext>
            </a:extLst>
          </p:cNvPr>
          <p:cNvSpPr>
            <a:spLocks noGrp="1"/>
          </p:cNvSpPr>
          <p:nvPr>
            <p:ph type="sldNum" sz="quarter" idx="12"/>
          </p:nvPr>
        </p:nvSpPr>
        <p:spPr/>
        <p:txBody>
          <a:bodyPr/>
          <a:lstStyle>
            <a:lvl1pPr>
              <a:defRPr/>
            </a:lvl1pPr>
          </a:lstStyle>
          <a:p>
            <a:pPr>
              <a:defRPr/>
            </a:pPr>
            <a:fld id="{52383E9D-628A-E846-A73E-78C53058B1F7}" type="slidenum">
              <a:rPr lang="en-GB" altLang="en-US"/>
              <a:pPr>
                <a:defRPr/>
              </a:pPr>
              <a:t>‹#›</a:t>
            </a:fld>
            <a:endParaRPr lang="en-GB" altLang="en-US"/>
          </a:p>
        </p:txBody>
      </p:sp>
    </p:spTree>
    <p:extLst>
      <p:ext uri="{BB962C8B-B14F-4D97-AF65-F5344CB8AC3E}">
        <p14:creationId xmlns:p14="http://schemas.microsoft.com/office/powerpoint/2010/main" val="1878848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A03FFB-544A-F5ED-CFCA-2E409B203CFD}"/>
              </a:ext>
            </a:extLst>
          </p:cNvPr>
          <p:cNvSpPr>
            <a:spLocks noGrp="1"/>
          </p:cNvSpPr>
          <p:nvPr>
            <p:ph type="dt" sz="half" idx="10"/>
          </p:nvPr>
        </p:nvSpPr>
        <p:spPr/>
        <p:txBody>
          <a:bodyPr/>
          <a:lstStyle>
            <a:lvl1pPr>
              <a:defRPr/>
            </a:lvl1pPr>
          </a:lstStyle>
          <a:p>
            <a:pPr>
              <a:defRPr/>
            </a:pPr>
            <a:fld id="{B7B18EAD-B076-B340-AE3B-CD18CA919282}" type="datetimeFigureOut">
              <a:rPr lang="en-GB" altLang="en-US"/>
              <a:pPr>
                <a:defRPr/>
              </a:pPr>
              <a:t>07/01/2026</a:t>
            </a:fld>
            <a:endParaRPr lang="en-GB" altLang="en-US"/>
          </a:p>
        </p:txBody>
      </p:sp>
      <p:sp>
        <p:nvSpPr>
          <p:cNvPr id="5" name="Footer Placeholder 4">
            <a:extLst>
              <a:ext uri="{FF2B5EF4-FFF2-40B4-BE49-F238E27FC236}">
                <a16:creationId xmlns:a16="http://schemas.microsoft.com/office/drawing/2014/main" id="{F2715382-188E-2433-86E2-261C0773363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7C3DBF2-D629-EFF0-ADB6-12269B335D10}"/>
              </a:ext>
            </a:extLst>
          </p:cNvPr>
          <p:cNvSpPr>
            <a:spLocks noGrp="1"/>
          </p:cNvSpPr>
          <p:nvPr>
            <p:ph type="sldNum" sz="quarter" idx="12"/>
          </p:nvPr>
        </p:nvSpPr>
        <p:spPr/>
        <p:txBody>
          <a:bodyPr/>
          <a:lstStyle>
            <a:lvl1pPr>
              <a:defRPr/>
            </a:lvl1pPr>
          </a:lstStyle>
          <a:p>
            <a:pPr>
              <a:defRPr/>
            </a:pPr>
            <a:fld id="{E24DD62C-0B4D-4748-8BA9-3A68A2BA781D}" type="slidenum">
              <a:rPr lang="en-GB" altLang="en-US"/>
              <a:pPr>
                <a:defRPr/>
              </a:pPr>
              <a:t>‹#›</a:t>
            </a:fld>
            <a:endParaRPr lang="en-GB" altLang="en-US"/>
          </a:p>
        </p:txBody>
      </p:sp>
    </p:spTree>
    <p:extLst>
      <p:ext uri="{BB962C8B-B14F-4D97-AF65-F5344CB8AC3E}">
        <p14:creationId xmlns:p14="http://schemas.microsoft.com/office/powerpoint/2010/main" val="2053831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19AB4C3-94E9-F36F-4645-5949EE3F096B}"/>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AB42E5ED-4BF2-1D19-B9E1-8B52367BA8C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658CD0D-6BEB-4439-460C-8C0550D706FD}"/>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1F337190-3F8B-A144-8911-DEBEFB057CDE}" type="datetimeFigureOut">
              <a:rPr lang="en-GB" altLang="en-US"/>
              <a:pPr>
                <a:defRPr/>
              </a:pPr>
              <a:t>07/01/2026</a:t>
            </a:fld>
            <a:endParaRPr lang="en-GB" altLang="en-US"/>
          </a:p>
        </p:txBody>
      </p:sp>
      <p:sp>
        <p:nvSpPr>
          <p:cNvPr id="5" name="Footer Placeholder 4">
            <a:extLst>
              <a:ext uri="{FF2B5EF4-FFF2-40B4-BE49-F238E27FC236}">
                <a16:creationId xmlns:a16="http://schemas.microsoft.com/office/drawing/2014/main" id="{00A6BC1D-BF0E-98FE-E599-4D92A0C521A7}"/>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665C92A6-5E4C-E1AC-598A-BA8066EA60BB}"/>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cs typeface="Arial" panose="020B0604020202020204" pitchFamily="34" charset="0"/>
              </a:defRPr>
            </a:lvl1pPr>
          </a:lstStyle>
          <a:p>
            <a:pPr>
              <a:defRPr/>
            </a:pPr>
            <a:fld id="{F3A7A3E0-B146-274E-AF6A-501B5A35ED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youtu.be/qNOh-85_Dmc" TargetMode="External"/><Relationship Id="rId2" Type="http://schemas.openxmlformats.org/officeDocument/2006/relationships/hyperlink" Target="https://www.youtube.com/watch?v=koota_lwU_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12979E08-2E4A-ABD3-9CEA-0847161DEC2D}"/>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Year 1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Spring </a:t>
            </a:r>
            <a:r>
              <a:rPr lang="en-GB" sz="1400" b="1">
                <a:latin typeface="Comic Sans MS" pitchFamily="66" charset="0"/>
                <a:ea typeface="+mn-ea"/>
                <a:cs typeface="Arial" panose="020B0604020202020204" pitchFamily="34" charset="0"/>
              </a:rPr>
              <a:t>1 2025-26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76387FE5-C8FE-07B7-3CEB-495764AB676C}"/>
              </a:ext>
            </a:extLst>
          </p:cNvPr>
          <p:cNvSpPr>
            <a:spLocks noChangeArrowheads="1"/>
          </p:cNvSpPr>
          <p:nvPr/>
        </p:nvSpPr>
        <p:spPr bwMode="auto">
          <a:xfrm flipH="1">
            <a:off x="4468813" y="66675"/>
            <a:ext cx="4640262" cy="6764338"/>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200" b="1" u="sng" dirty="0">
                <a:latin typeface="Comic Sans MS" pitchFamily="66" charset="0"/>
                <a:cs typeface="Arial" pitchFamily="34" charset="0"/>
              </a:rPr>
              <a:t>Key Curriculum Areas</a:t>
            </a:r>
          </a:p>
          <a:p>
            <a:pPr algn="just" eaLnBrk="1" hangingPunct="1">
              <a:spcAft>
                <a:spcPts val="1000"/>
              </a:spcAft>
              <a:defRPr/>
            </a:pPr>
            <a:r>
              <a:rPr lang="en-GB" altLang="en-US" sz="900" b="1" dirty="0">
                <a:latin typeface="Comic Sans MS"/>
                <a:ea typeface="MS PGothic"/>
                <a:cs typeface="Arial"/>
              </a:rPr>
              <a:t>As Readers</a:t>
            </a:r>
            <a:r>
              <a:rPr lang="en-GB" altLang="en-US" sz="900" dirty="0">
                <a:latin typeface="Comic Sans MS"/>
                <a:ea typeface="MS PGothic"/>
                <a:cs typeface="Arial"/>
              </a:rPr>
              <a:t>.</a:t>
            </a:r>
            <a:r>
              <a:rPr lang="en-GB" altLang="en-US" sz="900" dirty="0">
                <a:latin typeface="Comic Sans MS"/>
                <a:ea typeface="MS PGothic"/>
              </a:rPr>
              <a:t> we will continue with our three structured reading sessions which allow us to develop our phonic and word reading skills, grow our vocabulary and focus on our understanding of texts.   We will continue to  grow the code and learn new Phase 5 graphemes for already familiar phonemes for example /ow/ as /</a:t>
            </a:r>
            <a:r>
              <a:rPr lang="en-GB" altLang="en-US" sz="900" dirty="0" err="1">
                <a:latin typeface="Comic Sans MS"/>
                <a:ea typeface="MS PGothic"/>
              </a:rPr>
              <a:t>oa</a:t>
            </a:r>
            <a:r>
              <a:rPr lang="en-GB" altLang="en-US" sz="900" dirty="0">
                <a:latin typeface="Comic Sans MS"/>
                <a:ea typeface="MS PGothic"/>
              </a:rPr>
              <a:t>/o/ in rainb</a:t>
            </a:r>
            <a:r>
              <a:rPr lang="en-GB" altLang="en-US" sz="900" u="sng" dirty="0">
                <a:latin typeface="Comic Sans MS"/>
                <a:ea typeface="MS PGothic"/>
              </a:rPr>
              <a:t>ow</a:t>
            </a:r>
            <a:r>
              <a:rPr lang="en-GB" altLang="en-US" sz="900" dirty="0">
                <a:latin typeface="Comic Sans MS"/>
                <a:ea typeface="MS PGothic"/>
              </a:rPr>
              <a:t>. Our tricky words this term are: </a:t>
            </a:r>
            <a:r>
              <a:rPr lang="en-GB" altLang="en-US" sz="900" dirty="0">
                <a:solidFill>
                  <a:schemeClr val="accent6">
                    <a:lumMod val="75000"/>
                  </a:schemeClr>
                </a:solidFill>
                <a:latin typeface="Comic Sans MS"/>
                <a:ea typeface="MS PGothic"/>
              </a:rPr>
              <a:t>any, many, again, who, whole, where, two, school, call, different, thought, through, friend, work</a:t>
            </a:r>
            <a:r>
              <a:rPr lang="en-GB" altLang="en-US" sz="900" dirty="0">
                <a:latin typeface="Comic Sans MS"/>
                <a:ea typeface="MS PGothic"/>
              </a:rPr>
              <a:t>. </a:t>
            </a:r>
          </a:p>
          <a:p>
            <a:pPr algn="just" eaLnBrk="1" hangingPunct="1">
              <a:spcAft>
                <a:spcPts val="1000"/>
              </a:spcAft>
              <a:defRPr/>
            </a:pPr>
            <a:r>
              <a:rPr lang="en-GB" altLang="en-US" sz="900" b="1" dirty="0">
                <a:latin typeface="Comic Sans MS"/>
                <a:ea typeface="MS PGothic"/>
                <a:cs typeface="Arial"/>
              </a:rPr>
              <a:t>As Writers </a:t>
            </a:r>
            <a:r>
              <a:rPr lang="en-GB" altLang="en-US" sz="900" dirty="0">
                <a:latin typeface="Comic Sans MS"/>
                <a:ea typeface="MS PGothic"/>
                <a:cs typeface="Arial"/>
              </a:rPr>
              <a:t>we will use the text </a:t>
            </a:r>
            <a:r>
              <a:rPr lang="en-GB" altLang="en-US" sz="900" i="1" dirty="0">
                <a:latin typeface="Comic Sans MS"/>
                <a:ea typeface="MS PGothic"/>
                <a:cs typeface="Arial"/>
              </a:rPr>
              <a:t>Stone Girl Bone Girl </a:t>
            </a:r>
            <a:r>
              <a:rPr lang="en-GB" altLang="en-US" sz="900" dirty="0">
                <a:latin typeface="Comic Sans MS"/>
                <a:ea typeface="MS PGothic"/>
                <a:cs typeface="Arial"/>
              </a:rPr>
              <a:t>to learn about the life of Mary Anning. It is a text that will support descriptive writing as we look carefully at its vocabulary choices and think about our own noun and adjective choices.  We will retell the story to build a bank of knowledge relating to key events and character. We will then begin to understand the features of a diary and use the information we have gathered to write diary entries.  Inspired by David Attenborough’s study of animals in their environments we will also look at the famous poem </a:t>
            </a:r>
            <a:r>
              <a:rPr lang="en-GB" altLang="en-US" sz="900" i="1" dirty="0">
                <a:latin typeface="Comic Sans MS"/>
                <a:ea typeface="MS PGothic"/>
                <a:cs typeface="Arial"/>
              </a:rPr>
              <a:t>Tyger Tyger </a:t>
            </a:r>
            <a:r>
              <a:rPr lang="en-GB" altLang="en-US" sz="900" dirty="0">
                <a:latin typeface="Comic Sans MS"/>
                <a:ea typeface="MS PGothic"/>
                <a:cs typeface="Arial"/>
              </a:rPr>
              <a:t>by William Blake. The children will learn to recite some of this poem and  consider its descriptive elements before creating  animal poems of their own.  We will of course continue to focus on correct punctuation, letter formation and reading our work back to ensure we have structured our sentences, and applied grammar, correctly.  </a:t>
            </a:r>
          </a:p>
          <a:p>
            <a:pPr algn="just" eaLnBrk="1" hangingPunct="1">
              <a:spcAft>
                <a:spcPts val="1000"/>
              </a:spcAft>
              <a:defRPr/>
            </a:pPr>
            <a:r>
              <a:rPr lang="en-GB" altLang="en-US" sz="900" b="1" dirty="0">
                <a:latin typeface="Comic Sans MS"/>
                <a:ea typeface="MS PGothic"/>
                <a:cs typeface="Arial"/>
              </a:rPr>
              <a:t>As Mathematicians</a:t>
            </a:r>
            <a:r>
              <a:rPr lang="en-GB" altLang="en-US" sz="900" dirty="0">
                <a:latin typeface="Comic Sans MS"/>
                <a:ea typeface="MS PGothic"/>
                <a:cs typeface="Arial"/>
              </a:rPr>
              <a:t>, </a:t>
            </a:r>
            <a:r>
              <a:rPr lang="en-GB" altLang="en-US" sz="900" dirty="0">
                <a:latin typeface="Comic Sans MS"/>
                <a:ea typeface="MS PGothic"/>
              </a:rPr>
              <a:t>w</a:t>
            </a:r>
            <a:r>
              <a:rPr lang="en-GB" sz="900" dirty="0">
                <a:latin typeface="Comic Sans MS"/>
                <a:ea typeface="MS PGothic"/>
              </a:rPr>
              <a:t>e will be extending our that learning to count, and recognise, numbers to 20. Counting through the teen numbers can be difficult, as the number names do not have the same regular 1 to 9 pattern that we hear once we count beyond 20.  We will use manipulatives to explore and see the “10-and-a-bit” structure of  teen numbers. Once the foundations are laid, we can begin to relate and refer to these numbers using the language of tens and ones. We will also continue to develop our use of number lines and revisit the concept of one more or one less within 20 as well as ordering and comparing these  numbers too. We will also </a:t>
            </a:r>
            <a:r>
              <a:rPr lang="en-US" sz="900" dirty="0">
                <a:latin typeface="Comic Sans MS"/>
                <a:ea typeface="MS PGothic"/>
              </a:rPr>
              <a:t>build on previous addition work by counting on from a given number within 20. We will become more secure in our understanding of  addition being commutative and that it is more efficient to start from the greater number than the smaller number. we will use addition facts to create subtraction facts and be looking at doubles.  We will be developing our number bonds of 10 to make number bonds to 20.  </a:t>
            </a:r>
          </a:p>
          <a:p>
            <a:pPr algn="just" eaLnBrk="1" hangingPunct="1">
              <a:spcAft>
                <a:spcPts val="1000"/>
              </a:spcAft>
              <a:defRPr/>
            </a:pPr>
            <a:r>
              <a:rPr lang="en-US" altLang="en-US" sz="900" b="1" dirty="0">
                <a:latin typeface="Comic Sans MS" pitchFamily="66" charset="0"/>
                <a:cs typeface="Arial" pitchFamily="34" charset="0"/>
              </a:rPr>
              <a:t>As Religiously Literate students </a:t>
            </a:r>
            <a:r>
              <a:rPr lang="en-US" altLang="en-US" sz="900" dirty="0">
                <a:latin typeface="Comic Sans MS" pitchFamily="66" charset="0"/>
              </a:rPr>
              <a:t>we will explore our Big Question </a:t>
            </a:r>
            <a:r>
              <a:rPr lang="en-US" altLang="en-US" sz="900" i="1" dirty="0">
                <a:latin typeface="Comic Sans MS" pitchFamily="66" charset="0"/>
              </a:rPr>
              <a:t>What is it like to live as a Jewish person? </a:t>
            </a:r>
            <a:r>
              <a:rPr lang="en-US" altLang="en-US" sz="900" dirty="0">
                <a:latin typeface="Comic Sans MS" pitchFamily="66" charset="0"/>
              </a:rPr>
              <a:t>We will look at Jewish artefacts and understand their role and importance in worship at home and the Synagogue.  We will discover what it is like to live as a Jew and the importance of Shabbat. Throughout the unit the children will think about celebrations or gatherings that are special to them and begin to be able to ask questions about Judaism and be aware of other faith communities within our school.  </a:t>
            </a:r>
            <a:endParaRPr lang="en-US" altLang="en-US" sz="1200" dirty="0">
              <a:latin typeface="Arial" pitchFamily="34"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2052" name="Text Box 2">
            <a:extLst>
              <a:ext uri="{FF2B5EF4-FFF2-40B4-BE49-F238E27FC236}">
                <a16:creationId xmlns:a16="http://schemas.microsoft.com/office/drawing/2014/main" id="{5B920D5B-6415-882E-C677-576283531BCB}"/>
              </a:ext>
            </a:extLst>
          </p:cNvPr>
          <p:cNvSpPr txBox="1">
            <a:spLocks noChangeArrowheads="1"/>
          </p:cNvSpPr>
          <p:nvPr/>
        </p:nvSpPr>
        <p:spPr bwMode="auto">
          <a:xfrm>
            <a:off x="332581" y="4061778"/>
            <a:ext cx="4033837" cy="11398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1400" baseline="30000">
                <a:latin typeface="Comic Sans MS" panose="030F0902030302020204" pitchFamily="66" charset="0"/>
              </a:rPr>
              <a:t>.</a:t>
            </a:r>
            <a:endParaRPr lang="en-US" altLang="en-US" sz="1200">
              <a:latin typeface="Comic Sans MS" panose="030F0902030302020204" pitchFamily="66" charset="0"/>
            </a:endParaRPr>
          </a:p>
        </p:txBody>
      </p:sp>
      <p:sp>
        <p:nvSpPr>
          <p:cNvPr id="2053" name="Text Box 2">
            <a:extLst>
              <a:ext uri="{FF2B5EF4-FFF2-40B4-BE49-F238E27FC236}">
                <a16:creationId xmlns:a16="http://schemas.microsoft.com/office/drawing/2014/main" id="{F4C0F735-95AC-2C46-1BCD-D341F80867FF}"/>
              </a:ext>
            </a:extLst>
          </p:cNvPr>
          <p:cNvSpPr txBox="1">
            <a:spLocks noChangeArrowheads="1"/>
          </p:cNvSpPr>
          <p:nvPr/>
        </p:nvSpPr>
        <p:spPr bwMode="auto">
          <a:xfrm>
            <a:off x="332582" y="3670621"/>
            <a:ext cx="4033837" cy="257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 name="TextBox 1">
            <a:extLst>
              <a:ext uri="{FF2B5EF4-FFF2-40B4-BE49-F238E27FC236}">
                <a16:creationId xmlns:a16="http://schemas.microsoft.com/office/drawing/2014/main" id="{B4478661-7D42-8FED-E64B-7CE7F9E360DF}"/>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ea typeface="+mn-ea"/>
              </a:rPr>
              <a:t>Natural History </a:t>
            </a:r>
          </a:p>
        </p:txBody>
      </p:sp>
      <p:sp>
        <p:nvSpPr>
          <p:cNvPr id="13" name="Text Box 2">
            <a:extLst>
              <a:ext uri="{FF2B5EF4-FFF2-40B4-BE49-F238E27FC236}">
                <a16:creationId xmlns:a16="http://schemas.microsoft.com/office/drawing/2014/main" id="{FADFD570-446F-5C6B-88AC-56C74B5682F2}"/>
              </a:ext>
            </a:extLst>
          </p:cNvPr>
          <p:cNvSpPr txBox="1">
            <a:spLocks noChangeArrowheads="1"/>
          </p:cNvSpPr>
          <p:nvPr/>
        </p:nvSpPr>
        <p:spPr bwMode="auto">
          <a:xfrm>
            <a:off x="284936" y="6385658"/>
            <a:ext cx="4040187" cy="378679"/>
          </a:xfrm>
          <a:prstGeom prst="rect">
            <a:avLst/>
          </a:prstGeom>
          <a:solidFill>
            <a:schemeClr val="accent3">
              <a:lumMod val="40000"/>
              <a:lumOff val="60000"/>
            </a:schemeClr>
          </a:solidFill>
          <a:ln w="9525">
            <a:solidFill>
              <a:srgbClr val="000000"/>
            </a:solidFill>
            <a:miter lim="800000"/>
            <a:headEnd/>
            <a:tailEnd/>
          </a:ln>
        </p:spPr>
        <p:txBody>
          <a:bodyPr lIns="91440" tIns="45720" rIns="91440" bIns="45720" anchor="t"/>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defRPr/>
            </a:pPr>
            <a:r>
              <a:rPr lang="en-GB" altLang="en-US" sz="1400" b="1" dirty="0">
                <a:latin typeface="Comic Sans MS"/>
                <a:ea typeface="+mn-ea"/>
                <a:cs typeface="Arial"/>
              </a:rPr>
              <a:t>Value of the half term: </a:t>
            </a:r>
            <a:r>
              <a:rPr lang="en-GB" sz="1200" dirty="0">
                <a:latin typeface="Comic Sans MS"/>
                <a:ea typeface="MS PGothic"/>
              </a:rPr>
              <a:t>Reflective</a:t>
            </a:r>
            <a:endParaRPr lang="en-GB" sz="1200" dirty="0">
              <a:latin typeface="Comic Sans MS"/>
              <a:ea typeface="MS PGothic"/>
              <a:cs typeface="Arial" charset="0"/>
            </a:endParaRPr>
          </a:p>
        </p:txBody>
      </p:sp>
      <p:sp>
        <p:nvSpPr>
          <p:cNvPr id="2057" name="Rectangle 2">
            <a:extLst>
              <a:ext uri="{FF2B5EF4-FFF2-40B4-BE49-F238E27FC236}">
                <a16:creationId xmlns:a16="http://schemas.microsoft.com/office/drawing/2014/main" id="{BCF70DBA-DB3C-7702-3007-5C94B1E8B4C6}"/>
              </a:ext>
            </a:extLst>
          </p:cNvPr>
          <p:cNvSpPr>
            <a:spLocks noChangeArrowheads="1"/>
          </p:cNvSpPr>
          <p:nvPr/>
        </p:nvSpPr>
        <p:spPr bwMode="auto">
          <a:xfrm>
            <a:off x="477043" y="4061778"/>
            <a:ext cx="374491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GB" altLang="en-US" sz="1100" dirty="0">
                <a:latin typeface="Comic Sans MS"/>
                <a:ea typeface="MS PGothic"/>
              </a:rPr>
              <a:t>In this history and </a:t>
            </a:r>
            <a:r>
              <a:rPr lang="en-GB" altLang="en-US" sz="1100">
                <a:latin typeface="Comic Sans MS"/>
                <a:ea typeface="MS PGothic"/>
              </a:rPr>
              <a:t>art-based</a:t>
            </a:r>
            <a:r>
              <a:rPr lang="en-GB" altLang="en-US" sz="1100" dirty="0">
                <a:latin typeface="Comic Sans MS"/>
                <a:ea typeface="MS PGothic"/>
              </a:rPr>
              <a:t> unit we will look at the lives of two significant individuals Mary Anning and David Attenborough.  The children will learn about their individual timelines and reflect upon their similarities and differences with regards to subject knowledge, interests  and  achievements. </a:t>
            </a:r>
          </a:p>
        </p:txBody>
      </p:sp>
      <p:pic>
        <p:nvPicPr>
          <p:cNvPr id="2058" name="Picture 11">
            <a:extLst>
              <a:ext uri="{FF2B5EF4-FFF2-40B4-BE49-F238E27FC236}">
                <a16:creationId xmlns:a16="http://schemas.microsoft.com/office/drawing/2014/main" id="{F791EFF1-EA0A-EA4A-FE57-A79770C1A1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81" y="1926582"/>
            <a:ext cx="4171950"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Box 2">
            <a:extLst>
              <a:ext uri="{FF2B5EF4-FFF2-40B4-BE49-F238E27FC236}">
                <a16:creationId xmlns:a16="http://schemas.microsoft.com/office/drawing/2014/main" id="{36BB299C-F963-E166-FF09-4F577813F150}"/>
              </a:ext>
            </a:extLst>
          </p:cNvPr>
          <p:cNvSpPr txBox="1">
            <a:spLocks noChangeArrowheads="1"/>
          </p:cNvSpPr>
          <p:nvPr/>
        </p:nvSpPr>
        <p:spPr bwMode="auto">
          <a:xfrm>
            <a:off x="288518" y="5504420"/>
            <a:ext cx="4040277" cy="686651"/>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1600" baseline="30000" dirty="0">
                <a:latin typeface="Comic Sans MS" panose="030F0902030302020204" pitchFamily="66" charset="0"/>
              </a:rPr>
              <a:t>Broadcaster, conservation, discovery, environment, excavate, explore, extinct, fossil, naturalist, natural world, skeleton, paleontologist</a:t>
            </a:r>
            <a:endParaRPr lang="en-US" altLang="en-US" sz="1400" dirty="0">
              <a:latin typeface="Comic Sans MS" panose="030F0902030302020204" pitchFamily="66" charset="0"/>
            </a:endParaRPr>
          </a:p>
        </p:txBody>
      </p:sp>
      <p:sp>
        <p:nvSpPr>
          <p:cNvPr id="6" name="Text Box 2">
            <a:extLst>
              <a:ext uri="{FF2B5EF4-FFF2-40B4-BE49-F238E27FC236}">
                <a16:creationId xmlns:a16="http://schemas.microsoft.com/office/drawing/2014/main" id="{4BDE7733-0C2C-59FE-2476-9D949F572E4B}"/>
              </a:ext>
            </a:extLst>
          </p:cNvPr>
          <p:cNvSpPr txBox="1">
            <a:spLocks noChangeArrowheads="1"/>
          </p:cNvSpPr>
          <p:nvPr/>
        </p:nvSpPr>
        <p:spPr bwMode="auto">
          <a:xfrm>
            <a:off x="307837" y="5244499"/>
            <a:ext cx="4033837" cy="257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pic>
        <p:nvPicPr>
          <p:cNvPr id="7" name="Picture 13">
            <a:extLst>
              <a:ext uri="{FF2B5EF4-FFF2-40B4-BE49-F238E27FC236}">
                <a16:creationId xmlns:a16="http://schemas.microsoft.com/office/drawing/2014/main" id="{2F1F3494-F84B-8173-2448-C33FEC6920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4501" y="46831"/>
            <a:ext cx="1128112" cy="1341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DBF6F32D-84CD-3109-B4AB-DC20DFC33A8F}"/>
              </a:ext>
            </a:extLst>
          </p:cNvPr>
          <p:cNvSpPr>
            <a:spLocks noChangeArrowheads="1"/>
          </p:cNvSpPr>
          <p:nvPr/>
        </p:nvSpPr>
        <p:spPr bwMode="auto">
          <a:xfrm flipH="1">
            <a:off x="52388" y="115888"/>
            <a:ext cx="2619375" cy="47942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ea typeface="+mn-ea"/>
                <a:cs typeface="Arial" panose="020B0604020202020204" pitchFamily="34" charset="0"/>
              </a:rPr>
              <a:t>Other Curriculum Areas</a:t>
            </a:r>
            <a:endParaRPr lang="en-US" dirty="0">
              <a:latin typeface="Arial" pitchFamily="34" charset="0"/>
              <a:ea typeface="+mn-ea"/>
              <a:cs typeface="Arial" panose="020B0604020202020204" pitchFamily="34" charset="0"/>
            </a:endParaRPr>
          </a:p>
        </p:txBody>
      </p:sp>
      <p:sp>
        <p:nvSpPr>
          <p:cNvPr id="3075" name="Text Box 2">
            <a:extLst>
              <a:ext uri="{FF2B5EF4-FFF2-40B4-BE49-F238E27FC236}">
                <a16:creationId xmlns:a16="http://schemas.microsoft.com/office/drawing/2014/main" id="{2444568D-D8F4-E1FB-03AF-947F9457DC12}"/>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73751FC0-4205-7A01-8948-91E33A77660F}"/>
              </a:ext>
            </a:extLst>
          </p:cNvPr>
          <p:cNvSpPr txBox="1">
            <a:spLocks noChangeArrowheads="1"/>
          </p:cNvSpPr>
          <p:nvPr/>
        </p:nvSpPr>
        <p:spPr bwMode="auto">
          <a:xfrm>
            <a:off x="28575" y="595313"/>
            <a:ext cx="4398963" cy="59896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a:spcBef>
                <a:spcPct val="0"/>
              </a:spcBef>
              <a:buFontTx/>
              <a:buNone/>
            </a:pPr>
            <a:r>
              <a:rPr lang="en-GB" altLang="en-US" sz="900" b="1" dirty="0">
                <a:solidFill>
                  <a:srgbClr val="000000"/>
                </a:solidFill>
                <a:latin typeface="Comic Sans MS"/>
                <a:ea typeface="MS PGothic"/>
              </a:rPr>
              <a:t>As Scientists </a:t>
            </a:r>
            <a:r>
              <a:rPr lang="en-GB" altLang="en-US" sz="900" dirty="0">
                <a:solidFill>
                  <a:srgbClr val="000000"/>
                </a:solidFill>
                <a:latin typeface="Comic Sans MS"/>
                <a:ea typeface="MS PGothic"/>
              </a:rPr>
              <a:t>we will be build upon our previous unit and knowledge of materials. We will broaden our knowledge as we think about the properties of certain materials and their suitability for certain products.  We will make predictions before we conduct fair and comparative tests.  We will record data and use it to answer questions.</a:t>
            </a:r>
          </a:p>
          <a:p>
            <a:pPr algn="just">
              <a:spcBef>
                <a:spcPct val="0"/>
              </a:spcBef>
              <a:buFontTx/>
              <a:buNone/>
            </a:pPr>
            <a:endParaRPr lang="en-GB" altLang="en-US" sz="800" dirty="0">
              <a:solidFill>
                <a:srgbClr val="000000"/>
              </a:solidFill>
              <a:latin typeface="Comic Sans MS" panose="030F0902030302020204" pitchFamily="66" charset="0"/>
            </a:endParaRPr>
          </a:p>
          <a:p>
            <a:pPr algn="just" eaLnBrk="1" hangingPunct="1">
              <a:spcAft>
                <a:spcPts val="1000"/>
              </a:spcAft>
              <a:buFontTx/>
              <a:buNone/>
            </a:pPr>
            <a:r>
              <a:rPr lang="en-GB" altLang="en-US" sz="900" b="1" dirty="0">
                <a:solidFill>
                  <a:srgbClr val="000000"/>
                </a:solidFill>
                <a:latin typeface="Comic Sans MS"/>
                <a:ea typeface="MS PGothic"/>
              </a:rPr>
              <a:t>As Historians </a:t>
            </a:r>
            <a:r>
              <a:rPr lang="en-GB" altLang="en-US" sz="900" dirty="0">
                <a:solidFill>
                  <a:srgbClr val="000000"/>
                </a:solidFill>
                <a:latin typeface="Comic Sans MS"/>
                <a:ea typeface="MS PGothic"/>
              </a:rPr>
              <a:t>we will make comments about people, events and themes of the past as we consider Mary Anning and David Attenborough. We will think about how these periods of time are reported and represented in print and how they fit within a chronological framework. As we study individual timelines will be able to use a number of time terms correctly such as now, then, yesterday, days, week, month, year, nowadays, past, old and new.</a:t>
            </a:r>
            <a:endParaRPr lang="en-GB" altLang="en-US" sz="900" b="1" dirty="0">
              <a:solidFill>
                <a:srgbClr val="000000"/>
              </a:solidFill>
              <a:latin typeface="Comic Sans MS"/>
              <a:ea typeface="MS PGothic"/>
            </a:endParaRPr>
          </a:p>
          <a:p>
            <a:pPr algn="just" eaLnBrk="1" hangingPunct="1">
              <a:spcAft>
                <a:spcPts val="1000"/>
              </a:spcAft>
              <a:buNone/>
            </a:pPr>
            <a:r>
              <a:rPr lang="en-GB" altLang="en-US" sz="900" b="1" dirty="0">
                <a:latin typeface="Comic Sans MS"/>
                <a:ea typeface="MS PGothic"/>
              </a:rPr>
              <a:t>As Athletes</a:t>
            </a:r>
            <a:r>
              <a:rPr lang="en-GB" altLang="en-US" sz="900" dirty="0">
                <a:latin typeface="Comic Sans MS"/>
                <a:ea typeface="MS PGothic"/>
              </a:rPr>
              <a:t> we will continue to develop as dancers  by responding to the stimulus of heroes using a range of different, controlled movements showing character expression. We will learn how to co-ordinate and control our bodies to perform movements, creating a sequence. We will also be completing our gymnastics unit where we will explore movements and balances in wide, narrow, and curled ways on the floor and on apparatus. We will transition between the theme words as we move and develop simple sequences, linking the movements together. </a:t>
            </a:r>
          </a:p>
          <a:p>
            <a:pPr eaLnBrk="1" hangingPunct="1">
              <a:spcAft>
                <a:spcPts val="1000"/>
              </a:spcAft>
              <a:buNone/>
            </a:pPr>
            <a:r>
              <a:rPr lang="en-US" altLang="en-US" sz="900" b="1" dirty="0">
                <a:latin typeface="Comic Sans MS"/>
                <a:ea typeface="MS PGothic"/>
              </a:rPr>
              <a:t>As Emotionally Literate  </a:t>
            </a:r>
            <a:r>
              <a:rPr lang="en-US" altLang="en-US" sz="900" dirty="0">
                <a:latin typeface="Comic Sans MS"/>
                <a:ea typeface="MS PGothic"/>
              </a:rPr>
              <a:t>students we will think about how to look after our bodies with diet and exercise and what it means to Stay Healthy. We will also discuss why people use medicines and think about what happens on  a trip to the hospital.  We will revisit  online safety and the importance of keeping safe in this forum. We will continue with our Global Neighbours focus.</a:t>
            </a:r>
            <a:endParaRPr lang="en-US" altLang="en-US" sz="900" b="1" dirty="0">
              <a:latin typeface="Comic Sans MS"/>
              <a:ea typeface="MS PGothic"/>
            </a:endParaRPr>
          </a:p>
          <a:p>
            <a:pPr eaLnBrk="1" hangingPunct="1">
              <a:spcAft>
                <a:spcPts val="1000"/>
              </a:spcAft>
              <a:buFontTx/>
              <a:buNone/>
            </a:pPr>
            <a:r>
              <a:rPr lang="en-GB" altLang="en-US" sz="900" b="1" dirty="0">
                <a:latin typeface="Comic Sans MS"/>
                <a:ea typeface="MS PGothic"/>
              </a:rPr>
              <a:t>In Art </a:t>
            </a:r>
            <a:r>
              <a:rPr lang="en-GB" altLang="en-US" sz="900" dirty="0">
                <a:latin typeface="Comic Sans MS"/>
                <a:ea typeface="MS PGothic"/>
              </a:rPr>
              <a:t>we will learn about the post-impressionist artist Henri Rousseau. We will  consider his famous painting </a:t>
            </a:r>
            <a:r>
              <a:rPr lang="en-GB" altLang="en-US" sz="900" i="1" dirty="0">
                <a:latin typeface="Comic Sans MS"/>
                <a:ea typeface="MS PGothic"/>
              </a:rPr>
              <a:t>Surprised</a:t>
            </a:r>
            <a:r>
              <a:rPr lang="en-GB" altLang="en-US" sz="900" dirty="0">
                <a:latin typeface="Comic Sans MS"/>
                <a:ea typeface="MS PGothic"/>
              </a:rPr>
              <a:t>  as it links well with our literacy and science units.  The children will represent simple shapes and experiment with different colours to reflect their observations through the mediums of drawing and painting. </a:t>
            </a:r>
          </a:p>
          <a:p>
            <a:pPr eaLnBrk="1" hangingPunct="1">
              <a:spcAft>
                <a:spcPts val="1000"/>
              </a:spcAft>
              <a:buFontTx/>
              <a:buNone/>
            </a:pPr>
            <a:r>
              <a:rPr lang="en-GB" altLang="en-US" sz="900" b="1" dirty="0">
                <a:latin typeface="Comic Sans MS"/>
                <a:ea typeface="MS PGothic"/>
              </a:rPr>
              <a:t>Music – </a:t>
            </a:r>
            <a:r>
              <a:rPr lang="en-GB" altLang="en-US" sz="900" dirty="0">
                <a:latin typeface="Comic Sans MS"/>
                <a:ea typeface="MS PGothic"/>
              </a:rPr>
              <a:t>We will explore beat by listening to and joining in with instrumental and vocal pieces of music.  We will begin to identify 2, 3 and 4 beats in a bar  and start to emphasise the first beat in a repeating pattern.  We will use pattern to help identify the metre (beat) of music.  </a:t>
            </a:r>
            <a:endParaRPr lang="en-GB" altLang="en-US" sz="900" b="1" dirty="0">
              <a:latin typeface="Comic Sans MS"/>
              <a:ea typeface="MS PGothic"/>
            </a:endParaRPr>
          </a:p>
          <a:p>
            <a:pPr eaLnBrk="1" hangingPunct="1">
              <a:spcAft>
                <a:spcPts val="1000"/>
              </a:spcAft>
              <a:buFontTx/>
              <a:buNone/>
            </a:pPr>
            <a:r>
              <a:rPr lang="en-US" altLang="en-US" sz="900" b="1" dirty="0">
                <a:latin typeface="Comic Sans MS"/>
                <a:ea typeface="MS PGothic"/>
              </a:rPr>
              <a:t>As Computer Literate students </a:t>
            </a:r>
            <a:r>
              <a:rPr lang="mr-IN" altLang="en-US" sz="900" b="1" dirty="0">
                <a:latin typeface="Comic Sans MS"/>
                <a:ea typeface="Mangal" panose="02040503050203030202" pitchFamily="18" charset="0"/>
                <a:cs typeface="Mangal"/>
              </a:rPr>
              <a:t>–</a:t>
            </a:r>
            <a:r>
              <a:rPr lang="en-US" altLang="en-US" sz="900" b="1" dirty="0">
                <a:latin typeface="Comic Sans MS"/>
                <a:ea typeface="MS PGothic"/>
              </a:rPr>
              <a:t> </a:t>
            </a:r>
            <a:r>
              <a:rPr lang="en-US" altLang="en-US" sz="900" dirty="0">
                <a:latin typeface="Comic Sans MS"/>
                <a:ea typeface="MS PGothic"/>
              </a:rPr>
              <a:t>We will continue to build our confidence using the keyboard, and log into Purple Mash independently.  We will start to use Lego Builders and Maze explorers in Purple Mash and the children will begin </a:t>
            </a:r>
            <a:r>
              <a:rPr lang="en-GB" altLang="en-US" sz="900" dirty="0">
                <a:latin typeface="Comic Sans MS"/>
                <a:ea typeface="MS PGothic"/>
              </a:rPr>
              <a:t>to understand the functionality of the direction keys.</a:t>
            </a:r>
            <a:endParaRPr lang="en-GB" altLang="en-US" sz="900" dirty="0">
              <a:latin typeface="Comic Sans MS" panose="030F0902030302020204" pitchFamily="66" charset="0"/>
            </a:endParaRPr>
          </a:p>
        </p:txBody>
      </p:sp>
      <p:sp>
        <p:nvSpPr>
          <p:cNvPr id="3077" name="Text Box 2">
            <a:extLst>
              <a:ext uri="{FF2B5EF4-FFF2-40B4-BE49-F238E27FC236}">
                <a16:creationId xmlns:a16="http://schemas.microsoft.com/office/drawing/2014/main" id="{59B3BAB4-D7EE-A20D-8E1B-88DA763EB1DF}"/>
              </a:ext>
            </a:extLst>
          </p:cNvPr>
          <p:cNvSpPr txBox="1">
            <a:spLocks noChangeArrowheads="1"/>
          </p:cNvSpPr>
          <p:nvPr/>
        </p:nvSpPr>
        <p:spPr bwMode="auto">
          <a:xfrm>
            <a:off x="4570770" y="0"/>
            <a:ext cx="4522631" cy="6669088"/>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spcAft>
                <a:spcPts val="1000"/>
              </a:spcAft>
              <a:buFontTx/>
              <a:buNone/>
              <a:defRPr/>
            </a:pPr>
            <a:r>
              <a:rPr lang="en-GB" altLang="en-US" sz="1200" b="1" u="sng" dirty="0">
                <a:latin typeface="Comic Sans MS" pitchFamily="66" charset="0"/>
                <a:cs typeface="Arial" pitchFamily="34" charset="0"/>
              </a:rPr>
              <a:t>Reminders</a:t>
            </a:r>
          </a:p>
          <a:p>
            <a:pPr eaLnBrk="1" hangingPunct="1">
              <a:spcBef>
                <a:spcPct val="0"/>
              </a:spcBef>
              <a:spcAft>
                <a:spcPts val="1200"/>
              </a:spcAft>
              <a:buFontTx/>
              <a:buNone/>
              <a:defRPr/>
            </a:pPr>
            <a:r>
              <a:rPr lang="en-US" altLang="en-US" sz="1000" b="1" u="sng" dirty="0">
                <a:solidFill>
                  <a:srgbClr val="000000"/>
                </a:solidFill>
                <a:latin typeface="Comic Sans MS"/>
                <a:ea typeface="MS PGothic"/>
                <a:cs typeface="Arial"/>
              </a:rPr>
              <a:t>P.E Days</a:t>
            </a:r>
            <a:r>
              <a:rPr lang="en-US" altLang="en-US" sz="1000" b="1" dirty="0">
                <a:solidFill>
                  <a:srgbClr val="000000"/>
                </a:solidFill>
                <a:latin typeface="Comic Sans MS"/>
                <a:ea typeface="MS PGothic"/>
                <a:cs typeface="Arial"/>
              </a:rPr>
              <a:t> </a:t>
            </a:r>
            <a:r>
              <a:rPr lang="en-US" altLang="en-US" sz="1000" dirty="0">
                <a:solidFill>
                  <a:srgbClr val="000000"/>
                </a:solidFill>
                <a:latin typeface="Comic Sans MS"/>
                <a:ea typeface="MS PGothic"/>
                <a:cs typeface="Arial"/>
              </a:rPr>
              <a:t>are </a:t>
            </a:r>
            <a:r>
              <a:rPr lang="en-US" altLang="en-US" sz="1000" b="1" dirty="0">
                <a:solidFill>
                  <a:srgbClr val="000000"/>
                </a:solidFill>
                <a:latin typeface="Comic Sans MS"/>
                <a:ea typeface="MS PGothic"/>
                <a:cs typeface="Arial"/>
              </a:rPr>
              <a:t>Tuesday </a:t>
            </a:r>
            <a:r>
              <a:rPr lang="en-US" altLang="en-US" sz="1000" dirty="0">
                <a:solidFill>
                  <a:srgbClr val="000000"/>
                </a:solidFill>
                <a:latin typeface="Comic Sans MS"/>
                <a:ea typeface="MS PGothic"/>
                <a:cs typeface="Arial"/>
              </a:rPr>
              <a:t>and </a:t>
            </a:r>
            <a:r>
              <a:rPr lang="en-US" altLang="en-US" sz="1000" b="1" dirty="0">
                <a:solidFill>
                  <a:srgbClr val="000000"/>
                </a:solidFill>
                <a:latin typeface="Comic Sans MS"/>
                <a:ea typeface="MS PGothic"/>
                <a:cs typeface="Arial"/>
              </a:rPr>
              <a:t>Wednesday </a:t>
            </a:r>
            <a:r>
              <a:rPr lang="en-US" altLang="en-US" sz="1000" dirty="0">
                <a:solidFill>
                  <a:srgbClr val="000000"/>
                </a:solidFill>
                <a:latin typeface="Comic Sans MS"/>
                <a:ea typeface="MS PGothic"/>
                <a:cs typeface="Arial"/>
              </a:rPr>
              <a:t>and children should continue to come into school in their PE kits on those days. </a:t>
            </a:r>
            <a:endParaRPr lang="en-US" altLang="en-US" sz="1000" u="sng" dirty="0">
              <a:solidFill>
                <a:srgbClr val="000000"/>
              </a:solidFill>
              <a:latin typeface="Comic Sans MS"/>
              <a:ea typeface="MS PGothic"/>
              <a:cs typeface="Arial"/>
            </a:endParaRPr>
          </a:p>
          <a:p>
            <a:pPr eaLnBrk="1" hangingPunct="1">
              <a:spcBef>
                <a:spcPct val="0"/>
              </a:spcBef>
              <a:spcAft>
                <a:spcPts val="1200"/>
              </a:spcAft>
              <a:buNone/>
              <a:defRPr/>
            </a:pPr>
            <a:r>
              <a:rPr lang="en-US" altLang="en-US" sz="1000" b="1" dirty="0">
                <a:solidFill>
                  <a:srgbClr val="000000"/>
                </a:solidFill>
                <a:latin typeface="Comic Sans MS"/>
                <a:ea typeface="MS PGothic"/>
                <a:cs typeface="Arial"/>
              </a:rPr>
              <a:t>Reading</a:t>
            </a:r>
            <a:r>
              <a:rPr lang="en-US" altLang="en-US" sz="1000" dirty="0">
                <a:solidFill>
                  <a:srgbClr val="000000"/>
                </a:solidFill>
                <a:latin typeface="Comic Sans MS"/>
                <a:ea typeface="MS PGothic"/>
                <a:cs typeface="Arial"/>
              </a:rPr>
              <a:t>: </a:t>
            </a:r>
            <a:r>
              <a:rPr lang="en-US" altLang="en-US" sz="900" dirty="0">
                <a:solidFill>
                  <a:srgbClr val="000000"/>
                </a:solidFill>
                <a:latin typeface="Comic Sans MS"/>
                <a:ea typeface="MS PGothic"/>
                <a:cs typeface="Arial"/>
              </a:rPr>
              <a:t>Children will bring home one decodable text which they have used in three adult led reading practice sessions. As a result, we expect them to read this to you fluently and with an awareness of how punctuation affects tone and expression. Your child should be able to read ‘tricky words’ by sight and discuss key vocabulary with you. Please also use the comprehension guide at the back of the book to check their understanding of the text and feel free to create your own questions too. The second text is for you to read together and share with your child for pleasure!  Children are expected to read </a:t>
            </a:r>
            <a:r>
              <a:rPr lang="en-US" altLang="en-US" sz="900" b="1" dirty="0">
                <a:solidFill>
                  <a:srgbClr val="000000"/>
                </a:solidFill>
                <a:latin typeface="Comic Sans MS"/>
                <a:ea typeface="MS PGothic"/>
                <a:cs typeface="Arial"/>
              </a:rPr>
              <a:t>every day </a:t>
            </a:r>
            <a:r>
              <a:rPr lang="en-US" altLang="en-US" sz="900" dirty="0">
                <a:solidFill>
                  <a:srgbClr val="000000"/>
                </a:solidFill>
                <a:latin typeface="Comic Sans MS"/>
                <a:ea typeface="MS PGothic"/>
                <a:cs typeface="Arial"/>
              </a:rPr>
              <a:t>at home and whilst we provide two books you should not feel limited by these, please read together for learning and for pleasure.  You can use the online reading journals to communicate what’s going well,  any queries you have, and  we will note down anything specific we’d like you to work on</a:t>
            </a:r>
            <a:r>
              <a:rPr lang="en-US" altLang="en-US" sz="900" b="1" dirty="0">
                <a:solidFill>
                  <a:srgbClr val="000000"/>
                </a:solidFill>
                <a:latin typeface="Comic Sans MS"/>
                <a:ea typeface="MS PGothic"/>
                <a:cs typeface="Arial"/>
              </a:rPr>
              <a:t>. </a:t>
            </a:r>
            <a:r>
              <a:rPr lang="en-US" altLang="en-US" sz="900" u="sng" dirty="0">
                <a:solidFill>
                  <a:srgbClr val="000000"/>
                </a:solidFill>
                <a:latin typeface="Comic Sans MS"/>
                <a:ea typeface="MS PGothic"/>
                <a:cs typeface="Arial"/>
              </a:rPr>
              <a:t>This is also the best way to let us know if your child has completed any of the Reading Challenge books from the fifty recommended reads for Year 1.</a:t>
            </a:r>
            <a:endParaRPr lang="en-US" altLang="en-US" sz="900" dirty="0">
              <a:solidFill>
                <a:srgbClr val="000000"/>
              </a:solidFill>
              <a:latin typeface="Comic Sans MS"/>
              <a:ea typeface="MS PGothic"/>
              <a:cs typeface="Arial"/>
            </a:endParaRPr>
          </a:p>
          <a:p>
            <a:pPr eaLnBrk="1" hangingPunct="1">
              <a:lnSpc>
                <a:spcPts val="700"/>
              </a:lnSpc>
              <a:spcBef>
                <a:spcPct val="0"/>
              </a:spcBef>
              <a:spcAft>
                <a:spcPts val="1200"/>
              </a:spcAft>
              <a:buFont typeface="Arial" pitchFamily="34" charset="0"/>
              <a:buNone/>
              <a:defRPr/>
            </a:pPr>
            <a:r>
              <a:rPr lang="en-GB" altLang="en-US" sz="900" b="1" u="sng" dirty="0">
                <a:latin typeface="Comic Sans MS"/>
                <a:ea typeface="MS PGothic"/>
                <a:cs typeface="Arial"/>
              </a:rPr>
              <a:t>This term you can help your child at home by:</a:t>
            </a:r>
          </a:p>
          <a:p>
            <a:pPr marL="171450" indent="-171450" eaLnBrk="1" hangingPunct="1">
              <a:lnSpc>
                <a:spcPts val="700"/>
              </a:lnSpc>
              <a:spcBef>
                <a:spcPct val="0"/>
              </a:spcBef>
              <a:spcAft>
                <a:spcPts val="1200"/>
              </a:spcAft>
              <a:defRPr/>
            </a:pPr>
            <a:r>
              <a:rPr lang="en-GB" altLang="en-US" sz="900" dirty="0">
                <a:latin typeface="Comic Sans MS"/>
                <a:ea typeface="MS PGothic"/>
                <a:cs typeface="Arial"/>
              </a:rPr>
              <a:t>Daily reading </a:t>
            </a:r>
          </a:p>
          <a:p>
            <a:pPr marL="171450" indent="-171450" eaLnBrk="1" hangingPunct="1">
              <a:lnSpc>
                <a:spcPts val="1000"/>
              </a:lnSpc>
              <a:spcBef>
                <a:spcPct val="0"/>
              </a:spcBef>
              <a:spcAft>
                <a:spcPts val="1200"/>
              </a:spcAft>
              <a:defRPr/>
            </a:pPr>
            <a:r>
              <a:rPr lang="en-GB" altLang="en-US" sz="900" dirty="0">
                <a:latin typeface="Comic Sans MS"/>
                <a:ea typeface="MS PGothic"/>
                <a:cs typeface="Arial"/>
              </a:rPr>
              <a:t>Revisiting sounds and checking </a:t>
            </a:r>
            <a:r>
              <a:rPr lang="en-GB" altLang="en-US" sz="900" b="1" dirty="0">
                <a:latin typeface="Comic Sans MS"/>
                <a:ea typeface="MS PGothic"/>
                <a:cs typeface="Arial"/>
              </a:rPr>
              <a:t>alternate</a:t>
            </a:r>
            <a:r>
              <a:rPr lang="en-GB" altLang="en-US" sz="900" dirty="0">
                <a:latin typeface="Comic Sans MS"/>
                <a:ea typeface="MS PGothic"/>
                <a:cs typeface="Arial"/>
              </a:rPr>
              <a:t> </a:t>
            </a:r>
            <a:r>
              <a:rPr lang="en-GB" altLang="en-US" sz="900" b="1" dirty="0">
                <a:latin typeface="Comic Sans MS"/>
                <a:ea typeface="MS PGothic"/>
                <a:cs typeface="Arial"/>
              </a:rPr>
              <a:t>sounds</a:t>
            </a:r>
            <a:r>
              <a:rPr lang="en-GB" altLang="en-US" sz="900" dirty="0">
                <a:latin typeface="Comic Sans MS"/>
                <a:ea typeface="MS PGothic"/>
                <a:cs typeface="Arial"/>
              </a:rPr>
              <a:t> are also recalled for example </a:t>
            </a:r>
            <a:r>
              <a:rPr lang="en-GB" altLang="en-US" sz="900" u="sng" dirty="0">
                <a:latin typeface="Comic Sans MS"/>
                <a:ea typeface="MS PGothic"/>
                <a:cs typeface="Arial"/>
              </a:rPr>
              <a:t>ie</a:t>
            </a:r>
            <a:r>
              <a:rPr lang="en-GB" altLang="en-US" sz="900" dirty="0">
                <a:latin typeface="Comic Sans MS"/>
                <a:ea typeface="MS PGothic"/>
                <a:cs typeface="Arial"/>
              </a:rPr>
              <a:t>  in p</a:t>
            </a:r>
            <a:r>
              <a:rPr lang="en-GB" altLang="en-US" sz="900" u="sng" dirty="0">
                <a:latin typeface="Comic Sans MS"/>
                <a:ea typeface="MS PGothic"/>
                <a:cs typeface="Arial"/>
              </a:rPr>
              <a:t>ie</a:t>
            </a:r>
            <a:r>
              <a:rPr lang="en-GB" altLang="en-US" sz="900" dirty="0">
                <a:latin typeface="Comic Sans MS"/>
                <a:ea typeface="MS PGothic"/>
                <a:cs typeface="Arial"/>
              </a:rPr>
              <a:t> and </a:t>
            </a:r>
            <a:r>
              <a:rPr lang="en-GB" altLang="en-US" sz="900" u="sng" dirty="0">
                <a:latin typeface="Comic Sans MS"/>
                <a:ea typeface="MS PGothic"/>
                <a:cs typeface="Arial"/>
              </a:rPr>
              <a:t>ie</a:t>
            </a:r>
            <a:r>
              <a:rPr lang="en-GB" altLang="en-US" sz="900" dirty="0">
                <a:latin typeface="Comic Sans MS"/>
                <a:ea typeface="MS PGothic"/>
                <a:cs typeface="Arial"/>
              </a:rPr>
              <a:t> in sh</a:t>
            </a:r>
            <a:r>
              <a:rPr lang="en-GB" altLang="en-US" sz="900" u="sng" dirty="0">
                <a:latin typeface="Comic Sans MS"/>
                <a:ea typeface="MS PGothic"/>
                <a:cs typeface="Arial"/>
              </a:rPr>
              <a:t>ie</a:t>
            </a:r>
            <a:r>
              <a:rPr lang="en-GB" altLang="en-US" sz="900" dirty="0">
                <a:latin typeface="Comic Sans MS"/>
                <a:ea typeface="MS PGothic"/>
                <a:cs typeface="Arial"/>
              </a:rPr>
              <a:t>ld.</a:t>
            </a:r>
          </a:p>
          <a:p>
            <a:pPr marL="171450" indent="-171450" eaLnBrk="1" hangingPunct="1">
              <a:lnSpc>
                <a:spcPts val="700"/>
              </a:lnSpc>
              <a:spcBef>
                <a:spcPct val="0"/>
              </a:spcBef>
              <a:spcAft>
                <a:spcPts val="1200"/>
              </a:spcAft>
              <a:defRPr/>
            </a:pPr>
            <a:r>
              <a:rPr lang="en-GB" altLang="en-US" sz="900" dirty="0">
                <a:latin typeface="Comic Sans MS"/>
                <a:ea typeface="MS PGothic"/>
                <a:cs typeface="Arial"/>
              </a:rPr>
              <a:t>Counting forwards and backwards to 20</a:t>
            </a:r>
          </a:p>
          <a:p>
            <a:pPr marL="171450" indent="-171450" eaLnBrk="1" hangingPunct="1">
              <a:lnSpc>
                <a:spcPts val="700"/>
              </a:lnSpc>
              <a:spcBef>
                <a:spcPct val="0"/>
              </a:spcBef>
              <a:spcAft>
                <a:spcPts val="1200"/>
              </a:spcAft>
              <a:defRPr/>
            </a:pPr>
            <a:r>
              <a:rPr lang="en-GB" altLang="en-US" sz="900" b="1" u="sng" dirty="0">
                <a:latin typeface="Comic Sans MS"/>
                <a:ea typeface="MS PGothic"/>
                <a:cs typeface="Arial"/>
              </a:rPr>
              <a:t>Fluent</a:t>
            </a:r>
            <a:r>
              <a:rPr lang="en-GB" altLang="en-US" sz="900" dirty="0">
                <a:latin typeface="Comic Sans MS"/>
                <a:ea typeface="MS PGothic"/>
                <a:cs typeface="Arial"/>
              </a:rPr>
              <a:t> number bonds to 10 and 20</a:t>
            </a:r>
          </a:p>
          <a:p>
            <a:pPr marL="171450" indent="-171450" eaLnBrk="1" hangingPunct="1">
              <a:lnSpc>
                <a:spcPts val="1000"/>
              </a:lnSpc>
              <a:spcBef>
                <a:spcPct val="0"/>
              </a:spcBef>
              <a:spcAft>
                <a:spcPts val="1200"/>
              </a:spcAft>
              <a:defRPr/>
            </a:pPr>
            <a:r>
              <a:rPr lang="en-GB" altLang="en-US" sz="900" dirty="0">
                <a:latin typeface="Comic Sans MS"/>
                <a:ea typeface="MS PGothic"/>
                <a:cs typeface="Arial"/>
              </a:rPr>
              <a:t>Understanding place value, begin with 11-19, using the language of tens and ones </a:t>
            </a:r>
            <a:r>
              <a:rPr lang="en-GB" altLang="en-US" sz="900" b="1" dirty="0">
                <a:latin typeface="Comic Sans MS"/>
                <a:ea typeface="MS PGothic"/>
                <a:cs typeface="Arial"/>
              </a:rPr>
              <a:t>(we do not refer to units).  </a:t>
            </a:r>
          </a:p>
          <a:p>
            <a:pPr marL="171450" indent="-171450" eaLnBrk="1" hangingPunct="1">
              <a:lnSpc>
                <a:spcPts val="700"/>
              </a:lnSpc>
              <a:spcBef>
                <a:spcPct val="0"/>
              </a:spcBef>
              <a:spcAft>
                <a:spcPts val="1200"/>
              </a:spcAft>
              <a:defRPr/>
            </a:pPr>
            <a:r>
              <a:rPr lang="en-GB" altLang="en-US" sz="900" b="1" dirty="0">
                <a:latin typeface="Comic Sans MS"/>
                <a:ea typeface="MS PGothic"/>
                <a:cs typeface="Arial"/>
              </a:rPr>
              <a:t>Who was Mary Anning?  </a:t>
            </a:r>
            <a:r>
              <a:rPr lang="en-GB" sz="900" dirty="0">
                <a:latin typeface="Comic Sans MS"/>
                <a:ea typeface="Calibri"/>
                <a:cs typeface="Calibri"/>
                <a:hlinkClick r:id="rId2"/>
              </a:rPr>
              <a:t>https://www.youtube.com/watch?v=koota_lwU_4</a:t>
            </a:r>
            <a:r>
              <a:rPr lang="en-GB" sz="900" dirty="0">
                <a:latin typeface="Comic Sans MS"/>
                <a:ea typeface="Calibri"/>
                <a:cs typeface="Calibri"/>
              </a:rPr>
              <a:t> </a:t>
            </a:r>
            <a:endParaRPr lang="en-GB" altLang="en-US" sz="900" b="1" dirty="0">
              <a:latin typeface="Comic Sans MS"/>
              <a:ea typeface="MS PGothic"/>
              <a:cs typeface="Arial"/>
            </a:endParaRPr>
          </a:p>
          <a:p>
            <a:pPr marL="171450" indent="-171450" eaLnBrk="1" hangingPunct="1">
              <a:lnSpc>
                <a:spcPts val="1000"/>
              </a:lnSpc>
              <a:spcBef>
                <a:spcPct val="0"/>
              </a:spcBef>
              <a:spcAft>
                <a:spcPts val="1200"/>
              </a:spcAft>
              <a:defRPr/>
            </a:pPr>
            <a:r>
              <a:rPr lang="en-GB" altLang="en-US" sz="900" b="1" dirty="0">
                <a:latin typeface="Comic Sans MS"/>
                <a:ea typeface="MS PGothic"/>
                <a:cs typeface="Arial"/>
              </a:rPr>
              <a:t>The life and work of Mary Anning a </a:t>
            </a:r>
            <a:r>
              <a:rPr lang="en-GB" altLang="en-US" sz="900" b="1" dirty="0" err="1">
                <a:latin typeface="Comic Sans MS"/>
                <a:ea typeface="MS PGothic"/>
                <a:cs typeface="Arial"/>
              </a:rPr>
              <a:t>dramatisation</a:t>
            </a:r>
            <a:r>
              <a:rPr lang="en-GB" altLang="en-US" sz="900" b="1" dirty="0">
                <a:latin typeface="Comic Sans MS"/>
                <a:ea typeface="MS PGothic"/>
                <a:cs typeface="Arial"/>
              </a:rPr>
              <a:t> </a:t>
            </a:r>
            <a:r>
              <a:rPr lang="en-GB" altLang="en-US" sz="900" b="1" dirty="0">
                <a:latin typeface="Comic Sans MS"/>
                <a:ea typeface="MS PGothic"/>
                <a:cs typeface="Arial"/>
                <a:hlinkClick r:id="rId3"/>
              </a:rPr>
              <a:t>https://youtu.be/qNOh-85_Dmc</a:t>
            </a:r>
            <a:endParaRPr lang="en-GB" altLang="en-US" sz="900" b="1" u="sng" dirty="0">
              <a:latin typeface="Comic Sans MS"/>
              <a:ea typeface="MS PGothic"/>
              <a:cs typeface="Arial"/>
            </a:endParaRPr>
          </a:p>
          <a:p>
            <a:pPr eaLnBrk="1" hangingPunct="1">
              <a:lnSpc>
                <a:spcPts val="100"/>
              </a:lnSpc>
              <a:spcBef>
                <a:spcPct val="0"/>
              </a:spcBef>
              <a:spcAft>
                <a:spcPts val="1200"/>
              </a:spcAft>
              <a:buNone/>
              <a:defRPr/>
            </a:pPr>
            <a:r>
              <a:rPr lang="en-GB" altLang="en-US" sz="1000" b="1" u="sng" dirty="0">
                <a:latin typeface="Comic Sans MS"/>
                <a:ea typeface="MS PGothic"/>
                <a:cs typeface="Arial"/>
              </a:rPr>
              <a:t>Learning Experiences</a:t>
            </a:r>
            <a:endParaRPr lang="en-GB" altLang="en-US" sz="900" dirty="0">
              <a:latin typeface="Comic Sans MS"/>
              <a:ea typeface="MS PGothic"/>
              <a:cs typeface="Arial"/>
            </a:endParaRPr>
          </a:p>
          <a:p>
            <a:pPr eaLnBrk="1" hangingPunct="1">
              <a:lnSpc>
                <a:spcPts val="100"/>
              </a:lnSpc>
              <a:spcBef>
                <a:spcPct val="0"/>
              </a:spcBef>
              <a:spcAft>
                <a:spcPts val="1200"/>
              </a:spcAft>
              <a:buFont typeface="Arial" pitchFamily="34" charset="0"/>
              <a:buNone/>
              <a:defRPr/>
            </a:pPr>
            <a:r>
              <a:rPr lang="en-US" altLang="en-US" sz="900" dirty="0">
                <a:latin typeface="Comic Sans MS"/>
                <a:ea typeface="MS PGothic"/>
                <a:cs typeface="Arial"/>
              </a:rPr>
              <a:t>15</a:t>
            </a:r>
            <a:r>
              <a:rPr lang="en-US" altLang="en-US" sz="900" baseline="30000" dirty="0">
                <a:latin typeface="Comic Sans MS"/>
                <a:ea typeface="MS PGothic"/>
                <a:cs typeface="Arial"/>
              </a:rPr>
              <a:t>th</a:t>
            </a:r>
            <a:r>
              <a:rPr lang="en-US" altLang="en-US" sz="900" dirty="0">
                <a:latin typeface="Comic Sans MS"/>
                <a:ea typeface="MS PGothic"/>
                <a:cs typeface="Arial"/>
              </a:rPr>
              <a:t> January – Arts Trophy Launch (Roving Reporter)</a:t>
            </a:r>
          </a:p>
          <a:p>
            <a:pPr eaLnBrk="1" hangingPunct="1">
              <a:lnSpc>
                <a:spcPts val="100"/>
              </a:lnSpc>
              <a:spcBef>
                <a:spcPct val="0"/>
              </a:spcBef>
              <a:spcAft>
                <a:spcPts val="1200"/>
              </a:spcAft>
              <a:buFont typeface="Arial" pitchFamily="34" charset="0"/>
              <a:buNone/>
              <a:defRPr/>
            </a:pPr>
            <a:r>
              <a:rPr lang="en-US" altLang="en-US" sz="900" dirty="0">
                <a:latin typeface="Comic Sans MS"/>
                <a:ea typeface="MS PGothic"/>
                <a:cs typeface="Arial"/>
              </a:rPr>
              <a:t>9</a:t>
            </a:r>
            <a:r>
              <a:rPr lang="en-US" altLang="en-US" sz="900" baseline="30000" dirty="0">
                <a:latin typeface="Comic Sans MS"/>
                <a:ea typeface="MS PGothic"/>
                <a:cs typeface="Arial"/>
              </a:rPr>
              <a:t>th</a:t>
            </a:r>
            <a:r>
              <a:rPr lang="en-US" altLang="en-US" sz="900" dirty="0">
                <a:latin typeface="Comic Sans MS"/>
                <a:ea typeface="MS PGothic"/>
                <a:cs typeface="Arial"/>
              </a:rPr>
              <a:t> – 13</a:t>
            </a:r>
            <a:r>
              <a:rPr lang="en-US" altLang="en-US" sz="900" baseline="30000" dirty="0">
                <a:latin typeface="Comic Sans MS"/>
                <a:ea typeface="MS PGothic"/>
                <a:cs typeface="Arial"/>
              </a:rPr>
              <a:t>th</a:t>
            </a:r>
            <a:r>
              <a:rPr lang="en-US" altLang="en-US" sz="900" dirty="0">
                <a:latin typeface="Comic Sans MS"/>
                <a:ea typeface="MS PGothic"/>
                <a:cs typeface="Arial"/>
              </a:rPr>
              <a:t> February – Mental Health and Well-Being Week </a:t>
            </a:r>
            <a:endParaRPr lang="en-GB" altLang="en-US" sz="900" dirty="0">
              <a:latin typeface="Comic Sans MS"/>
              <a:ea typeface="MS PGothic"/>
              <a:cs typeface="Arial"/>
            </a:endParaRPr>
          </a:p>
          <a:p>
            <a:pPr>
              <a:lnSpc>
                <a:spcPts val="100"/>
              </a:lnSpc>
              <a:spcBef>
                <a:spcPct val="0"/>
              </a:spcBef>
              <a:spcAft>
                <a:spcPts val="1200"/>
              </a:spcAft>
              <a:buNone/>
              <a:defRPr/>
            </a:pPr>
            <a:r>
              <a:rPr lang="en-US" altLang="en-US" sz="900" dirty="0">
                <a:latin typeface="Comic Sans MS"/>
                <a:ea typeface="MS PGothic"/>
                <a:cs typeface="Arial"/>
              </a:rPr>
              <a:t>10</a:t>
            </a:r>
            <a:r>
              <a:rPr lang="en-US" altLang="en-US" sz="900" baseline="30000" dirty="0">
                <a:latin typeface="Comic Sans MS"/>
                <a:ea typeface="MS PGothic"/>
                <a:cs typeface="Arial"/>
              </a:rPr>
              <a:t>th</a:t>
            </a:r>
            <a:r>
              <a:rPr lang="en-US" altLang="en-US" sz="900" dirty="0">
                <a:latin typeface="Comic Sans MS"/>
                <a:ea typeface="MS PGothic"/>
                <a:cs typeface="Arial"/>
              </a:rPr>
              <a:t> February  - Online Safety Day</a:t>
            </a:r>
            <a:endParaRPr lang="en-US" altLang="en-US" sz="900" dirty="0">
              <a:latin typeface="Comic Sans MS"/>
              <a:cs typeface="Arial" pitchFamily="34" charset="0"/>
            </a:endParaRPr>
          </a:p>
          <a:p>
            <a:pPr eaLnBrk="1" hangingPunct="1">
              <a:spcBef>
                <a:spcPct val="0"/>
              </a:spcBef>
              <a:spcAft>
                <a:spcPts val="1200"/>
              </a:spcAft>
              <a:buFontTx/>
              <a:buNone/>
              <a:defRPr/>
            </a:pPr>
            <a:endParaRPr lang="en-GB" altLang="en-US" sz="1000" dirty="0">
              <a:solidFill>
                <a:srgbClr val="000000"/>
              </a:solidFill>
              <a:cs typeface="Arial" pitchFamily="34" charset="0"/>
            </a:endParaRPr>
          </a:p>
          <a:p>
            <a:pPr eaLnBrk="1" hangingPunct="1">
              <a:spcBef>
                <a:spcPct val="0"/>
              </a:spcBef>
              <a:spcAft>
                <a:spcPts val="1200"/>
              </a:spcAft>
              <a:buNone/>
              <a:defRPr/>
            </a:pPr>
            <a:endParaRPr lang="en-US" altLang="en-US" sz="1000" dirty="0">
              <a:solidFill>
                <a:srgbClr val="000000"/>
              </a:solidFill>
              <a:latin typeface="Comic Sans MS" pitchFamily="66"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b27655a5bd00527cc7324983c18954ee">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28e7f26978f18a4536db7eff6931db04"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4566C2-19B0-4083-BF0F-17C6F5E854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CD276D-495B-45AD-A977-BFF75328A080}">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customXml/itemProps3.xml><?xml version="1.0" encoding="utf-8"?>
<ds:datastoreItem xmlns:ds="http://schemas.openxmlformats.org/officeDocument/2006/customXml" ds:itemID="{A5FC3DBC-EE08-4C99-8311-9164D095ED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4514</TotalTime>
  <Words>1511</Words>
  <Application>Microsoft Office PowerPoint</Application>
  <PresentationFormat>On-screen Show (4:3)</PresentationFormat>
  <Paragraphs>42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A Piccone</cp:lastModifiedBy>
  <cp:revision>314</cp:revision>
  <cp:lastPrinted>2016-09-01T06:41:04Z</cp:lastPrinted>
  <dcterms:created xsi:type="dcterms:W3CDTF">2014-02-13T13:53:14Z</dcterms:created>
  <dcterms:modified xsi:type="dcterms:W3CDTF">2026-01-07T11:57:18Z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ContentTypeId">
    <vt:lpwstr>0x010100B2454E0188772A4CA30BFEF8B53D0367</vt:lpwstr>
  </property>
  <property fmtid="{D5CDD505-2E9C-101B-9397-08002B2CF9AE}" pid="5" name="MediaServiceImageTags">
    <vt:lpwstr/>
  </property>
</Properties>
</file>