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Lst>
  <p:sldSz cy="6858000" cx="9144000"/>
  <p:notesSz cx="6881800" cy="92964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viewProps" Target="viewProps.xml"/><Relationship Id="rId1" Type="http://schemas.openxmlformats.org/officeDocument/2006/relationships/theme" Target="theme/theme2.xml"/><Relationship Id="rId6" Type="http://schemas.openxmlformats.org/officeDocument/2006/relationships/slide" Target="slides/slide1.xml"/><Relationship Id="rId5" Type="http://schemas.openxmlformats.org/officeDocument/2006/relationships/notesMaster" Target="notesMasters/notesMaster1.xml"/><Relationship Id="rId10" Type="http://schemas.openxmlformats.org/officeDocument/2006/relationships/customXml" Target="../customXml/item3.xml"/><Relationship Id="rId4" Type="http://schemas.openxmlformats.org/officeDocument/2006/relationships/slideMaster" Target="slideMasters/slideMaster1.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7175" y="697225"/>
            <a:ext cx="458807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8175" y="4415775"/>
            <a:ext cx="5505425" cy="41833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8175" y="4415775"/>
            <a:ext cx="5505425"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7175" y="697225"/>
            <a:ext cx="458807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8175" y="4415775"/>
            <a:ext cx="5505425"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7175" y="697225"/>
            <a:ext cx="458807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0" name="Google Shape;70;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6" name="Google Shape;76;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98989"/>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98989"/>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98989"/>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98989"/>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98989"/>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98989"/>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98989"/>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98989"/>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1.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flipH="1">
            <a:off x="187325" y="93663"/>
            <a:ext cx="4097338" cy="1247775"/>
          </a:xfrm>
          <a:prstGeom prst="rect">
            <a:avLst/>
          </a:prstGeom>
          <a:solidFill>
            <a:srgbClr val="D7E4BD"/>
          </a:solidFill>
          <a:ln>
            <a:noFill/>
          </a:ln>
          <a:effectLst>
            <a:outerShdw blurRad="50800" rotWithShape="0" algn="tl" dir="2700000" dist="38100">
              <a:srgbClr val="808080">
                <a:alpha val="39607"/>
              </a:srgbClr>
            </a:outerShdw>
          </a:effectLst>
        </p:spPr>
        <p:txBody>
          <a:bodyPr anchorCtr="0" anchor="t" bIns="274300" lIns="274300" spcFirstLastPara="1" rIns="274300" wrap="square" tIns="274300">
            <a:noAutofit/>
          </a:bodyPr>
          <a:lstStyle/>
          <a:p>
            <a:pPr indent="0" lvl="0" marL="0" marR="0" rtl="0" algn="l">
              <a:spcBef>
                <a:spcPts val="0"/>
              </a:spcBef>
              <a:spcAft>
                <a:spcPts val="0"/>
              </a:spcAft>
              <a:buNone/>
            </a:pPr>
            <a:r>
              <a:rPr b="1" i="0" lang="en-GB" sz="1400" u="none" cap="none" strike="noStrike">
                <a:solidFill>
                  <a:schemeClr val="dk1"/>
                </a:solidFill>
                <a:latin typeface="Comic Sans MS"/>
                <a:ea typeface="Comic Sans MS"/>
                <a:cs typeface="Comic Sans MS"/>
                <a:sym typeface="Comic Sans MS"/>
              </a:rPr>
              <a:t>Year 4 Curriculum Plan</a:t>
            </a:r>
            <a:endParaRPr/>
          </a:p>
          <a:p>
            <a:pPr indent="0" lvl="0" marL="0" marR="0" rtl="0" algn="l">
              <a:spcBef>
                <a:spcPts val="1000"/>
              </a:spcBef>
              <a:spcAft>
                <a:spcPts val="0"/>
              </a:spcAft>
              <a:buNone/>
            </a:pPr>
            <a:r>
              <a:rPr b="1" i="0" lang="en-GB" sz="1400" u="none" cap="none" strike="noStrike">
                <a:solidFill>
                  <a:schemeClr val="dk1"/>
                </a:solidFill>
                <a:latin typeface="Comic Sans MS"/>
                <a:ea typeface="Comic Sans MS"/>
                <a:cs typeface="Comic Sans MS"/>
                <a:sym typeface="Comic Sans MS"/>
              </a:rPr>
              <a:t>Autumn 1 2025/26</a:t>
            </a:r>
            <a:endParaRPr b="0" i="0" sz="1400" u="none" cap="none" strike="noStrike">
              <a:solidFill>
                <a:schemeClr val="dk1"/>
              </a:solidFill>
              <a:latin typeface="Arial"/>
              <a:ea typeface="Arial"/>
              <a:cs typeface="Arial"/>
              <a:sym typeface="Arial"/>
            </a:endParaRPr>
          </a:p>
        </p:txBody>
      </p:sp>
      <p:sp>
        <p:nvSpPr>
          <p:cNvPr id="85" name="Google Shape;85;p13"/>
          <p:cNvSpPr/>
          <p:nvPr/>
        </p:nvSpPr>
        <p:spPr>
          <a:xfrm flipH="1">
            <a:off x="4500563" y="0"/>
            <a:ext cx="4643437" cy="6858000"/>
          </a:xfrm>
          <a:prstGeom prst="rect">
            <a:avLst/>
          </a:prstGeom>
          <a:solidFill>
            <a:srgbClr val="D7E4BD"/>
          </a:solidFill>
          <a:ln>
            <a:noFill/>
          </a:ln>
          <a:effectLst>
            <a:outerShdw blurRad="50800" rotWithShape="0" algn="tl" dir="2700000" dist="38100">
              <a:srgbClr val="808080">
                <a:alpha val="39607"/>
              </a:srgbClr>
            </a:outerShdw>
          </a:effectLst>
        </p:spPr>
        <p:txBody>
          <a:bodyPr anchorCtr="0" anchor="t" bIns="274300" lIns="274300" spcFirstLastPara="1" rIns="274300" wrap="square" tIns="274300">
            <a:noAutofit/>
          </a:bodyPr>
          <a:lstStyle/>
          <a:p>
            <a:pPr indent="0" lvl="0" marL="0" marR="0" rtl="0" algn="ctr">
              <a:spcBef>
                <a:spcPts val="0"/>
              </a:spcBef>
              <a:spcAft>
                <a:spcPts val="0"/>
              </a:spcAft>
              <a:buNone/>
            </a:pPr>
            <a:r>
              <a:rPr b="1" i="0" lang="en-GB" sz="1200" u="sng" cap="none" strike="noStrike">
                <a:solidFill>
                  <a:schemeClr val="dk1"/>
                </a:solidFill>
                <a:latin typeface="Comic Sans MS"/>
                <a:ea typeface="Comic Sans MS"/>
                <a:cs typeface="Comic Sans MS"/>
                <a:sym typeface="Comic Sans MS"/>
              </a:rPr>
              <a:t>Key Curriculum Areas</a:t>
            </a:r>
            <a:endParaRPr/>
          </a:p>
          <a:p>
            <a:pPr indent="0" lvl="0" marL="0" marR="0" rtl="0" algn="l">
              <a:spcBef>
                <a:spcPts val="1000"/>
              </a:spcBef>
              <a:spcAft>
                <a:spcPts val="0"/>
              </a:spcAft>
              <a:buNone/>
            </a:pPr>
            <a:r>
              <a:rPr b="1" i="0" lang="en-GB" sz="950" u="none" cap="none" strike="noStrike">
                <a:solidFill>
                  <a:schemeClr val="dk1"/>
                </a:solidFill>
                <a:latin typeface="Comic Sans MS"/>
                <a:ea typeface="Comic Sans MS"/>
                <a:cs typeface="Comic Sans MS"/>
                <a:sym typeface="Comic Sans MS"/>
              </a:rPr>
              <a:t>As Readers </a:t>
            </a:r>
            <a:r>
              <a:rPr b="0" i="0" lang="en-GB" sz="950" u="none" cap="none" strike="noStrike">
                <a:solidFill>
                  <a:schemeClr val="dk1"/>
                </a:solidFill>
                <a:latin typeface="Comic Sans MS"/>
                <a:ea typeface="Comic Sans MS"/>
                <a:cs typeface="Comic Sans MS"/>
                <a:sym typeface="Comic Sans MS"/>
              </a:rPr>
              <a:t>we will be exploring a range of texts each week differing from fiction to non-fiction to poetry. We will be using these texts to really try and improve our fluency in reading by making sure to read with expression whilst using all the punctuation to help us understand our tone and delivery. This will allow us to take a deeper dive into our Class book Beowulf and help us to really understand all the vocabulary used in the book.  </a:t>
            </a:r>
            <a:endParaRPr/>
          </a:p>
          <a:p>
            <a:pPr indent="0" lvl="0" marL="0" marR="0" rtl="0" algn="l">
              <a:spcBef>
                <a:spcPts val="1000"/>
              </a:spcBef>
              <a:spcAft>
                <a:spcPts val="0"/>
              </a:spcAft>
              <a:buNone/>
            </a:pPr>
            <a:r>
              <a:rPr b="1" i="0" lang="en-GB" sz="950" u="none" cap="none" strike="noStrike">
                <a:solidFill>
                  <a:schemeClr val="dk1"/>
                </a:solidFill>
                <a:latin typeface="Comic Sans MS"/>
                <a:ea typeface="Comic Sans MS"/>
                <a:cs typeface="Comic Sans MS"/>
                <a:sym typeface="Comic Sans MS"/>
              </a:rPr>
              <a:t>As Writers </a:t>
            </a:r>
            <a:r>
              <a:rPr b="0" i="0" lang="en-GB" sz="950" u="none" cap="none" strike="noStrike">
                <a:solidFill>
                  <a:schemeClr val="dk1"/>
                </a:solidFill>
                <a:latin typeface="Comic Sans MS"/>
                <a:ea typeface="Comic Sans MS"/>
                <a:cs typeface="Comic Sans MS"/>
                <a:sym typeface="Comic Sans MS"/>
              </a:rPr>
              <a:t>we</a:t>
            </a:r>
            <a:r>
              <a:rPr b="1" i="0" lang="en-GB" sz="950" u="none" cap="none" strike="noStrike">
                <a:solidFill>
                  <a:schemeClr val="dk1"/>
                </a:solidFill>
                <a:latin typeface="Comic Sans MS"/>
                <a:ea typeface="Comic Sans MS"/>
                <a:cs typeface="Comic Sans MS"/>
                <a:sym typeface="Comic Sans MS"/>
              </a:rPr>
              <a:t> </a:t>
            </a:r>
            <a:r>
              <a:rPr b="0" i="0" lang="en-GB" sz="950" u="none" cap="none" strike="noStrike">
                <a:solidFill>
                  <a:schemeClr val="dk1"/>
                </a:solidFill>
                <a:latin typeface="Comic Sans MS"/>
                <a:ea typeface="Comic Sans MS"/>
                <a:cs typeface="Comic Sans MS"/>
                <a:sym typeface="Comic Sans MS"/>
              </a:rPr>
              <a:t>will begin the year by looking at an adaptation of the story of Beowulf, inspired by the poem written in the 6</a:t>
            </a:r>
            <a:r>
              <a:rPr b="0" baseline="30000" i="0" lang="en-GB" sz="950" u="none" cap="none" strike="noStrike">
                <a:solidFill>
                  <a:schemeClr val="dk1"/>
                </a:solidFill>
                <a:latin typeface="Comic Sans MS"/>
                <a:ea typeface="Comic Sans MS"/>
                <a:cs typeface="Comic Sans MS"/>
                <a:sym typeface="Comic Sans MS"/>
              </a:rPr>
              <a:t>th</a:t>
            </a:r>
            <a:r>
              <a:rPr b="0" i="0" lang="en-GB" sz="950" u="none" cap="none" strike="noStrike">
                <a:solidFill>
                  <a:schemeClr val="dk1"/>
                </a:solidFill>
                <a:latin typeface="Comic Sans MS"/>
                <a:ea typeface="Comic Sans MS"/>
                <a:cs typeface="Comic Sans MS"/>
                <a:sym typeface="Comic Sans MS"/>
              </a:rPr>
              <a:t> century. We will use a ‘Talk 4 Writing’ approach to help us produce some pieces of narrative writing, with a special emphasis on creating characters and settings. During this unit we will also focus on several aspects of Spelling, Punctuation and Grammar. We will consider appropriate choices of nouns and pronouns in order to avoid repetition as well as develop our use of expanded noun phrases including prepositional phrases. We will also learn how to use fronted adverbials in our writing, punctuating these correctly. </a:t>
            </a:r>
            <a:endParaRPr/>
          </a:p>
          <a:p>
            <a:pPr indent="0" lvl="0" marL="0" marR="0" rtl="0" algn="l">
              <a:spcBef>
                <a:spcPts val="1000"/>
              </a:spcBef>
              <a:spcAft>
                <a:spcPts val="0"/>
              </a:spcAft>
              <a:buNone/>
            </a:pPr>
            <a:r>
              <a:rPr b="1" i="0" lang="en-GB" sz="950" u="none" cap="none" strike="noStrike">
                <a:solidFill>
                  <a:schemeClr val="dk1"/>
                </a:solidFill>
                <a:latin typeface="Comic Sans MS"/>
                <a:ea typeface="Comic Sans MS"/>
                <a:cs typeface="Comic Sans MS"/>
                <a:sym typeface="Comic Sans MS"/>
              </a:rPr>
              <a:t>As Mathematicians </a:t>
            </a:r>
            <a:r>
              <a:rPr b="0" i="0" lang="en-GB" sz="950" u="none" cap="none" strike="noStrike">
                <a:solidFill>
                  <a:schemeClr val="dk1"/>
                </a:solidFill>
                <a:latin typeface="Comic Sans MS"/>
                <a:ea typeface="Comic Sans MS"/>
                <a:cs typeface="Comic Sans MS"/>
                <a:sym typeface="Comic Sans MS"/>
              </a:rPr>
              <a:t>we</a:t>
            </a:r>
            <a:r>
              <a:rPr b="1" i="0" lang="en-GB" sz="950" u="none" cap="none" strike="noStrike">
                <a:solidFill>
                  <a:schemeClr val="dk1"/>
                </a:solidFill>
                <a:latin typeface="Comic Sans MS"/>
                <a:ea typeface="Comic Sans MS"/>
                <a:cs typeface="Comic Sans MS"/>
                <a:sym typeface="Comic Sans MS"/>
              </a:rPr>
              <a:t> </a:t>
            </a:r>
            <a:r>
              <a:rPr b="0" i="0" lang="en-GB" sz="950" u="none" cap="none" strike="noStrike">
                <a:solidFill>
                  <a:schemeClr val="dk1"/>
                </a:solidFill>
                <a:latin typeface="Comic Sans MS"/>
                <a:ea typeface="Comic Sans MS"/>
                <a:cs typeface="Comic Sans MS"/>
                <a:sym typeface="Comic Sans MS"/>
              </a:rPr>
              <a:t>will be revising place value and recognising the value of each digit in a four digit number. We will be learning to partition 4 digit numbers in a variety of ways, including using number lines. We will find 1, 10, 100 and 1000 more and less than a given number as well as estimating, comparing and ordering different numbers. After revising Roman Numerals, we will look at rounding numbers to the nearest 10, 100 and 1000. We will then move on to the key written methods of addition and subtraction. We will be adding and subtracting up to 4 digit numbers with no exchange and one or more exchanges. We will end the unit looking at efficient estimations and strategies for checking our answers. </a:t>
            </a:r>
            <a:endParaRPr b="1" i="0" sz="950" u="none"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rPr b="1" i="0" lang="en-GB" sz="950" u="none" cap="none" strike="noStrike">
                <a:solidFill>
                  <a:schemeClr val="dk1"/>
                </a:solidFill>
                <a:latin typeface="Comic Sans MS"/>
                <a:ea typeface="Comic Sans MS"/>
                <a:cs typeface="Comic Sans MS"/>
                <a:sym typeface="Comic Sans MS"/>
              </a:rPr>
              <a:t>As Religiously Literate students </a:t>
            </a:r>
            <a:r>
              <a:rPr b="0" i="0" lang="en-GB" sz="950" u="none" cap="none" strike="noStrike">
                <a:solidFill>
                  <a:schemeClr val="dk1"/>
                </a:solidFill>
                <a:latin typeface="Comic Sans MS"/>
                <a:ea typeface="Comic Sans MS"/>
                <a:cs typeface="Comic Sans MS"/>
                <a:sym typeface="Comic Sans MS"/>
              </a:rPr>
              <a:t>we will be considering the key question: How did belief in God affect the actions of people from the Old Testament? In this Christianity unit, we will explore a number of religious stories from the Old Testament which show how key individuals enacted their faith in God and demonstrated their faith in extremely testing times. We will consider what Christians can learn from these stories and how they may show use these stories to impact their own choices in daily life. </a:t>
            </a:r>
            <a:endParaRPr b="0" i="0" sz="1000" u="none"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t/>
            </a:r>
            <a:endParaRPr b="0" i="0" sz="1000" u="none"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t/>
            </a:r>
            <a:endParaRPr b="0" i="0" sz="1200" u="none" cap="none" strike="noStrike">
              <a:solidFill>
                <a:schemeClr val="dk1"/>
              </a:solidFill>
              <a:latin typeface="Arial"/>
              <a:ea typeface="Arial"/>
              <a:cs typeface="Arial"/>
              <a:sym typeface="Arial"/>
            </a:endParaRPr>
          </a:p>
          <a:p>
            <a:pPr indent="0" lvl="0" marL="0" marR="0" rtl="0" algn="l">
              <a:spcBef>
                <a:spcPts val="1000"/>
              </a:spcBef>
              <a:spcAft>
                <a:spcPts val="0"/>
              </a:spcAft>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t/>
            </a:r>
            <a:endParaRPr b="0" i="0" sz="1200" u="none" cap="none" strike="noStrike">
              <a:solidFill>
                <a:schemeClr val="dk1"/>
              </a:solidFill>
              <a:latin typeface="Comic Sans MS"/>
              <a:ea typeface="Comic Sans MS"/>
              <a:cs typeface="Comic Sans MS"/>
              <a:sym typeface="Comic Sans MS"/>
            </a:endParaRPr>
          </a:p>
          <a:p>
            <a:pPr indent="0" lvl="1" marL="457200" marR="0" rtl="0" algn="l">
              <a:spcBef>
                <a:spcPts val="1000"/>
              </a:spcBef>
              <a:spcAft>
                <a:spcPts val="0"/>
              </a:spcAft>
              <a:buNone/>
            </a:pPr>
            <a:r>
              <a:t/>
            </a:r>
            <a:endParaRPr b="0" i="0" sz="1200" u="none" cap="none" strike="noStrike">
              <a:solidFill>
                <a:schemeClr val="dk1"/>
              </a:solidFill>
              <a:latin typeface="Comic Sans MS"/>
              <a:ea typeface="Comic Sans MS"/>
              <a:cs typeface="Comic Sans MS"/>
              <a:sym typeface="Comic Sans MS"/>
            </a:endParaRPr>
          </a:p>
          <a:p>
            <a:pPr indent="0" lvl="1" marL="457200" marR="0" rtl="0" algn="l">
              <a:spcBef>
                <a:spcPts val="1000"/>
              </a:spcBef>
              <a:spcAft>
                <a:spcPts val="0"/>
              </a:spcAft>
              <a:buNone/>
            </a:pPr>
            <a:r>
              <a:t/>
            </a:r>
            <a:endParaRPr b="1" i="0" sz="1200" u="sng" cap="none" strike="noStrike">
              <a:solidFill>
                <a:schemeClr val="dk1"/>
              </a:solidFill>
              <a:latin typeface="Comic Sans MS"/>
              <a:ea typeface="Comic Sans MS"/>
              <a:cs typeface="Comic Sans MS"/>
              <a:sym typeface="Comic Sans MS"/>
            </a:endParaRPr>
          </a:p>
          <a:p>
            <a:pPr indent="0" lvl="0" marL="0" marR="0" rtl="0" algn="l">
              <a:spcBef>
                <a:spcPts val="10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86" name="Google Shape;86;p13"/>
          <p:cNvSpPr txBox="1"/>
          <p:nvPr/>
        </p:nvSpPr>
        <p:spPr>
          <a:xfrm>
            <a:off x="250825" y="4830050"/>
            <a:ext cx="4046538" cy="72008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b="0" i="1" lang="en-GB" sz="1050" u="none" cap="none" strike="noStrike">
                <a:solidFill>
                  <a:schemeClr val="dk1"/>
                </a:solidFill>
                <a:latin typeface="Comic Sans MS"/>
                <a:ea typeface="Comic Sans MS"/>
                <a:cs typeface="Comic Sans MS"/>
                <a:sym typeface="Comic Sans MS"/>
              </a:rPr>
              <a:t>This History and DT unit will focus on the Anglo-Saxons and their settlements in Britain. We will learn about the characteristic features of this period, which spans both Ancient and Medieval history. </a:t>
            </a:r>
            <a:endParaRPr b="0" baseline="30000" i="0" sz="500" u="none" cap="none" strike="noStrike">
              <a:solidFill>
                <a:schemeClr val="dk1"/>
              </a:solidFill>
              <a:latin typeface="Comic Sans MS"/>
              <a:ea typeface="Comic Sans MS"/>
              <a:cs typeface="Comic Sans MS"/>
              <a:sym typeface="Comic Sans MS"/>
            </a:endParaRPr>
          </a:p>
        </p:txBody>
      </p:sp>
      <p:sp>
        <p:nvSpPr>
          <p:cNvPr id="87" name="Google Shape;87;p13"/>
          <p:cNvSpPr txBox="1"/>
          <p:nvPr/>
        </p:nvSpPr>
        <p:spPr>
          <a:xfrm>
            <a:off x="273050" y="4472136"/>
            <a:ext cx="4046538" cy="288925"/>
          </a:xfrm>
          <a:prstGeom prst="rect">
            <a:avLst/>
          </a:prstGeom>
          <a:solidFill>
            <a:srgbClr val="D6E3BC"/>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200"/>
              <a:buFont typeface="Arial"/>
              <a:buNone/>
            </a:pPr>
            <a:r>
              <a:rPr b="1" i="0" lang="en-GB" sz="1200" u="sng" cap="none" strike="noStrike">
                <a:solidFill>
                  <a:schemeClr val="dk1"/>
                </a:solidFill>
                <a:latin typeface="Comic Sans MS"/>
                <a:ea typeface="Comic Sans MS"/>
                <a:cs typeface="Comic Sans MS"/>
                <a:sym typeface="Comic Sans MS"/>
              </a:rPr>
              <a:t>Overview of Topic</a:t>
            </a:r>
            <a:endParaRPr/>
          </a:p>
          <a:p>
            <a:pPr indent="0" lvl="0" marL="0" marR="0" rtl="0" algn="l">
              <a:spcBef>
                <a:spcPts val="0"/>
              </a:spcBef>
              <a:spcAft>
                <a:spcPts val="0"/>
              </a:spcAft>
              <a:buClr>
                <a:schemeClr val="dk1"/>
              </a:buClr>
              <a:buSzPts val="1000"/>
              <a:buFont typeface="Arial"/>
              <a:buNone/>
            </a:pPr>
            <a:r>
              <a:t/>
            </a:r>
            <a:endParaRPr b="0" i="0" sz="1000" u="none" cap="none" strike="noStrike">
              <a:solidFill>
                <a:schemeClr val="dk1"/>
              </a:solidFill>
              <a:latin typeface="Comic Sans MS"/>
              <a:ea typeface="Comic Sans MS"/>
              <a:cs typeface="Comic Sans MS"/>
              <a:sym typeface="Comic Sans MS"/>
            </a:endParaRPr>
          </a:p>
        </p:txBody>
      </p:sp>
      <p:sp>
        <p:nvSpPr>
          <p:cNvPr id="88" name="Google Shape;88;p13"/>
          <p:cNvSpPr txBox="1"/>
          <p:nvPr/>
        </p:nvSpPr>
        <p:spPr>
          <a:xfrm>
            <a:off x="273050" y="1370147"/>
            <a:ext cx="4002087" cy="369887"/>
          </a:xfrm>
          <a:prstGeom prst="rect">
            <a:avLst/>
          </a:prstGeom>
          <a:gradFill>
            <a:gsLst>
              <a:gs pos="0">
                <a:srgbClr val="F5FFE6"/>
              </a:gs>
              <a:gs pos="64999">
                <a:srgbClr val="E4FDC2"/>
              </a:gs>
              <a:gs pos="100000">
                <a:srgbClr val="DAFDA7"/>
              </a:gs>
            </a:gsLst>
            <a:lin ang="5400000" scaled="0"/>
          </a:gradFill>
          <a:ln cap="flat" cmpd="sng" w="9525">
            <a:solidFill>
              <a:srgbClr val="98B954"/>
            </a:solidFill>
            <a:prstDash val="solid"/>
            <a:miter lim="800000"/>
            <a:headEnd len="sm" w="sm" type="none"/>
            <a:tailEnd len="sm" w="sm" type="none"/>
          </a:ln>
          <a:effectLst>
            <a:outerShdw blurRad="40000" rotWithShape="0" dir="5400000" dist="20000">
              <a:srgbClr val="808080">
                <a:alpha val="37647"/>
              </a:srgb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omic Sans MS"/>
                <a:ea typeface="Comic Sans MS"/>
                <a:cs typeface="Comic Sans MS"/>
                <a:sym typeface="Comic Sans MS"/>
              </a:rPr>
              <a:t>Anglo-Saxons</a:t>
            </a:r>
            <a:endParaRPr/>
          </a:p>
        </p:txBody>
      </p:sp>
      <p:sp>
        <p:nvSpPr>
          <p:cNvPr id="89" name="Google Shape;89;p13"/>
          <p:cNvSpPr txBox="1"/>
          <p:nvPr/>
        </p:nvSpPr>
        <p:spPr>
          <a:xfrm>
            <a:off x="273051" y="6549827"/>
            <a:ext cx="3975100" cy="263549"/>
          </a:xfrm>
          <a:prstGeom prst="rect">
            <a:avLst/>
          </a:prstGeom>
          <a:solidFill>
            <a:srgbClr val="D6E3BC"/>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Value of the half term: Confidence </a:t>
            </a:r>
            <a:endParaRPr/>
          </a:p>
          <a:p>
            <a:pPr indent="0" lvl="0" marL="0" marR="0" rtl="0" algn="l">
              <a:spcBef>
                <a:spcPts val="0"/>
              </a:spcBef>
              <a:spcAft>
                <a:spcPts val="0"/>
              </a:spcAft>
              <a:buClr>
                <a:schemeClr val="dk1"/>
              </a:buClr>
              <a:buSzPts val="1000"/>
              <a:buFont typeface="Arial"/>
              <a:buNone/>
            </a:pPr>
            <a:r>
              <a:t/>
            </a:r>
            <a:endParaRPr b="0" i="0" sz="1000" u="none" cap="none" strike="noStrike">
              <a:solidFill>
                <a:schemeClr val="dk1"/>
              </a:solidFill>
              <a:latin typeface="Comic Sans MS"/>
              <a:ea typeface="Comic Sans MS"/>
              <a:cs typeface="Comic Sans MS"/>
              <a:sym typeface="Comic Sans MS"/>
            </a:endParaRPr>
          </a:p>
        </p:txBody>
      </p:sp>
      <p:pic>
        <p:nvPicPr>
          <p:cNvPr descr="The best pictures of an Anglo-Saxon village – Historical articles and  illustrationsHistorical articles and illustrations | Look and Learn" id="90" name="Google Shape;90;p13"/>
          <p:cNvPicPr preferRelativeResize="0"/>
          <p:nvPr/>
        </p:nvPicPr>
        <p:blipFill rotWithShape="1">
          <a:blip r:embed="rId3">
            <a:alphaModFix/>
          </a:blip>
          <a:srcRect b="0" l="0" r="0" t="0"/>
          <a:stretch/>
        </p:blipFill>
        <p:spPr>
          <a:xfrm>
            <a:off x="223837" y="1905073"/>
            <a:ext cx="4024313" cy="1548417"/>
          </a:xfrm>
          <a:prstGeom prst="rect">
            <a:avLst/>
          </a:prstGeom>
          <a:noFill/>
          <a:ln>
            <a:noFill/>
          </a:ln>
        </p:spPr>
      </p:pic>
      <p:pic>
        <p:nvPicPr>
          <p:cNvPr id="91" name="Google Shape;91;p13"/>
          <p:cNvPicPr preferRelativeResize="0"/>
          <p:nvPr/>
        </p:nvPicPr>
        <p:blipFill rotWithShape="1">
          <a:blip r:embed="rId4">
            <a:alphaModFix/>
          </a:blip>
          <a:srcRect b="0" l="0" r="0" t="0"/>
          <a:stretch/>
        </p:blipFill>
        <p:spPr>
          <a:xfrm>
            <a:off x="264277" y="3524928"/>
            <a:ext cx="4064762" cy="878219"/>
          </a:xfrm>
          <a:prstGeom prst="rect">
            <a:avLst/>
          </a:prstGeom>
          <a:noFill/>
          <a:ln>
            <a:noFill/>
          </a:ln>
        </p:spPr>
      </p:pic>
      <p:sp>
        <p:nvSpPr>
          <p:cNvPr id="92" name="Google Shape;92;p13"/>
          <p:cNvSpPr txBox="1"/>
          <p:nvPr/>
        </p:nvSpPr>
        <p:spPr>
          <a:xfrm>
            <a:off x="286543" y="5843892"/>
            <a:ext cx="3975100" cy="646331"/>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1200" u="none" cap="none" strike="noStrike">
                <a:solidFill>
                  <a:schemeClr val="dk1"/>
                </a:solidFill>
                <a:latin typeface="Calibri"/>
                <a:ea typeface="Calibri"/>
                <a:cs typeface="Calibri"/>
                <a:sym typeface="Calibri"/>
              </a:rPr>
              <a:t>Helmets, jewellery, mead, Long Boat, longhouse, runes, shield, Beowulf, Offa’s Dyke, Sutton Hoo and Wattle-and-Daub.  </a:t>
            </a:r>
            <a:endParaRPr b="1" i="0" sz="1200" u="sng" cap="none" strike="noStrike">
              <a:solidFill>
                <a:schemeClr val="dk1"/>
              </a:solidFill>
              <a:latin typeface="Calibri"/>
              <a:ea typeface="Calibri"/>
              <a:cs typeface="Calibri"/>
              <a:sym typeface="Calibri"/>
            </a:endParaRPr>
          </a:p>
        </p:txBody>
      </p:sp>
      <p:sp>
        <p:nvSpPr>
          <p:cNvPr id="93" name="Google Shape;93;p13"/>
          <p:cNvSpPr txBox="1"/>
          <p:nvPr/>
        </p:nvSpPr>
        <p:spPr>
          <a:xfrm>
            <a:off x="239017" y="5539770"/>
            <a:ext cx="4046538" cy="288925"/>
          </a:xfrm>
          <a:prstGeom prst="rect">
            <a:avLst/>
          </a:prstGeom>
          <a:solidFill>
            <a:srgbClr val="D6E3BC"/>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200"/>
              <a:buFont typeface="Arial"/>
              <a:buNone/>
            </a:pPr>
            <a:r>
              <a:rPr b="1" i="0" lang="en-GB" sz="1200" u="sng" cap="none" strike="noStrike">
                <a:solidFill>
                  <a:schemeClr val="dk1"/>
                </a:solidFill>
                <a:latin typeface="Comic Sans MS"/>
                <a:ea typeface="Comic Sans MS"/>
                <a:cs typeface="Comic Sans MS"/>
                <a:sym typeface="Comic Sans MS"/>
              </a:rPr>
              <a:t>Key Vocabulary</a:t>
            </a:r>
            <a:endParaRPr/>
          </a:p>
          <a:p>
            <a:pPr indent="0" lvl="0" marL="0" marR="0" rtl="0" algn="l">
              <a:spcBef>
                <a:spcPts val="0"/>
              </a:spcBef>
              <a:spcAft>
                <a:spcPts val="0"/>
              </a:spcAft>
              <a:buClr>
                <a:schemeClr val="dk1"/>
              </a:buClr>
              <a:buSzPts val="1000"/>
              <a:buFont typeface="Arial"/>
              <a:buNone/>
            </a:pPr>
            <a:r>
              <a:t/>
            </a:r>
            <a:endParaRPr b="0" i="0" sz="1000" u="none" cap="none" strike="noStrike">
              <a:solidFill>
                <a:schemeClr val="dk1"/>
              </a:solidFill>
              <a:latin typeface="Comic Sans MS"/>
              <a:ea typeface="Comic Sans MS"/>
              <a:cs typeface="Comic Sans MS"/>
              <a:sym typeface="Comic Sans MS"/>
            </a:endParaRPr>
          </a:p>
        </p:txBody>
      </p:sp>
      <p:pic>
        <p:nvPicPr>
          <p:cNvPr descr="A green shield with trees and a banner  Description automatically generated" id="94" name="Google Shape;94;p13"/>
          <p:cNvPicPr preferRelativeResize="0"/>
          <p:nvPr/>
        </p:nvPicPr>
        <p:blipFill rotWithShape="1">
          <a:blip r:embed="rId5">
            <a:alphaModFix/>
          </a:blip>
          <a:srcRect b="0" l="0" r="0" t="0"/>
          <a:stretch/>
        </p:blipFill>
        <p:spPr>
          <a:xfrm>
            <a:off x="3307546" y="188172"/>
            <a:ext cx="847725" cy="11715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4"/>
          <p:cNvSpPr/>
          <p:nvPr/>
        </p:nvSpPr>
        <p:spPr>
          <a:xfrm flipH="1">
            <a:off x="171450" y="115888"/>
            <a:ext cx="2863850" cy="433387"/>
          </a:xfrm>
          <a:prstGeom prst="rect">
            <a:avLst/>
          </a:prstGeom>
          <a:solidFill>
            <a:srgbClr val="D7E4BD"/>
          </a:solidFill>
          <a:ln>
            <a:noFill/>
          </a:ln>
          <a:effectLst>
            <a:outerShdw blurRad="50800" rotWithShape="0" algn="tl" dir="2700000" dist="38100">
              <a:srgbClr val="808080">
                <a:alpha val="39607"/>
              </a:srgbClr>
            </a:outerShdw>
          </a:effectLst>
        </p:spPr>
        <p:txBody>
          <a:bodyPr anchorCtr="0" anchor="t" bIns="274300" lIns="274300" spcFirstLastPara="1" rIns="274300" wrap="square" tIns="274300">
            <a:noAutofit/>
          </a:bodyPr>
          <a:lstStyle/>
          <a:p>
            <a:pPr indent="0" lvl="0" marL="0" marR="0" rtl="0" algn="just">
              <a:spcBef>
                <a:spcPts val="0"/>
              </a:spcBef>
              <a:spcAft>
                <a:spcPts val="0"/>
              </a:spcAft>
              <a:buNone/>
            </a:pPr>
            <a:r>
              <a:rPr b="1" i="0" lang="en-GB" sz="1400" u="sng" cap="none" strike="noStrike">
                <a:solidFill>
                  <a:schemeClr val="dk1"/>
                </a:solidFill>
                <a:latin typeface="Comic Sans MS"/>
                <a:ea typeface="Comic Sans MS"/>
                <a:cs typeface="Comic Sans MS"/>
                <a:sym typeface="Comic Sans MS"/>
              </a:rPr>
              <a:t>Other Curriculum Areas</a:t>
            </a:r>
            <a:endParaRPr b="0" i="0" sz="1800" u="none" cap="none" strike="noStrike">
              <a:solidFill>
                <a:schemeClr val="dk1"/>
              </a:solidFill>
              <a:latin typeface="Arial"/>
              <a:ea typeface="Arial"/>
              <a:cs typeface="Arial"/>
              <a:sym typeface="Arial"/>
            </a:endParaRPr>
          </a:p>
        </p:txBody>
      </p:sp>
      <p:sp>
        <p:nvSpPr>
          <p:cNvPr id="100" name="Google Shape;100;p14"/>
          <p:cNvSpPr txBox="1"/>
          <p:nvPr/>
        </p:nvSpPr>
        <p:spPr>
          <a:xfrm>
            <a:off x="360363" y="2381250"/>
            <a:ext cx="4448175" cy="6223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01" name="Google Shape;101;p14"/>
          <p:cNvSpPr txBox="1"/>
          <p:nvPr/>
        </p:nvSpPr>
        <p:spPr>
          <a:xfrm>
            <a:off x="8073" y="559526"/>
            <a:ext cx="4536940" cy="6017574"/>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800" u="none" cap="none" strike="noStrike">
                <a:solidFill>
                  <a:srgbClr val="000000"/>
                </a:solidFill>
                <a:latin typeface="Comic Sans MS"/>
                <a:ea typeface="Comic Sans MS"/>
                <a:cs typeface="Comic Sans MS"/>
                <a:sym typeface="Comic Sans MS"/>
              </a:rPr>
              <a:t>As Scientists</a:t>
            </a:r>
            <a:r>
              <a:rPr b="0" i="0" lang="en-GB" sz="800" u="none" cap="none" strike="noStrike">
                <a:solidFill>
                  <a:srgbClr val="000000"/>
                </a:solidFill>
                <a:latin typeface="Comic Sans MS"/>
                <a:ea typeface="Comic Sans MS"/>
                <a:cs typeface="Comic Sans MS"/>
                <a:sym typeface="Comic Sans MS"/>
              </a:rPr>
              <a:t> </a:t>
            </a:r>
            <a:r>
              <a:rPr b="0" i="0" lang="en-GB" sz="800" u="none" cap="none" strike="noStrike">
                <a:solidFill>
                  <a:schemeClr val="dk1"/>
                </a:solidFill>
                <a:latin typeface="Comic Sans MS"/>
                <a:ea typeface="Comic Sans MS"/>
                <a:cs typeface="Comic Sans MS"/>
                <a:sym typeface="Comic Sans MS"/>
              </a:rPr>
              <a:t>we will explore electricity. We will identify appliances that run using electricity as well as creating our own simple circuits including wires, bulbs, batteries and switches. We will learn how to ask scientific questions and draw scientific diagrams, before carrying out our own class investigation into what makes a successful electrical circuit. </a:t>
            </a:r>
            <a:endParaRPr b="0" i="0" sz="800" u="none" cap="none" strike="noStrike">
              <a:solidFill>
                <a:srgbClr val="000000"/>
              </a:solidFill>
              <a:latin typeface="Comic Sans MS"/>
              <a:ea typeface="Comic Sans MS"/>
              <a:cs typeface="Comic Sans MS"/>
              <a:sym typeface="Comic Sans MS"/>
            </a:endParaRPr>
          </a:p>
          <a:p>
            <a:pPr indent="0" lvl="0" marL="0" marR="0" rtl="0" algn="l">
              <a:spcBef>
                <a:spcPts val="0"/>
              </a:spcBef>
              <a:spcAft>
                <a:spcPts val="0"/>
              </a:spcAft>
              <a:buNone/>
            </a:pPr>
            <a:r>
              <a:t/>
            </a:r>
            <a:endParaRPr b="1" i="0" sz="800" u="none" cap="none" strike="noStrike">
              <a:solidFill>
                <a:srgbClr val="000000"/>
              </a:solidFill>
              <a:latin typeface="Comic Sans MS"/>
              <a:ea typeface="Comic Sans MS"/>
              <a:cs typeface="Comic Sans MS"/>
              <a:sym typeface="Comic Sans MS"/>
            </a:endParaRPr>
          </a:p>
          <a:p>
            <a:pPr indent="0" lvl="0" marL="0" marR="0" rtl="0" algn="l">
              <a:spcBef>
                <a:spcPts val="0"/>
              </a:spcBef>
              <a:spcAft>
                <a:spcPts val="0"/>
              </a:spcAft>
              <a:buNone/>
            </a:pPr>
            <a:r>
              <a:rPr b="1" i="0" lang="en-GB" sz="800" u="none" cap="none" strike="noStrike">
                <a:solidFill>
                  <a:schemeClr val="dk1"/>
                </a:solidFill>
                <a:latin typeface="Comic Sans MS"/>
                <a:ea typeface="Comic Sans MS"/>
                <a:cs typeface="Comic Sans MS"/>
                <a:sym typeface="Comic Sans MS"/>
              </a:rPr>
              <a:t>As Historians </a:t>
            </a:r>
            <a:r>
              <a:rPr b="0" i="0" lang="en-GB" sz="800" u="none" cap="none" strike="noStrike">
                <a:solidFill>
                  <a:schemeClr val="dk1"/>
                </a:solidFill>
                <a:latin typeface="Comic Sans MS"/>
                <a:ea typeface="Comic Sans MS"/>
                <a:cs typeface="Comic Sans MS"/>
                <a:sym typeface="Comic Sans MS"/>
              </a:rPr>
              <a:t>we will be learning all about the Anglo-Saxons. We will be able to place the Anglo-Saxon era on a timeline of British history and understand how and why the Anglo-Saxon people invaded Britain. We will learn all about village life in this period and the beliefs and culture of Anglo-Saxon people. We will look at the end of the Anglo-Saxon era and how this happened. Throughout the unit, we will carry out our own research, becoming familiar with key dates and historical figures and be able to explain reasons for changes throughout this historical era. </a:t>
            </a:r>
            <a:endParaRPr/>
          </a:p>
          <a:p>
            <a:pPr indent="0" lvl="0" marL="0" marR="0" rtl="0" algn="l">
              <a:spcBef>
                <a:spcPts val="0"/>
              </a:spcBef>
              <a:spcAft>
                <a:spcPts val="0"/>
              </a:spcAft>
              <a:buNone/>
            </a:pPr>
            <a:r>
              <a:t/>
            </a:r>
            <a:endParaRPr b="0" i="0" sz="800" u="none" cap="none" strike="noStrike">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b="1" i="0" lang="en-GB" sz="800" u="none" cap="none" strike="noStrike">
                <a:solidFill>
                  <a:schemeClr val="dk1"/>
                </a:solidFill>
                <a:latin typeface="Comic Sans MS"/>
                <a:ea typeface="Comic Sans MS"/>
                <a:cs typeface="Comic Sans MS"/>
                <a:sym typeface="Comic Sans MS"/>
              </a:rPr>
              <a:t>As</a:t>
            </a:r>
            <a:r>
              <a:rPr b="0" i="0" lang="en-GB" sz="800" u="none" cap="none" strike="noStrike">
                <a:solidFill>
                  <a:schemeClr val="dk1"/>
                </a:solidFill>
                <a:latin typeface="Comic Sans MS"/>
                <a:ea typeface="Comic Sans MS"/>
                <a:cs typeface="Comic Sans MS"/>
                <a:sym typeface="Comic Sans MS"/>
              </a:rPr>
              <a:t> </a:t>
            </a:r>
            <a:r>
              <a:rPr b="1" i="0" lang="en-GB" sz="800" u="none" cap="none" strike="noStrike">
                <a:solidFill>
                  <a:schemeClr val="dk1"/>
                </a:solidFill>
                <a:latin typeface="Comic Sans MS"/>
                <a:ea typeface="Comic Sans MS"/>
                <a:cs typeface="Comic Sans MS"/>
                <a:sym typeface="Comic Sans MS"/>
              </a:rPr>
              <a:t>Design and technology students </a:t>
            </a:r>
            <a:r>
              <a:rPr b="0" i="0" lang="en-GB" sz="800" u="none" cap="none" strike="noStrike">
                <a:solidFill>
                  <a:schemeClr val="dk1"/>
                </a:solidFill>
                <a:latin typeface="Comic Sans MS"/>
                <a:ea typeface="Comic Sans MS"/>
                <a:cs typeface="Comic Sans MS"/>
                <a:sym typeface="Comic Sans MS"/>
              </a:rPr>
              <a:t>we will be creating money carriers inspired by those found at Anglo-Saxon archaeological sites. We will be designing, making and evaluating our products and using a variety of practical skills. </a:t>
            </a:r>
            <a:endParaRPr/>
          </a:p>
          <a:p>
            <a:pPr indent="0" lvl="0" marL="0" marR="0" rtl="0" algn="l">
              <a:spcBef>
                <a:spcPts val="0"/>
              </a:spcBef>
              <a:spcAft>
                <a:spcPts val="0"/>
              </a:spcAft>
              <a:buNone/>
            </a:pPr>
            <a:r>
              <a:t/>
            </a:r>
            <a:endParaRPr b="1" i="0" sz="800" u="none" cap="none" strike="noStrike">
              <a:solidFill>
                <a:srgbClr val="FF0000"/>
              </a:solidFill>
              <a:latin typeface="Comic Sans MS"/>
              <a:ea typeface="Comic Sans MS"/>
              <a:cs typeface="Comic Sans MS"/>
              <a:sym typeface="Comic Sans MS"/>
            </a:endParaRPr>
          </a:p>
          <a:p>
            <a:pPr indent="0" lvl="0" marL="0" marR="0" rtl="0" algn="l">
              <a:spcBef>
                <a:spcPts val="0"/>
              </a:spcBef>
              <a:spcAft>
                <a:spcPts val="0"/>
              </a:spcAft>
              <a:buNone/>
            </a:pPr>
            <a:r>
              <a:rPr b="1" i="0" lang="en-GB" sz="800" u="none" cap="none" strike="noStrike">
                <a:solidFill>
                  <a:schemeClr val="dk1"/>
                </a:solidFill>
                <a:latin typeface="Comic Sans MS"/>
                <a:ea typeface="Comic Sans MS"/>
                <a:cs typeface="Comic Sans MS"/>
                <a:sym typeface="Comic Sans MS"/>
              </a:rPr>
              <a:t>As Athletes </a:t>
            </a:r>
            <a:r>
              <a:rPr b="0" i="0" lang="en-GB" sz="800" u="none" cap="none" strike="noStrike">
                <a:solidFill>
                  <a:schemeClr val="dk1"/>
                </a:solidFill>
                <a:latin typeface="Comic Sans MS"/>
                <a:ea typeface="Comic Sans MS"/>
                <a:cs typeface="Comic Sans MS"/>
                <a:sym typeface="Comic Sans MS"/>
              </a:rPr>
              <a:t>we will be taking part in developing our skills in football where we will develop pupils’ ability to apply the principles of attack vs defence, with a particular focus on creating simple attacking tactics to move the ball up the pitch, creating an attack that results in a shooting opportunity. In addition, we will be looking into game sense where the unit of work will develop pupils’ ability to apply the principles of attack vs defence, with a focus on effectively using their passing, moving and dribbling skills to create an attack that results in a shooting opportunity. Pupils will be introduced to defensive principles including marking</a:t>
            </a:r>
            <a:endParaRPr b="0" i="0" sz="800" u="none" cap="none" strike="noStrike">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i="0" sz="800" u="none" cap="none" strike="noStrike">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b="1" i="0" lang="en-GB" sz="800" u="none" cap="none" strike="noStrike">
                <a:solidFill>
                  <a:schemeClr val="dk1"/>
                </a:solidFill>
                <a:latin typeface="Comic Sans MS"/>
                <a:ea typeface="Comic Sans MS"/>
                <a:cs typeface="Comic Sans MS"/>
                <a:sym typeface="Comic Sans MS"/>
              </a:rPr>
              <a:t>As Musicians</a:t>
            </a:r>
            <a:r>
              <a:rPr b="0" i="0" lang="en-GB" sz="800" u="none" cap="none" strike="noStrike">
                <a:solidFill>
                  <a:schemeClr val="dk1"/>
                </a:solidFill>
                <a:latin typeface="Comic Sans MS"/>
                <a:ea typeface="Comic Sans MS"/>
                <a:cs typeface="Comic Sans MS"/>
                <a:sym typeface="Comic Sans MS"/>
              </a:rPr>
              <a:t> we will be looking at music linked with poetry. We will be focussing on developing our performances of contrasting poems. We will learn to use our voices to speak rhythmically and expressively and how to create accompaniments to enhance our performances. </a:t>
            </a:r>
            <a:endParaRPr/>
          </a:p>
          <a:p>
            <a:pPr indent="0" lvl="0" marL="0" marR="0" rtl="0" algn="l">
              <a:spcBef>
                <a:spcPts val="0"/>
              </a:spcBef>
              <a:spcAft>
                <a:spcPts val="0"/>
              </a:spcAft>
              <a:buNone/>
            </a:pPr>
            <a:r>
              <a:t/>
            </a:r>
            <a:endParaRPr b="0" i="0" sz="800" u="none" cap="none" strike="noStrike">
              <a:solidFill>
                <a:schemeClr val="dk1"/>
              </a:solidFill>
              <a:latin typeface="Comic Sans MS"/>
              <a:ea typeface="Comic Sans MS"/>
              <a:cs typeface="Comic Sans MS"/>
              <a:sym typeface="Comic Sans MS"/>
            </a:endParaRPr>
          </a:p>
          <a:p>
            <a:pPr indent="0" lvl="0" marL="0" marR="0" rtl="0" algn="l">
              <a:spcBef>
                <a:spcPts val="160"/>
              </a:spcBef>
              <a:spcAft>
                <a:spcPts val="0"/>
              </a:spcAft>
              <a:buClr>
                <a:schemeClr val="dk1"/>
              </a:buClr>
              <a:buSzPts val="800"/>
              <a:buFont typeface="Arial"/>
              <a:buNone/>
            </a:pPr>
            <a:r>
              <a:rPr b="1" i="0" lang="en-GB" sz="800" u="none" cap="none" strike="noStrike">
                <a:solidFill>
                  <a:schemeClr val="dk1"/>
                </a:solidFill>
                <a:latin typeface="Comic Sans MS"/>
                <a:ea typeface="Comic Sans MS"/>
                <a:cs typeface="Comic Sans MS"/>
                <a:sym typeface="Comic Sans MS"/>
              </a:rPr>
              <a:t>As Emotionally Literate students </a:t>
            </a:r>
            <a:r>
              <a:rPr b="0" i="0" lang="en-GB" sz="800" u="none" cap="none" strike="noStrike">
                <a:solidFill>
                  <a:schemeClr val="dk1"/>
                </a:solidFill>
                <a:latin typeface="Comic Sans MS"/>
                <a:ea typeface="Comic Sans MS"/>
                <a:cs typeface="Comic Sans MS"/>
                <a:sym typeface="Comic Sans MS"/>
              </a:rPr>
              <a:t>we will be examining the importance of respecting other’s thoughts and feelings and how to disagree respectfully with others. We will continue to explore the value of Confidence and use a variety of stimuli in our class P4C sessions, as well as Global Citizenship. </a:t>
            </a:r>
            <a:endParaRPr/>
          </a:p>
          <a:p>
            <a:pPr indent="0" lvl="0" marL="0" marR="0" rtl="0" algn="l">
              <a:spcBef>
                <a:spcPts val="1160"/>
              </a:spcBef>
              <a:spcAft>
                <a:spcPts val="0"/>
              </a:spcAft>
              <a:buNone/>
            </a:pPr>
            <a:r>
              <a:rPr b="1" i="0" lang="en-GB" sz="800" u="none" cap="none" strike="noStrike">
                <a:solidFill>
                  <a:schemeClr val="dk1"/>
                </a:solidFill>
                <a:latin typeface="Comic Sans MS"/>
                <a:ea typeface="Comic Sans MS"/>
                <a:cs typeface="Comic Sans MS"/>
                <a:sym typeface="Comic Sans MS"/>
              </a:rPr>
              <a:t>As Linguists </a:t>
            </a:r>
            <a:r>
              <a:rPr b="0" i="0" lang="en-GB" sz="800" u="none" cap="none" strike="noStrike">
                <a:solidFill>
                  <a:schemeClr val="dk1"/>
                </a:solidFill>
                <a:latin typeface="Comic Sans MS"/>
                <a:ea typeface="Comic Sans MS"/>
                <a:cs typeface="Comic Sans MS"/>
                <a:sym typeface="Comic Sans MS"/>
              </a:rPr>
              <a:t>we will be having weekly French lessons. We will be looking into the topics of 'My Family', numbers from 30-100 and looking at what can be found in our homes. </a:t>
            </a:r>
            <a:endParaRPr/>
          </a:p>
          <a:p>
            <a:pPr indent="0" lvl="0" marL="0" marR="0" rtl="0" algn="l">
              <a:spcBef>
                <a:spcPts val="1160"/>
              </a:spcBef>
              <a:spcAft>
                <a:spcPts val="0"/>
              </a:spcAft>
              <a:buClr>
                <a:schemeClr val="dk1"/>
              </a:buClr>
              <a:buSzPts val="800"/>
              <a:buFont typeface="Arial"/>
              <a:buNone/>
            </a:pPr>
            <a:r>
              <a:rPr b="1" i="0" lang="en-GB" sz="800" u="none" cap="none" strike="noStrike">
                <a:solidFill>
                  <a:schemeClr val="dk1"/>
                </a:solidFill>
                <a:latin typeface="Comic Sans MS"/>
                <a:ea typeface="Comic Sans MS"/>
                <a:cs typeface="Comic Sans MS"/>
                <a:sym typeface="Comic Sans MS"/>
              </a:rPr>
              <a:t>As Computer Literate students </a:t>
            </a:r>
            <a:r>
              <a:rPr b="0" i="0" lang="en-GB" sz="800" u="none" cap="none" strike="noStrike">
                <a:solidFill>
                  <a:schemeClr val="dk1"/>
                </a:solidFill>
                <a:latin typeface="Comic Sans MS"/>
                <a:ea typeface="Comic Sans MS"/>
                <a:cs typeface="Comic Sans MS"/>
                <a:sym typeface="Comic Sans MS"/>
              </a:rPr>
              <a:t>we will begin by focusing on online safety and coding. We will review coding vocabulary before introducing the ‘if/else’ statement into our programmes. We will also use the ‘Repeat Until’ command and use timers and counting machines.</a:t>
            </a:r>
            <a:endParaRPr b="0" i="0" sz="800" u="none" cap="none" strike="noStrike">
              <a:solidFill>
                <a:schemeClr val="dk1"/>
              </a:solidFill>
              <a:latin typeface="Comic Sans MS"/>
              <a:ea typeface="Comic Sans MS"/>
              <a:cs typeface="Comic Sans MS"/>
              <a:sym typeface="Comic Sans MS"/>
            </a:endParaRPr>
          </a:p>
        </p:txBody>
      </p:sp>
      <p:sp>
        <p:nvSpPr>
          <p:cNvPr id="102" name="Google Shape;102;p14"/>
          <p:cNvSpPr txBox="1"/>
          <p:nvPr/>
        </p:nvSpPr>
        <p:spPr>
          <a:xfrm>
            <a:off x="4545013" y="321993"/>
            <a:ext cx="4419600" cy="6007079"/>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1200" u="sng" cap="none" strike="noStrike">
                <a:solidFill>
                  <a:schemeClr val="dk1"/>
                </a:solidFill>
                <a:latin typeface="Comic Sans MS"/>
                <a:ea typeface="Comic Sans MS"/>
                <a:cs typeface="Comic Sans MS"/>
                <a:sym typeface="Comic Sans MS"/>
              </a:rPr>
              <a:t>Reminders</a:t>
            </a:r>
            <a:endParaRPr/>
          </a:p>
          <a:p>
            <a:pPr indent="0" lvl="0" marL="0" marR="0" rtl="0" algn="l">
              <a:spcBef>
                <a:spcPts val="1000"/>
              </a:spcBef>
              <a:spcAft>
                <a:spcPts val="0"/>
              </a:spcAft>
              <a:buNone/>
            </a:pPr>
            <a:r>
              <a:rPr b="1" i="0" lang="en-GB" sz="1000" u="sng" cap="none" strike="noStrike">
                <a:solidFill>
                  <a:srgbClr val="000000"/>
                </a:solidFill>
                <a:latin typeface="Comic Sans MS"/>
                <a:ea typeface="Comic Sans MS"/>
                <a:cs typeface="Comic Sans MS"/>
                <a:sym typeface="Comic Sans MS"/>
              </a:rPr>
              <a:t>P.E Days</a:t>
            </a:r>
            <a:r>
              <a:rPr b="1" i="0" lang="en-GB" sz="1000" u="none" cap="none" strike="noStrike">
                <a:solidFill>
                  <a:srgbClr val="000000"/>
                </a:solidFill>
                <a:latin typeface="Comic Sans MS"/>
                <a:ea typeface="Comic Sans MS"/>
                <a:cs typeface="Comic Sans MS"/>
                <a:sym typeface="Comic Sans MS"/>
              </a:rPr>
              <a:t> </a:t>
            </a:r>
            <a:r>
              <a:rPr b="0" i="0" lang="en-GB" sz="1000" u="none" cap="none" strike="noStrike">
                <a:solidFill>
                  <a:srgbClr val="000000"/>
                </a:solidFill>
                <a:latin typeface="Comic Sans MS"/>
                <a:ea typeface="Comic Sans MS"/>
                <a:cs typeface="Comic Sans MS"/>
                <a:sym typeface="Comic Sans MS"/>
              </a:rPr>
              <a:t>Tuesday and Thursday - children are to come to school in full PE kit on these days. </a:t>
            </a:r>
            <a:endParaRPr/>
          </a:p>
          <a:p>
            <a:pPr indent="0" lvl="0" marL="0" marR="0" rtl="0" algn="l">
              <a:spcBef>
                <a:spcPts val="1200"/>
              </a:spcBef>
              <a:spcAft>
                <a:spcPts val="0"/>
              </a:spcAft>
              <a:buNone/>
            </a:pPr>
            <a:r>
              <a:rPr b="1" i="0" lang="en-GB" sz="1000" u="none" cap="none" strike="noStrike">
                <a:solidFill>
                  <a:srgbClr val="000000"/>
                </a:solidFill>
                <a:latin typeface="Comic Sans MS"/>
                <a:ea typeface="Comic Sans MS"/>
                <a:cs typeface="Comic Sans MS"/>
                <a:sym typeface="Comic Sans MS"/>
              </a:rPr>
              <a:t>Reading</a:t>
            </a:r>
            <a:r>
              <a:rPr b="0" i="0" lang="en-GB" sz="1000" u="none" cap="none" strike="noStrike">
                <a:solidFill>
                  <a:srgbClr val="000000"/>
                </a:solidFill>
                <a:latin typeface="Comic Sans MS"/>
                <a:ea typeface="Comic Sans MS"/>
                <a:cs typeface="Comic Sans MS"/>
                <a:sym typeface="Comic Sans MS"/>
              </a:rPr>
              <a:t>: Children are expected to read </a:t>
            </a:r>
            <a:r>
              <a:rPr b="1" i="0" lang="en-GB" sz="1000" u="none" cap="none" strike="noStrike">
                <a:solidFill>
                  <a:srgbClr val="000000"/>
                </a:solidFill>
                <a:latin typeface="Comic Sans MS"/>
                <a:ea typeface="Comic Sans MS"/>
                <a:cs typeface="Comic Sans MS"/>
                <a:sym typeface="Comic Sans MS"/>
              </a:rPr>
              <a:t>every day </a:t>
            </a:r>
            <a:r>
              <a:rPr b="0" i="0" lang="en-GB" sz="1000" u="none" cap="none" strike="noStrike">
                <a:solidFill>
                  <a:srgbClr val="000000"/>
                </a:solidFill>
                <a:latin typeface="Comic Sans MS"/>
                <a:ea typeface="Comic Sans MS"/>
                <a:cs typeface="Comic Sans MS"/>
                <a:sym typeface="Comic Sans MS"/>
              </a:rPr>
              <a:t>at home. They will be recording their reading in their reading records. with them everyday. </a:t>
            </a:r>
            <a:endParaRPr b="1" i="0" sz="1000" u="none" cap="none" strike="noStrike">
              <a:solidFill>
                <a:srgbClr val="000000"/>
              </a:solidFill>
              <a:latin typeface="Comic Sans MS"/>
              <a:ea typeface="Comic Sans MS"/>
              <a:cs typeface="Comic Sans MS"/>
              <a:sym typeface="Comic Sans MS"/>
            </a:endParaRPr>
          </a:p>
          <a:p>
            <a:pPr indent="0" lvl="0" marL="0" marR="0" rtl="0" algn="l">
              <a:spcBef>
                <a:spcPts val="1200"/>
              </a:spcBef>
              <a:spcAft>
                <a:spcPts val="0"/>
              </a:spcAft>
              <a:buNone/>
            </a:pPr>
            <a:r>
              <a:rPr b="1" i="0" lang="en-GB" sz="1000" u="none" cap="none" strike="noStrike">
                <a:solidFill>
                  <a:srgbClr val="000000"/>
                </a:solidFill>
                <a:latin typeface="Comic Sans MS"/>
                <a:ea typeface="Comic Sans MS"/>
                <a:cs typeface="Comic Sans MS"/>
                <a:sym typeface="Comic Sans MS"/>
              </a:rPr>
              <a:t>Spellings</a:t>
            </a:r>
            <a:r>
              <a:rPr b="0" i="0" lang="en-GB" sz="1000" u="none" cap="none" strike="noStrike">
                <a:solidFill>
                  <a:srgbClr val="000000"/>
                </a:solidFill>
                <a:latin typeface="Comic Sans MS"/>
                <a:ea typeface="Comic Sans MS"/>
                <a:cs typeface="Comic Sans MS"/>
                <a:sym typeface="Comic Sans MS"/>
              </a:rPr>
              <a:t>: Children will be expected to go onto the Emile Spelling app and do the learn task that has been set for that week. The words will be based of the rule we had just learnt in the Friday's lesson. </a:t>
            </a:r>
            <a:endParaRPr b="0" i="0" sz="1000" u="none" cap="none" strike="noStrike">
              <a:solidFill>
                <a:srgbClr val="000000"/>
              </a:solidFill>
              <a:latin typeface="Comic Sans MS"/>
              <a:ea typeface="Comic Sans MS"/>
              <a:cs typeface="Comic Sans MS"/>
              <a:sym typeface="Comic Sans MS"/>
            </a:endParaRPr>
          </a:p>
          <a:p>
            <a:pPr indent="0" lvl="0" marL="0" marR="0" rtl="0" algn="l">
              <a:spcBef>
                <a:spcPts val="1200"/>
              </a:spcBef>
              <a:spcAft>
                <a:spcPts val="0"/>
              </a:spcAft>
              <a:buNone/>
            </a:pPr>
            <a:r>
              <a:rPr b="1" i="0" lang="en-GB" sz="1000" u="none" cap="none" strike="noStrike">
                <a:solidFill>
                  <a:srgbClr val="000000"/>
                </a:solidFill>
                <a:latin typeface="Comic Sans MS"/>
                <a:ea typeface="Comic Sans MS"/>
                <a:cs typeface="Comic Sans MS"/>
                <a:sym typeface="Comic Sans MS"/>
              </a:rPr>
              <a:t>Maths</a:t>
            </a:r>
            <a:r>
              <a:rPr b="0" i="0" lang="en-GB" sz="1000" u="none" cap="none" strike="noStrike">
                <a:solidFill>
                  <a:srgbClr val="000000"/>
                </a:solidFill>
                <a:latin typeface="Comic Sans MS"/>
                <a:ea typeface="Comic Sans MS"/>
                <a:cs typeface="Comic Sans MS"/>
                <a:sym typeface="Comic Sans MS"/>
              </a:rPr>
              <a:t> – Weekly Maths homework will be set on ‘Purple Mash’. This is set on a Friday and due in every Friday. </a:t>
            </a:r>
            <a:endParaRPr/>
          </a:p>
          <a:p>
            <a:pPr indent="0" lvl="0" marL="0" marR="0" rtl="0" algn="l">
              <a:spcBef>
                <a:spcPts val="1200"/>
              </a:spcBef>
              <a:spcAft>
                <a:spcPts val="0"/>
              </a:spcAft>
              <a:buNone/>
            </a:pPr>
            <a:r>
              <a:rPr b="1" i="0" lang="en-GB" sz="1000" u="sng" cap="none" strike="noStrike">
                <a:solidFill>
                  <a:srgbClr val="000000"/>
                </a:solidFill>
                <a:latin typeface="Comic Sans MS"/>
                <a:ea typeface="Comic Sans MS"/>
                <a:cs typeface="Comic Sans MS"/>
                <a:sym typeface="Comic Sans MS"/>
              </a:rPr>
              <a:t>Learning Experiences</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Tuesday 16</a:t>
            </a:r>
            <a:r>
              <a:rPr b="0" baseline="30000" i="0" lang="en-GB" sz="900" u="none" cap="none" strike="noStrike">
                <a:solidFill>
                  <a:srgbClr val="000000"/>
                </a:solidFill>
                <a:latin typeface="Comic Sans MS"/>
                <a:ea typeface="Comic Sans MS"/>
                <a:cs typeface="Comic Sans MS"/>
                <a:sym typeface="Comic Sans MS"/>
              </a:rPr>
              <a:t>th</a:t>
            </a:r>
            <a:r>
              <a:rPr b="0" i="0" lang="en-GB" sz="900" u="none" cap="none" strike="noStrike">
                <a:solidFill>
                  <a:srgbClr val="000000"/>
                </a:solidFill>
                <a:latin typeface="Comic Sans MS"/>
                <a:ea typeface="Comic Sans MS"/>
                <a:cs typeface="Comic Sans MS"/>
                <a:sym typeface="Comic Sans MS"/>
              </a:rPr>
              <a:t> September – Arts Trophy Launch</a:t>
            </a:r>
            <a:r>
              <a:rPr b="0" i="0" lang="en-GB" sz="2400" u="none" cap="none" strike="noStrike">
                <a:solidFill>
                  <a:schemeClr val="dk1"/>
                </a:solidFill>
                <a:latin typeface="Calibri"/>
                <a:ea typeface="Calibri"/>
                <a:cs typeface="Calibri"/>
                <a:sym typeface="Calibri"/>
              </a:rPr>
              <a:t> </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Thursday 25th September – Individual and Sibling Photographs. </a:t>
            </a:r>
            <a:endParaRPr b="0" i="0" sz="900" u="none" cap="none" strike="noStrike">
              <a:solidFill>
                <a:schemeClr val="dk1"/>
              </a:solidFill>
              <a:latin typeface="Comic Sans MS"/>
              <a:ea typeface="Comic Sans MS"/>
              <a:cs typeface="Comic Sans MS"/>
              <a:sym typeface="Comic Sans MS"/>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Thursday 1st October – Harvest Service</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Friday 3rd October - Colour run after school </a:t>
            </a:r>
            <a:endParaRPr/>
          </a:p>
          <a:p>
            <a:pPr indent="0" lvl="0" marL="0" marR="0" rtl="0" algn="l">
              <a:spcBef>
                <a:spcPts val="1200"/>
              </a:spcBef>
              <a:spcAft>
                <a:spcPts val="0"/>
              </a:spcAft>
              <a:buNone/>
            </a:pPr>
            <a:r>
              <a:rPr b="0" i="0" lang="en-GB" sz="900" u="none" cap="none" strike="noStrike">
                <a:solidFill>
                  <a:schemeClr val="dk1"/>
                </a:solidFill>
                <a:latin typeface="Comic Sans MS"/>
                <a:ea typeface="Comic Sans MS"/>
                <a:cs typeface="Comic Sans MS"/>
                <a:sym typeface="Comic Sans MS"/>
              </a:rPr>
              <a:t>Friday 10th October – Deadline for Arts Trophy. </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Friday 18th October – Arts Trophy Final </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w/c Monday 13th October – Multicultural Week </a:t>
            </a:r>
            <a:endParaRPr b="0" i="0" sz="900" u="none" cap="none" strike="noStrike">
              <a:solidFill>
                <a:schemeClr val="dk1"/>
              </a:solidFill>
              <a:latin typeface="Comic Sans MS"/>
              <a:ea typeface="Comic Sans MS"/>
              <a:cs typeface="Comic Sans MS"/>
              <a:sym typeface="Comic Sans MS"/>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Tuesday 14th / Wednesday 15th October – Parent Consultations </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Friday 17th October - Fundraising for Polio &amp; Multicultural food festival</a:t>
            </a:r>
            <a:endParaRPr/>
          </a:p>
          <a:p>
            <a:pPr indent="0" lvl="0" marL="0" marR="0" rtl="0" algn="l">
              <a:spcBef>
                <a:spcPts val="1200"/>
              </a:spcBef>
              <a:spcAft>
                <a:spcPts val="0"/>
              </a:spcAft>
              <a:buNone/>
            </a:pPr>
            <a:r>
              <a:rPr b="0" i="0" lang="en-GB" sz="900" u="none" cap="none" strike="noStrike">
                <a:solidFill>
                  <a:srgbClr val="000000"/>
                </a:solidFill>
                <a:latin typeface="Comic Sans MS"/>
                <a:ea typeface="Comic Sans MS"/>
                <a:cs typeface="Comic Sans MS"/>
                <a:sym typeface="Comic Sans MS"/>
              </a:rPr>
              <a:t>Tuesday 21st October - Yr 4, 5, 6 YSC Macbeth </a:t>
            </a:r>
            <a:endParaRPr/>
          </a:p>
          <a:p>
            <a:pPr indent="0" lvl="0" marL="0" marR="0" rtl="0" algn="l">
              <a:spcBef>
                <a:spcPts val="1200"/>
              </a:spcBef>
              <a:spcAft>
                <a:spcPts val="0"/>
              </a:spcAft>
              <a:buNone/>
            </a:pPr>
            <a:r>
              <a:t/>
            </a:r>
            <a:endParaRPr b="0" i="0" sz="1000" u="none" cap="none" strike="noStrike">
              <a:solidFill>
                <a:srgbClr val="000000"/>
              </a:solidFill>
              <a:latin typeface="Comic Sans MS"/>
              <a:ea typeface="Comic Sans MS"/>
              <a:cs typeface="Comic Sans MS"/>
              <a:sym typeface="Comic Sans MS"/>
            </a:endParaRPr>
          </a:p>
          <a:p>
            <a:pPr indent="0" lvl="0" marL="0" marR="0" rtl="0" algn="l">
              <a:spcBef>
                <a:spcPts val="1200"/>
              </a:spcBef>
              <a:spcAft>
                <a:spcPts val="0"/>
              </a:spcAft>
              <a:buNone/>
            </a:pPr>
            <a:r>
              <a:t/>
            </a:r>
            <a:endParaRPr b="0" i="0" sz="1000" u="none" cap="none" strike="noStrike">
              <a:solidFill>
                <a:srgbClr val="000000"/>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304527-2F35-406B-994D-23EFA5AA907B}"/>
</file>

<file path=customXml/itemProps2.xml><?xml version="1.0" encoding="utf-8"?>
<ds:datastoreItem xmlns:ds="http://schemas.openxmlformats.org/officeDocument/2006/customXml" ds:itemID="{37B16399-4D98-44D2-93AF-96A97583DB39}"/>
</file>

<file path=customXml/itemProps3.xml><?xml version="1.0" encoding="utf-8"?>
<ds:datastoreItem xmlns:ds="http://schemas.openxmlformats.org/officeDocument/2006/customXml" ds:itemID="{0085178E-542A-49B3-9FE6-D9F13D031C8B}"/>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ies>
</file>