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24DCB9-BDC3-32EC-44DD-7EFB577613FF}" v="21" dt="2025-09-06T11:12:50.1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06" autoAdjust="0"/>
    <p:restoredTop sz="94599"/>
  </p:normalViewPr>
  <p:slideViewPr>
    <p:cSldViewPr>
      <p:cViewPr varScale="1">
        <p:scale>
          <a:sx n="104" d="100"/>
          <a:sy n="104" d="100"/>
        </p:scale>
        <p:origin x="2280"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Garcia" userId="S::mgarcia38.308@o365.fortyhill.enfield.sch.uk::b18440be-18f3-4853-88e6-674a25282e2a" providerId="AD" clId="Web-{A024DCB9-BDC3-32EC-44DD-7EFB577613FF}"/>
    <pc:docChg chg="modSld">
      <pc:chgData name="M Garcia" userId="S::mgarcia38.308@o365.fortyhill.enfield.sch.uk::b18440be-18f3-4853-88e6-674a25282e2a" providerId="AD" clId="Web-{A024DCB9-BDC3-32EC-44DD-7EFB577613FF}" dt="2025-09-06T11:12:50.168" v="19" actId="20577"/>
      <pc:docMkLst>
        <pc:docMk/>
      </pc:docMkLst>
      <pc:sldChg chg="modSp">
        <pc:chgData name="M Garcia" userId="S::mgarcia38.308@o365.fortyhill.enfield.sch.uk::b18440be-18f3-4853-88e6-674a25282e2a" providerId="AD" clId="Web-{A024DCB9-BDC3-32EC-44DD-7EFB577613FF}" dt="2025-09-06T11:11:11.182" v="2" actId="20577"/>
        <pc:sldMkLst>
          <pc:docMk/>
          <pc:sldMk cId="0" sldId="256"/>
        </pc:sldMkLst>
        <pc:spChg chg="mod">
          <ac:chgData name="M Garcia" userId="S::mgarcia38.308@o365.fortyhill.enfield.sch.uk::b18440be-18f3-4853-88e6-674a25282e2a" providerId="AD" clId="Web-{A024DCB9-BDC3-32EC-44DD-7EFB577613FF}" dt="2025-09-06T11:11:11.182" v="2" actId="20577"/>
          <ac:spMkLst>
            <pc:docMk/>
            <pc:sldMk cId="0" sldId="256"/>
            <ac:spMk id="4" creationId="{65E176C3-3027-98C2-B3A7-12A859599C17}"/>
          </ac:spMkLst>
        </pc:spChg>
      </pc:sldChg>
      <pc:sldChg chg="modSp">
        <pc:chgData name="M Garcia" userId="S::mgarcia38.308@o365.fortyhill.enfield.sch.uk::b18440be-18f3-4853-88e6-674a25282e2a" providerId="AD" clId="Web-{A024DCB9-BDC3-32EC-44DD-7EFB577613FF}" dt="2025-09-06T11:12:50.168" v="19" actId="20577"/>
        <pc:sldMkLst>
          <pc:docMk/>
          <pc:sldMk cId="0" sldId="257"/>
        </pc:sldMkLst>
        <pc:spChg chg="mod">
          <ac:chgData name="M Garcia" userId="S::mgarcia38.308@o365.fortyhill.enfield.sch.uk::b18440be-18f3-4853-88e6-674a25282e2a" providerId="AD" clId="Web-{A024DCB9-BDC3-32EC-44DD-7EFB577613FF}" dt="2025-09-06T11:12:50.168" v="19" actId="20577"/>
          <ac:spMkLst>
            <pc:docMk/>
            <pc:sldMk cId="0" sldId="257"/>
            <ac:spMk id="14340" creationId="{9B663974-B8F9-57ED-610B-9E6168667CE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B01F12-3AD8-643B-2392-E1BB88CDD2E5}"/>
              </a:ext>
            </a:extLst>
          </p:cNvPr>
          <p:cNvSpPr>
            <a:spLocks noGrp="1"/>
          </p:cNvSpPr>
          <p:nvPr>
            <p:ph type="dt" sz="half" idx="10"/>
          </p:nvPr>
        </p:nvSpPr>
        <p:spPr/>
        <p:txBody>
          <a:bodyPr/>
          <a:lstStyle>
            <a:lvl1pPr>
              <a:defRPr/>
            </a:lvl1pPr>
          </a:lstStyle>
          <a:p>
            <a:pPr>
              <a:defRPr/>
            </a:pPr>
            <a:fld id="{4F58BCEE-2719-4CB9-99E8-629705FFF4E6}" type="datetimeFigureOut">
              <a:rPr lang="en-GB"/>
              <a:pPr>
                <a:defRPr/>
              </a:pPr>
              <a:t>06/09/2025</a:t>
            </a:fld>
            <a:endParaRPr lang="en-GB"/>
          </a:p>
        </p:txBody>
      </p:sp>
      <p:sp>
        <p:nvSpPr>
          <p:cNvPr id="5" name="Footer Placeholder 4">
            <a:extLst>
              <a:ext uri="{FF2B5EF4-FFF2-40B4-BE49-F238E27FC236}">
                <a16:creationId xmlns:a16="http://schemas.microsoft.com/office/drawing/2014/main" id="{C4B789C2-46C4-BB81-711C-9858935D586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BA15C7A-8AB9-AD2C-A8ED-F237FB9E734D}"/>
              </a:ext>
            </a:extLst>
          </p:cNvPr>
          <p:cNvSpPr>
            <a:spLocks noGrp="1"/>
          </p:cNvSpPr>
          <p:nvPr>
            <p:ph type="sldNum" sz="quarter" idx="12"/>
          </p:nvPr>
        </p:nvSpPr>
        <p:spPr/>
        <p:txBody>
          <a:bodyPr/>
          <a:lstStyle>
            <a:lvl1pPr>
              <a:defRPr/>
            </a:lvl1pPr>
          </a:lstStyle>
          <a:p>
            <a:pPr>
              <a:defRPr/>
            </a:pPr>
            <a:fld id="{2EC091E5-272D-4CA3-8EE7-57158B0903CA}" type="slidenum">
              <a:rPr lang="en-GB" altLang="en-US"/>
              <a:pPr>
                <a:defRPr/>
              </a:pPr>
              <a:t>‹#›</a:t>
            </a:fld>
            <a:endParaRPr lang="en-GB" altLang="en-US"/>
          </a:p>
        </p:txBody>
      </p:sp>
    </p:spTree>
    <p:extLst>
      <p:ext uri="{BB962C8B-B14F-4D97-AF65-F5344CB8AC3E}">
        <p14:creationId xmlns:p14="http://schemas.microsoft.com/office/powerpoint/2010/main" val="3710334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96D8E9-9678-68ED-40FC-347D133DBA4E}"/>
              </a:ext>
            </a:extLst>
          </p:cNvPr>
          <p:cNvSpPr>
            <a:spLocks noGrp="1"/>
          </p:cNvSpPr>
          <p:nvPr>
            <p:ph type="dt" sz="half" idx="10"/>
          </p:nvPr>
        </p:nvSpPr>
        <p:spPr/>
        <p:txBody>
          <a:bodyPr/>
          <a:lstStyle>
            <a:lvl1pPr>
              <a:defRPr/>
            </a:lvl1pPr>
          </a:lstStyle>
          <a:p>
            <a:pPr>
              <a:defRPr/>
            </a:pPr>
            <a:fld id="{BF65F347-7B49-4BFB-9304-EF15037ED4B8}" type="datetimeFigureOut">
              <a:rPr lang="en-GB"/>
              <a:pPr>
                <a:defRPr/>
              </a:pPr>
              <a:t>06/09/2025</a:t>
            </a:fld>
            <a:endParaRPr lang="en-GB"/>
          </a:p>
        </p:txBody>
      </p:sp>
      <p:sp>
        <p:nvSpPr>
          <p:cNvPr id="5" name="Footer Placeholder 4">
            <a:extLst>
              <a:ext uri="{FF2B5EF4-FFF2-40B4-BE49-F238E27FC236}">
                <a16:creationId xmlns:a16="http://schemas.microsoft.com/office/drawing/2014/main" id="{21537A32-604F-8A39-F277-FFD2D3D0A6A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F3550FC-6FD4-79CC-F05E-A98BEC3EC04C}"/>
              </a:ext>
            </a:extLst>
          </p:cNvPr>
          <p:cNvSpPr>
            <a:spLocks noGrp="1"/>
          </p:cNvSpPr>
          <p:nvPr>
            <p:ph type="sldNum" sz="quarter" idx="12"/>
          </p:nvPr>
        </p:nvSpPr>
        <p:spPr/>
        <p:txBody>
          <a:bodyPr/>
          <a:lstStyle>
            <a:lvl1pPr>
              <a:defRPr/>
            </a:lvl1pPr>
          </a:lstStyle>
          <a:p>
            <a:pPr>
              <a:defRPr/>
            </a:pPr>
            <a:fld id="{B3D04453-0644-415E-98F2-51B1A2A649AE}" type="slidenum">
              <a:rPr lang="en-GB" altLang="en-US"/>
              <a:pPr>
                <a:defRPr/>
              </a:pPr>
              <a:t>‹#›</a:t>
            </a:fld>
            <a:endParaRPr lang="en-GB" altLang="en-US"/>
          </a:p>
        </p:txBody>
      </p:sp>
    </p:spTree>
    <p:extLst>
      <p:ext uri="{BB962C8B-B14F-4D97-AF65-F5344CB8AC3E}">
        <p14:creationId xmlns:p14="http://schemas.microsoft.com/office/powerpoint/2010/main" val="2547533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0AC398-079C-F6B4-C7D2-34664678E98D}"/>
              </a:ext>
            </a:extLst>
          </p:cNvPr>
          <p:cNvSpPr>
            <a:spLocks noGrp="1"/>
          </p:cNvSpPr>
          <p:nvPr>
            <p:ph type="dt" sz="half" idx="10"/>
          </p:nvPr>
        </p:nvSpPr>
        <p:spPr/>
        <p:txBody>
          <a:bodyPr/>
          <a:lstStyle>
            <a:lvl1pPr>
              <a:defRPr/>
            </a:lvl1pPr>
          </a:lstStyle>
          <a:p>
            <a:pPr>
              <a:defRPr/>
            </a:pPr>
            <a:fld id="{F5AFA202-BEB0-41CB-B012-4A9F0F90A25E}" type="datetimeFigureOut">
              <a:rPr lang="en-GB"/>
              <a:pPr>
                <a:defRPr/>
              </a:pPr>
              <a:t>06/09/2025</a:t>
            </a:fld>
            <a:endParaRPr lang="en-GB"/>
          </a:p>
        </p:txBody>
      </p:sp>
      <p:sp>
        <p:nvSpPr>
          <p:cNvPr id="5" name="Footer Placeholder 4">
            <a:extLst>
              <a:ext uri="{FF2B5EF4-FFF2-40B4-BE49-F238E27FC236}">
                <a16:creationId xmlns:a16="http://schemas.microsoft.com/office/drawing/2014/main" id="{227C1137-4047-6AFA-4623-85380D75DD8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BCE433D-6EDD-2878-4232-05C180826EEC}"/>
              </a:ext>
            </a:extLst>
          </p:cNvPr>
          <p:cNvSpPr>
            <a:spLocks noGrp="1"/>
          </p:cNvSpPr>
          <p:nvPr>
            <p:ph type="sldNum" sz="quarter" idx="12"/>
          </p:nvPr>
        </p:nvSpPr>
        <p:spPr/>
        <p:txBody>
          <a:bodyPr/>
          <a:lstStyle>
            <a:lvl1pPr>
              <a:defRPr/>
            </a:lvl1pPr>
          </a:lstStyle>
          <a:p>
            <a:pPr>
              <a:defRPr/>
            </a:pPr>
            <a:fld id="{D197D6F0-3635-41F4-904E-1DDE2BDA5757}" type="slidenum">
              <a:rPr lang="en-GB" altLang="en-US"/>
              <a:pPr>
                <a:defRPr/>
              </a:pPr>
              <a:t>‹#›</a:t>
            </a:fld>
            <a:endParaRPr lang="en-GB" altLang="en-US"/>
          </a:p>
        </p:txBody>
      </p:sp>
    </p:spTree>
    <p:extLst>
      <p:ext uri="{BB962C8B-B14F-4D97-AF65-F5344CB8AC3E}">
        <p14:creationId xmlns:p14="http://schemas.microsoft.com/office/powerpoint/2010/main" val="4096637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F1D66D0-56C4-388F-B4A7-C4FF2743BF60}"/>
              </a:ext>
            </a:extLst>
          </p:cNvPr>
          <p:cNvSpPr>
            <a:spLocks noGrp="1"/>
          </p:cNvSpPr>
          <p:nvPr>
            <p:ph type="dt" sz="half" idx="10"/>
          </p:nvPr>
        </p:nvSpPr>
        <p:spPr/>
        <p:txBody>
          <a:bodyPr/>
          <a:lstStyle>
            <a:lvl1pPr>
              <a:defRPr/>
            </a:lvl1pPr>
          </a:lstStyle>
          <a:p>
            <a:pPr>
              <a:defRPr/>
            </a:pPr>
            <a:fld id="{56F1DB65-584B-4F8E-8E3A-AB7325AA680B}" type="datetimeFigureOut">
              <a:rPr lang="en-GB"/>
              <a:pPr>
                <a:defRPr/>
              </a:pPr>
              <a:t>06/09/2025</a:t>
            </a:fld>
            <a:endParaRPr lang="en-GB"/>
          </a:p>
        </p:txBody>
      </p:sp>
      <p:sp>
        <p:nvSpPr>
          <p:cNvPr id="6" name="Footer Placeholder 4">
            <a:extLst>
              <a:ext uri="{FF2B5EF4-FFF2-40B4-BE49-F238E27FC236}">
                <a16:creationId xmlns:a16="http://schemas.microsoft.com/office/drawing/2014/main" id="{32C7F100-4E4F-E6EE-01D8-9A3E6A2DBCB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2A342F7-832E-31ED-F492-7F16E48BD1C5}"/>
              </a:ext>
            </a:extLst>
          </p:cNvPr>
          <p:cNvSpPr>
            <a:spLocks noGrp="1"/>
          </p:cNvSpPr>
          <p:nvPr>
            <p:ph type="sldNum" sz="quarter" idx="12"/>
          </p:nvPr>
        </p:nvSpPr>
        <p:spPr/>
        <p:txBody>
          <a:bodyPr/>
          <a:lstStyle>
            <a:lvl1pPr>
              <a:defRPr/>
            </a:lvl1pPr>
          </a:lstStyle>
          <a:p>
            <a:pPr>
              <a:defRPr/>
            </a:pPr>
            <a:fld id="{65E0F820-2F08-43AE-A439-32AFF8FFAF06}" type="slidenum">
              <a:rPr lang="en-GB" altLang="en-US"/>
              <a:pPr>
                <a:defRPr/>
              </a:pPr>
              <a:t>‹#›</a:t>
            </a:fld>
            <a:endParaRPr lang="en-GB" altLang="en-US"/>
          </a:p>
        </p:txBody>
      </p:sp>
    </p:spTree>
    <p:extLst>
      <p:ext uri="{BB962C8B-B14F-4D97-AF65-F5344CB8AC3E}">
        <p14:creationId xmlns:p14="http://schemas.microsoft.com/office/powerpoint/2010/main" val="2750578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3FA1675-C8CC-385C-9392-22BB4F4A15DD}"/>
              </a:ext>
            </a:extLst>
          </p:cNvPr>
          <p:cNvSpPr>
            <a:spLocks noGrp="1"/>
          </p:cNvSpPr>
          <p:nvPr>
            <p:ph type="dt" sz="half" idx="10"/>
          </p:nvPr>
        </p:nvSpPr>
        <p:spPr/>
        <p:txBody>
          <a:bodyPr/>
          <a:lstStyle>
            <a:lvl1pPr>
              <a:defRPr/>
            </a:lvl1pPr>
          </a:lstStyle>
          <a:p>
            <a:pPr>
              <a:defRPr/>
            </a:pPr>
            <a:fld id="{8CC48E53-D8FA-45C1-ABA9-277778865ECF}" type="datetimeFigureOut">
              <a:rPr lang="en-GB"/>
              <a:pPr>
                <a:defRPr/>
              </a:pPr>
              <a:t>06/09/2025</a:t>
            </a:fld>
            <a:endParaRPr lang="en-GB"/>
          </a:p>
        </p:txBody>
      </p:sp>
      <p:sp>
        <p:nvSpPr>
          <p:cNvPr id="8" name="Footer Placeholder 4">
            <a:extLst>
              <a:ext uri="{FF2B5EF4-FFF2-40B4-BE49-F238E27FC236}">
                <a16:creationId xmlns:a16="http://schemas.microsoft.com/office/drawing/2014/main" id="{88861335-EF60-CE3A-FC3D-A7B2A4E896E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1711FFFF-7E5C-808B-63E9-B07E582C49FA}"/>
              </a:ext>
            </a:extLst>
          </p:cNvPr>
          <p:cNvSpPr>
            <a:spLocks noGrp="1"/>
          </p:cNvSpPr>
          <p:nvPr>
            <p:ph type="sldNum" sz="quarter" idx="12"/>
          </p:nvPr>
        </p:nvSpPr>
        <p:spPr/>
        <p:txBody>
          <a:bodyPr/>
          <a:lstStyle>
            <a:lvl1pPr>
              <a:defRPr/>
            </a:lvl1pPr>
          </a:lstStyle>
          <a:p>
            <a:pPr>
              <a:defRPr/>
            </a:pPr>
            <a:fld id="{5B51506D-4926-4ACF-846D-2AB196F6A3FF}" type="slidenum">
              <a:rPr lang="en-GB" altLang="en-US"/>
              <a:pPr>
                <a:defRPr/>
              </a:pPr>
              <a:t>‹#›</a:t>
            </a:fld>
            <a:endParaRPr lang="en-GB" altLang="en-US"/>
          </a:p>
        </p:txBody>
      </p:sp>
    </p:spTree>
    <p:extLst>
      <p:ext uri="{BB962C8B-B14F-4D97-AF65-F5344CB8AC3E}">
        <p14:creationId xmlns:p14="http://schemas.microsoft.com/office/powerpoint/2010/main" val="916816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02138B05-E78E-EFE3-8E62-1CBF7B4C7632}"/>
              </a:ext>
            </a:extLst>
          </p:cNvPr>
          <p:cNvSpPr>
            <a:spLocks noGrp="1"/>
          </p:cNvSpPr>
          <p:nvPr>
            <p:ph type="dt" sz="half" idx="10"/>
          </p:nvPr>
        </p:nvSpPr>
        <p:spPr/>
        <p:txBody>
          <a:bodyPr/>
          <a:lstStyle>
            <a:lvl1pPr>
              <a:defRPr/>
            </a:lvl1pPr>
          </a:lstStyle>
          <a:p>
            <a:pPr>
              <a:defRPr/>
            </a:pPr>
            <a:fld id="{6D3A5DD2-7989-4B23-83A7-7C3A01CBA7FF}" type="datetimeFigureOut">
              <a:rPr lang="en-GB"/>
              <a:pPr>
                <a:defRPr/>
              </a:pPr>
              <a:t>06/09/2025</a:t>
            </a:fld>
            <a:endParaRPr lang="en-GB"/>
          </a:p>
        </p:txBody>
      </p:sp>
      <p:sp>
        <p:nvSpPr>
          <p:cNvPr id="4" name="Footer Placeholder 4">
            <a:extLst>
              <a:ext uri="{FF2B5EF4-FFF2-40B4-BE49-F238E27FC236}">
                <a16:creationId xmlns:a16="http://schemas.microsoft.com/office/drawing/2014/main" id="{154B4227-736A-1871-F8DA-41540F7005B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037D26E-FF49-1E55-6BC1-106923B065B9}"/>
              </a:ext>
            </a:extLst>
          </p:cNvPr>
          <p:cNvSpPr>
            <a:spLocks noGrp="1"/>
          </p:cNvSpPr>
          <p:nvPr>
            <p:ph type="sldNum" sz="quarter" idx="12"/>
          </p:nvPr>
        </p:nvSpPr>
        <p:spPr/>
        <p:txBody>
          <a:bodyPr/>
          <a:lstStyle>
            <a:lvl1pPr>
              <a:defRPr/>
            </a:lvl1pPr>
          </a:lstStyle>
          <a:p>
            <a:pPr>
              <a:defRPr/>
            </a:pPr>
            <a:fld id="{83CFFA63-4730-4E07-9F68-6D4C359124FB}" type="slidenum">
              <a:rPr lang="en-GB" altLang="en-US"/>
              <a:pPr>
                <a:defRPr/>
              </a:pPr>
              <a:t>‹#›</a:t>
            </a:fld>
            <a:endParaRPr lang="en-GB" altLang="en-US"/>
          </a:p>
        </p:txBody>
      </p:sp>
    </p:spTree>
    <p:extLst>
      <p:ext uri="{BB962C8B-B14F-4D97-AF65-F5344CB8AC3E}">
        <p14:creationId xmlns:p14="http://schemas.microsoft.com/office/powerpoint/2010/main" val="1977377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5CD966B-4BB5-BFBB-4614-B96E0635778B}"/>
              </a:ext>
            </a:extLst>
          </p:cNvPr>
          <p:cNvSpPr>
            <a:spLocks noGrp="1"/>
          </p:cNvSpPr>
          <p:nvPr>
            <p:ph type="dt" sz="half" idx="10"/>
          </p:nvPr>
        </p:nvSpPr>
        <p:spPr/>
        <p:txBody>
          <a:bodyPr/>
          <a:lstStyle>
            <a:lvl1pPr>
              <a:defRPr/>
            </a:lvl1pPr>
          </a:lstStyle>
          <a:p>
            <a:pPr>
              <a:defRPr/>
            </a:pPr>
            <a:fld id="{D4EEEF61-F356-431A-9D56-8FCA6A7DBA61}" type="datetimeFigureOut">
              <a:rPr lang="en-GB"/>
              <a:pPr>
                <a:defRPr/>
              </a:pPr>
              <a:t>06/09/2025</a:t>
            </a:fld>
            <a:endParaRPr lang="en-GB"/>
          </a:p>
        </p:txBody>
      </p:sp>
      <p:sp>
        <p:nvSpPr>
          <p:cNvPr id="3" name="Footer Placeholder 4">
            <a:extLst>
              <a:ext uri="{FF2B5EF4-FFF2-40B4-BE49-F238E27FC236}">
                <a16:creationId xmlns:a16="http://schemas.microsoft.com/office/drawing/2014/main" id="{E922677F-21AE-C008-898F-AA156518598F}"/>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432C59AC-3639-B1CD-599F-05C4107193F6}"/>
              </a:ext>
            </a:extLst>
          </p:cNvPr>
          <p:cNvSpPr>
            <a:spLocks noGrp="1"/>
          </p:cNvSpPr>
          <p:nvPr>
            <p:ph type="sldNum" sz="quarter" idx="12"/>
          </p:nvPr>
        </p:nvSpPr>
        <p:spPr/>
        <p:txBody>
          <a:bodyPr/>
          <a:lstStyle>
            <a:lvl1pPr>
              <a:defRPr/>
            </a:lvl1pPr>
          </a:lstStyle>
          <a:p>
            <a:pPr>
              <a:defRPr/>
            </a:pPr>
            <a:fld id="{54C009A6-FCDC-4396-A5DF-A0C0D47A5C27}" type="slidenum">
              <a:rPr lang="en-GB" altLang="en-US"/>
              <a:pPr>
                <a:defRPr/>
              </a:pPr>
              <a:t>‹#›</a:t>
            </a:fld>
            <a:endParaRPr lang="en-GB" altLang="en-US"/>
          </a:p>
        </p:txBody>
      </p:sp>
    </p:spTree>
    <p:extLst>
      <p:ext uri="{BB962C8B-B14F-4D97-AF65-F5344CB8AC3E}">
        <p14:creationId xmlns:p14="http://schemas.microsoft.com/office/powerpoint/2010/main" val="3804253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EA626EC-DBAC-68A0-30E9-5EC84BA144E4}"/>
              </a:ext>
            </a:extLst>
          </p:cNvPr>
          <p:cNvSpPr>
            <a:spLocks noGrp="1"/>
          </p:cNvSpPr>
          <p:nvPr>
            <p:ph type="dt" sz="half" idx="10"/>
          </p:nvPr>
        </p:nvSpPr>
        <p:spPr/>
        <p:txBody>
          <a:bodyPr/>
          <a:lstStyle>
            <a:lvl1pPr>
              <a:defRPr/>
            </a:lvl1pPr>
          </a:lstStyle>
          <a:p>
            <a:pPr>
              <a:defRPr/>
            </a:pPr>
            <a:fld id="{58876B81-10C4-4EB4-8EBD-F3557AFA61AB}" type="datetimeFigureOut">
              <a:rPr lang="en-GB"/>
              <a:pPr>
                <a:defRPr/>
              </a:pPr>
              <a:t>06/09/2025</a:t>
            </a:fld>
            <a:endParaRPr lang="en-GB"/>
          </a:p>
        </p:txBody>
      </p:sp>
      <p:sp>
        <p:nvSpPr>
          <p:cNvPr id="6" name="Footer Placeholder 4">
            <a:extLst>
              <a:ext uri="{FF2B5EF4-FFF2-40B4-BE49-F238E27FC236}">
                <a16:creationId xmlns:a16="http://schemas.microsoft.com/office/drawing/2014/main" id="{715F11E9-6CE3-5F21-33ED-F729A04E18B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76C5741-1D03-E047-1DF7-777D8ED055DC}"/>
              </a:ext>
            </a:extLst>
          </p:cNvPr>
          <p:cNvSpPr>
            <a:spLocks noGrp="1"/>
          </p:cNvSpPr>
          <p:nvPr>
            <p:ph type="sldNum" sz="quarter" idx="12"/>
          </p:nvPr>
        </p:nvSpPr>
        <p:spPr/>
        <p:txBody>
          <a:bodyPr/>
          <a:lstStyle>
            <a:lvl1pPr>
              <a:defRPr/>
            </a:lvl1pPr>
          </a:lstStyle>
          <a:p>
            <a:pPr>
              <a:defRPr/>
            </a:pPr>
            <a:fld id="{40E70227-6F3C-4947-BB5D-236DB4748612}" type="slidenum">
              <a:rPr lang="en-GB" altLang="en-US"/>
              <a:pPr>
                <a:defRPr/>
              </a:pPr>
              <a:t>‹#›</a:t>
            </a:fld>
            <a:endParaRPr lang="en-GB" altLang="en-US"/>
          </a:p>
        </p:txBody>
      </p:sp>
    </p:spTree>
    <p:extLst>
      <p:ext uri="{BB962C8B-B14F-4D97-AF65-F5344CB8AC3E}">
        <p14:creationId xmlns:p14="http://schemas.microsoft.com/office/powerpoint/2010/main" val="716707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00A9C22-A55B-CC2A-40FF-16C7F542B3F2}"/>
              </a:ext>
            </a:extLst>
          </p:cNvPr>
          <p:cNvSpPr>
            <a:spLocks noGrp="1"/>
          </p:cNvSpPr>
          <p:nvPr>
            <p:ph type="dt" sz="half" idx="10"/>
          </p:nvPr>
        </p:nvSpPr>
        <p:spPr/>
        <p:txBody>
          <a:bodyPr/>
          <a:lstStyle>
            <a:lvl1pPr>
              <a:defRPr/>
            </a:lvl1pPr>
          </a:lstStyle>
          <a:p>
            <a:pPr>
              <a:defRPr/>
            </a:pPr>
            <a:fld id="{7F2A50E0-4149-496E-84BF-97C3315A59D5}" type="datetimeFigureOut">
              <a:rPr lang="en-GB"/>
              <a:pPr>
                <a:defRPr/>
              </a:pPr>
              <a:t>06/09/2025</a:t>
            </a:fld>
            <a:endParaRPr lang="en-GB"/>
          </a:p>
        </p:txBody>
      </p:sp>
      <p:sp>
        <p:nvSpPr>
          <p:cNvPr id="6" name="Footer Placeholder 4">
            <a:extLst>
              <a:ext uri="{FF2B5EF4-FFF2-40B4-BE49-F238E27FC236}">
                <a16:creationId xmlns:a16="http://schemas.microsoft.com/office/drawing/2014/main" id="{6D91056D-37D4-0C96-16BC-8EA4733985E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8F730C2-E3B9-D149-AD60-99E48737F100}"/>
              </a:ext>
            </a:extLst>
          </p:cNvPr>
          <p:cNvSpPr>
            <a:spLocks noGrp="1"/>
          </p:cNvSpPr>
          <p:nvPr>
            <p:ph type="sldNum" sz="quarter" idx="12"/>
          </p:nvPr>
        </p:nvSpPr>
        <p:spPr/>
        <p:txBody>
          <a:bodyPr/>
          <a:lstStyle>
            <a:lvl1pPr>
              <a:defRPr/>
            </a:lvl1pPr>
          </a:lstStyle>
          <a:p>
            <a:pPr>
              <a:defRPr/>
            </a:pPr>
            <a:fld id="{261122C7-584C-42D3-AA45-16259B2E5768}" type="slidenum">
              <a:rPr lang="en-GB" altLang="en-US"/>
              <a:pPr>
                <a:defRPr/>
              </a:pPr>
              <a:t>‹#›</a:t>
            </a:fld>
            <a:endParaRPr lang="en-GB" altLang="en-US"/>
          </a:p>
        </p:txBody>
      </p:sp>
    </p:spTree>
    <p:extLst>
      <p:ext uri="{BB962C8B-B14F-4D97-AF65-F5344CB8AC3E}">
        <p14:creationId xmlns:p14="http://schemas.microsoft.com/office/powerpoint/2010/main" val="666210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194532-8541-BAC7-AE37-C740C0D55067}"/>
              </a:ext>
            </a:extLst>
          </p:cNvPr>
          <p:cNvSpPr>
            <a:spLocks noGrp="1"/>
          </p:cNvSpPr>
          <p:nvPr>
            <p:ph type="dt" sz="half" idx="10"/>
          </p:nvPr>
        </p:nvSpPr>
        <p:spPr/>
        <p:txBody>
          <a:bodyPr/>
          <a:lstStyle>
            <a:lvl1pPr>
              <a:defRPr/>
            </a:lvl1pPr>
          </a:lstStyle>
          <a:p>
            <a:pPr>
              <a:defRPr/>
            </a:pPr>
            <a:fld id="{4BF4EF4E-1614-42FF-84BA-1862FC28F8A4}" type="datetimeFigureOut">
              <a:rPr lang="en-GB"/>
              <a:pPr>
                <a:defRPr/>
              </a:pPr>
              <a:t>06/09/2025</a:t>
            </a:fld>
            <a:endParaRPr lang="en-GB"/>
          </a:p>
        </p:txBody>
      </p:sp>
      <p:sp>
        <p:nvSpPr>
          <p:cNvPr id="5" name="Footer Placeholder 4">
            <a:extLst>
              <a:ext uri="{FF2B5EF4-FFF2-40B4-BE49-F238E27FC236}">
                <a16:creationId xmlns:a16="http://schemas.microsoft.com/office/drawing/2014/main" id="{BCB5E3EB-6014-4D5A-F942-DBBE9FF7004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43286D4-9C96-B78C-F9EC-F24AE99FBE49}"/>
              </a:ext>
            </a:extLst>
          </p:cNvPr>
          <p:cNvSpPr>
            <a:spLocks noGrp="1"/>
          </p:cNvSpPr>
          <p:nvPr>
            <p:ph type="sldNum" sz="quarter" idx="12"/>
          </p:nvPr>
        </p:nvSpPr>
        <p:spPr/>
        <p:txBody>
          <a:bodyPr/>
          <a:lstStyle>
            <a:lvl1pPr>
              <a:defRPr/>
            </a:lvl1pPr>
          </a:lstStyle>
          <a:p>
            <a:pPr>
              <a:defRPr/>
            </a:pPr>
            <a:fld id="{8263D894-6CC8-4F43-811F-B5617E7D3E4D}" type="slidenum">
              <a:rPr lang="en-GB" altLang="en-US"/>
              <a:pPr>
                <a:defRPr/>
              </a:pPr>
              <a:t>‹#›</a:t>
            </a:fld>
            <a:endParaRPr lang="en-GB" altLang="en-US"/>
          </a:p>
        </p:txBody>
      </p:sp>
    </p:spTree>
    <p:extLst>
      <p:ext uri="{BB962C8B-B14F-4D97-AF65-F5344CB8AC3E}">
        <p14:creationId xmlns:p14="http://schemas.microsoft.com/office/powerpoint/2010/main" val="4143687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2303EF-A37A-544E-0A3B-A359D9880117}"/>
              </a:ext>
            </a:extLst>
          </p:cNvPr>
          <p:cNvSpPr>
            <a:spLocks noGrp="1"/>
          </p:cNvSpPr>
          <p:nvPr>
            <p:ph type="dt" sz="half" idx="10"/>
          </p:nvPr>
        </p:nvSpPr>
        <p:spPr/>
        <p:txBody>
          <a:bodyPr/>
          <a:lstStyle>
            <a:lvl1pPr>
              <a:defRPr/>
            </a:lvl1pPr>
          </a:lstStyle>
          <a:p>
            <a:pPr>
              <a:defRPr/>
            </a:pPr>
            <a:fld id="{56452CC8-F363-40FD-BEDF-69085D940E61}" type="datetimeFigureOut">
              <a:rPr lang="en-GB"/>
              <a:pPr>
                <a:defRPr/>
              </a:pPr>
              <a:t>06/09/2025</a:t>
            </a:fld>
            <a:endParaRPr lang="en-GB"/>
          </a:p>
        </p:txBody>
      </p:sp>
      <p:sp>
        <p:nvSpPr>
          <p:cNvPr id="5" name="Footer Placeholder 4">
            <a:extLst>
              <a:ext uri="{FF2B5EF4-FFF2-40B4-BE49-F238E27FC236}">
                <a16:creationId xmlns:a16="http://schemas.microsoft.com/office/drawing/2014/main" id="{72193987-8038-DD52-89C9-2B5FD255B49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E9BEE17-E363-AEF2-B2DB-F00ED5C394DF}"/>
              </a:ext>
            </a:extLst>
          </p:cNvPr>
          <p:cNvSpPr>
            <a:spLocks noGrp="1"/>
          </p:cNvSpPr>
          <p:nvPr>
            <p:ph type="sldNum" sz="quarter" idx="12"/>
          </p:nvPr>
        </p:nvSpPr>
        <p:spPr/>
        <p:txBody>
          <a:bodyPr/>
          <a:lstStyle>
            <a:lvl1pPr>
              <a:defRPr/>
            </a:lvl1pPr>
          </a:lstStyle>
          <a:p>
            <a:pPr>
              <a:defRPr/>
            </a:pPr>
            <a:fld id="{712D24A3-6C21-4453-9314-F175720269EF}" type="slidenum">
              <a:rPr lang="en-GB" altLang="en-US"/>
              <a:pPr>
                <a:defRPr/>
              </a:pPr>
              <a:t>‹#›</a:t>
            </a:fld>
            <a:endParaRPr lang="en-GB" altLang="en-US"/>
          </a:p>
        </p:txBody>
      </p:sp>
    </p:spTree>
    <p:extLst>
      <p:ext uri="{BB962C8B-B14F-4D97-AF65-F5344CB8AC3E}">
        <p14:creationId xmlns:p14="http://schemas.microsoft.com/office/powerpoint/2010/main" val="2062529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D28F4D7-39D3-0B4E-7C42-A9A3FA4D523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0DBDF10-CDB9-203D-122D-5A7709FDFC2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CD8F1D69-2EE7-732E-0208-FB073F76A4A7}"/>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750450D-3709-4587-924B-5F2B626410CB}" type="datetimeFigureOut">
              <a:rPr lang="en-GB"/>
              <a:pPr>
                <a:defRPr/>
              </a:pPr>
              <a:t>06/09/2025</a:t>
            </a:fld>
            <a:endParaRPr lang="en-GB"/>
          </a:p>
        </p:txBody>
      </p:sp>
      <p:sp>
        <p:nvSpPr>
          <p:cNvPr id="5" name="Footer Placeholder 4">
            <a:extLst>
              <a:ext uri="{FF2B5EF4-FFF2-40B4-BE49-F238E27FC236}">
                <a16:creationId xmlns:a16="http://schemas.microsoft.com/office/drawing/2014/main" id="{7799EDCD-2E09-5F87-F962-DD6C49724A7E}"/>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828D892A-82B2-C0C5-7466-7989CCF5AE8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4AC86BB-60FF-4E96-986E-B26B9BC7B9A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65E176C3-3027-98C2-B3A7-12A859599C17}"/>
              </a:ext>
            </a:extLst>
          </p:cNvPr>
          <p:cNvSpPr>
            <a:spLocks noChangeArrowheads="1"/>
          </p:cNvSpPr>
          <p:nvPr/>
        </p:nvSpPr>
        <p:spPr bwMode="auto">
          <a:xfrm flipH="1">
            <a:off x="187325" y="93663"/>
            <a:ext cx="4097338" cy="1247775"/>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nchor="t"/>
          <a:lstStyle/>
          <a:p>
            <a:pPr eaLnBrk="1" hangingPunct="1">
              <a:spcAft>
                <a:spcPts val="1000"/>
              </a:spcAft>
              <a:defRPr/>
            </a:pPr>
            <a:r>
              <a:rPr lang="en-GB" sz="1400" b="1" dirty="0">
                <a:latin typeface="Comic Sans MS" pitchFamily="66" charset="0"/>
              </a:rPr>
              <a:t>Year 5 Curriculum Plan</a:t>
            </a:r>
          </a:p>
          <a:p>
            <a:pPr eaLnBrk="1" hangingPunct="1">
              <a:spcAft>
                <a:spcPts val="1000"/>
              </a:spcAft>
              <a:defRPr/>
            </a:pPr>
            <a:r>
              <a:rPr lang="en-GB" sz="1400" b="1" dirty="0">
                <a:latin typeface="Comic Sans MS"/>
                <a:cs typeface="Arial"/>
              </a:rPr>
              <a:t>Autumn 1 2025/26</a:t>
            </a:r>
            <a:endParaRPr lang="en-US" sz="1400" dirty="0">
              <a:latin typeface="Arial" pitchFamily="34" charset="0"/>
            </a:endParaRPr>
          </a:p>
        </p:txBody>
      </p:sp>
      <p:sp>
        <p:nvSpPr>
          <p:cNvPr id="5" name="Rectangle 397">
            <a:extLst>
              <a:ext uri="{FF2B5EF4-FFF2-40B4-BE49-F238E27FC236}">
                <a16:creationId xmlns:a16="http://schemas.microsoft.com/office/drawing/2014/main" id="{BBADC5EC-CC32-7E4B-3EAB-5E95AC66401C}"/>
              </a:ext>
            </a:extLst>
          </p:cNvPr>
          <p:cNvSpPr>
            <a:spLocks noChangeArrowheads="1"/>
          </p:cNvSpPr>
          <p:nvPr/>
        </p:nvSpPr>
        <p:spPr bwMode="auto">
          <a:xfrm flipH="1">
            <a:off x="4500563" y="93663"/>
            <a:ext cx="4505325" cy="6648450"/>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lstStyle/>
          <a:p>
            <a:pPr algn="ctr" eaLnBrk="1" hangingPunct="1">
              <a:spcAft>
                <a:spcPts val="1000"/>
              </a:spcAft>
              <a:defRPr/>
            </a:pPr>
            <a:r>
              <a:rPr lang="en-GB" sz="1200" b="1" u="sng" dirty="0">
                <a:latin typeface="Comic Sans MS" pitchFamily="66" charset="0"/>
              </a:rPr>
              <a:t>Key Curriculum Areas</a:t>
            </a:r>
          </a:p>
          <a:p>
            <a:pPr eaLnBrk="1" hangingPunct="1">
              <a:spcAft>
                <a:spcPts val="1000"/>
              </a:spcAft>
              <a:defRPr/>
            </a:pPr>
            <a:br>
              <a:rPr lang="en-GB" sz="1000" b="1" dirty="0">
                <a:latin typeface="Comic Sans MS" pitchFamily="66" charset="0"/>
              </a:rPr>
            </a:br>
            <a:r>
              <a:rPr lang="en-GB" sz="1000" b="1" dirty="0">
                <a:latin typeface="Comic Sans MS" pitchFamily="66" charset="0"/>
              </a:rPr>
              <a:t>As Readers </a:t>
            </a:r>
            <a:r>
              <a:rPr lang="en-GB" sz="1000" dirty="0">
                <a:latin typeface="Comic Sans MS" pitchFamily="66" charset="0"/>
              </a:rPr>
              <a:t>we will be reading the text ‘How to Train your Dragon’ by Cressida Cowell. We will use this text, as well as other non-fiction genres and poetry to engage ourselves in reading aloud. We will use a variety of whole class, partnered and independent strategies to work on our fluency, pace, expression and use of punctuation. We will also have the opportunity to continue to develop our written comprehension skills. </a:t>
            </a:r>
          </a:p>
          <a:p>
            <a:pPr eaLnBrk="1" hangingPunct="1">
              <a:spcAft>
                <a:spcPts val="1000"/>
              </a:spcAft>
              <a:defRPr/>
            </a:pPr>
            <a:r>
              <a:rPr lang="en-GB" sz="1000" b="1" dirty="0">
                <a:latin typeface="Comic Sans MS" pitchFamily="66" charset="0"/>
              </a:rPr>
              <a:t>As Spellers </a:t>
            </a:r>
            <a:r>
              <a:rPr lang="en-GB" sz="1000" dirty="0">
                <a:latin typeface="Comic Sans MS" pitchFamily="66" charset="0"/>
              </a:rPr>
              <a:t>we will work on learning and practicing words from the Year 5 and 6 statutory spelling lists. We will be using the Emile app to support what we have learnt in class. </a:t>
            </a:r>
          </a:p>
          <a:p>
            <a:pPr eaLnBrk="1" hangingPunct="1">
              <a:spcAft>
                <a:spcPts val="1000"/>
              </a:spcAft>
              <a:defRPr/>
            </a:pPr>
            <a:r>
              <a:rPr lang="en-GB" sz="1000" dirty="0">
                <a:latin typeface="Comic Sans MS" pitchFamily="66" charset="0"/>
              </a:rPr>
              <a:t> </a:t>
            </a:r>
            <a:r>
              <a:rPr lang="en-GB" sz="1000" b="1" dirty="0">
                <a:latin typeface="Comic Sans MS" pitchFamily="66" charset="0"/>
              </a:rPr>
              <a:t>As Writers </a:t>
            </a:r>
            <a:r>
              <a:rPr lang="en-GB" sz="1000" dirty="0">
                <a:latin typeface="Comic Sans MS" pitchFamily="66" charset="0"/>
              </a:rPr>
              <a:t>we will be using our focus text ‘How to Train your Dragon’ by Cressida Cowell as a major inspiration for writing. We will use the Talk for Writing approach to help us create a piece of narrative writing that builds suspense. We will consider how to select language and use different literary devices. We will also use the text to write creative and detailed non-chronological reports about dragons. </a:t>
            </a:r>
          </a:p>
          <a:p>
            <a:pPr eaLnBrk="1" hangingPunct="1">
              <a:spcAft>
                <a:spcPts val="1000"/>
              </a:spcAft>
              <a:defRPr/>
            </a:pPr>
            <a:r>
              <a:rPr lang="en-GB" altLang="en-US" sz="1000" b="1" dirty="0">
                <a:latin typeface="Comic Sans MS" pitchFamily="66" charset="0"/>
                <a:cs typeface="Arial" charset="0"/>
              </a:rPr>
              <a:t>As Mathematicians </a:t>
            </a:r>
            <a:r>
              <a:rPr lang="en-GB" altLang="en-US" sz="1000" dirty="0">
                <a:latin typeface="Comic Sans MS" pitchFamily="66" charset="0"/>
                <a:cs typeface="Arial" charset="0"/>
              </a:rPr>
              <a:t>we will be continuing to use many of the core skills that we learnt in Year 4, with particular focus on Place Value, Addition and Subtraction, as well as Multiplication and Division. We will learn to read, write and recognise numbers up to 1,000,000 and continue to use formal written methods. We will partition, compare and round numbers using different methods and continue to use the mathematical vocabulary we have learnt so far. </a:t>
            </a:r>
            <a:endParaRPr lang="en-GB" altLang="en-US" sz="1000" b="1" dirty="0">
              <a:latin typeface="Comic Sans MS" pitchFamily="66" charset="0"/>
              <a:cs typeface="Arial" charset="0"/>
            </a:endParaRPr>
          </a:p>
          <a:p>
            <a:pPr eaLnBrk="1" hangingPunct="1">
              <a:spcAft>
                <a:spcPts val="1000"/>
              </a:spcAft>
              <a:defRPr/>
            </a:pPr>
            <a:r>
              <a:rPr lang="en-US" altLang="en-US" sz="1000" b="1" dirty="0">
                <a:latin typeface="Comic Sans MS" pitchFamily="66" charset="0"/>
                <a:cs typeface="Arial" charset="0"/>
              </a:rPr>
              <a:t>As Religiously Literate students</a:t>
            </a:r>
            <a:r>
              <a:rPr lang="en-US" altLang="en-US" sz="1000" dirty="0">
                <a:latin typeface="Comic Sans MS" pitchFamily="66" charset="0"/>
                <a:cs typeface="Arial" charset="0"/>
              </a:rPr>
              <a:t> we will be looking at what the miracles tell us about Jesus. We will be consolidating our understanding on the core concept of Incarnation and exploring how Jesus is both human and divine. Some of the miracles we will be focusing on are; Jesus turning water into wine at the wedding of Cana in Galilee, Jesus feeding the 5000 and the miracle of the raising of Lazarus. We will be exploring how Jesus is able to perform miracles and why he has chosen to carry these out. Finally, we will consider what these miracles teach Christians about Jesus and their own faith. </a:t>
            </a:r>
            <a:endParaRPr lang="en-GB" sz="1200" dirty="0">
              <a:latin typeface="Comic Sans MS" pitchFamily="66" charset="0"/>
            </a:endParaRPr>
          </a:p>
        </p:txBody>
      </p:sp>
      <p:sp>
        <p:nvSpPr>
          <p:cNvPr id="2052" name="Text Box 2">
            <a:extLst>
              <a:ext uri="{FF2B5EF4-FFF2-40B4-BE49-F238E27FC236}">
                <a16:creationId xmlns:a16="http://schemas.microsoft.com/office/drawing/2014/main" id="{4C50FCA9-584A-FE94-D8E4-70A8E7327149}"/>
              </a:ext>
            </a:extLst>
          </p:cNvPr>
          <p:cNvSpPr txBox="1">
            <a:spLocks noChangeArrowheads="1"/>
          </p:cNvSpPr>
          <p:nvPr/>
        </p:nvSpPr>
        <p:spPr bwMode="auto">
          <a:xfrm>
            <a:off x="228600" y="4475163"/>
            <a:ext cx="4046538" cy="8985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pPr>
            <a:r>
              <a:rPr lang="en-GB" altLang="en-US" sz="900">
                <a:latin typeface="Comic Sans MS" panose="030F0702030302020204" pitchFamily="66" charset="0"/>
              </a:rPr>
              <a:t>This half term, we will be learning about who the Vikings were, their stories and their legacy. What did they do? What did they teach us? </a:t>
            </a:r>
          </a:p>
          <a:p>
            <a:pPr algn="ctr" eaLnBrk="1" hangingPunct="1">
              <a:spcBef>
                <a:spcPct val="0"/>
              </a:spcBef>
              <a:spcAft>
                <a:spcPts val="1000"/>
              </a:spcAft>
              <a:buFontTx/>
              <a:buNone/>
            </a:pPr>
            <a:r>
              <a:rPr lang="en-GB" altLang="en-US" sz="900">
                <a:latin typeface="Comic Sans MS" panose="030F0702030302020204" pitchFamily="66" charset="0"/>
              </a:rPr>
              <a:t>This History and DT unit will focus on the Viking raids and invasion of Great Britain, resistance by Alfred the Great and Danegeld as well as settlements during this time. </a:t>
            </a:r>
          </a:p>
        </p:txBody>
      </p:sp>
      <p:sp>
        <p:nvSpPr>
          <p:cNvPr id="2053" name="Text Box 2">
            <a:extLst>
              <a:ext uri="{FF2B5EF4-FFF2-40B4-BE49-F238E27FC236}">
                <a16:creationId xmlns:a16="http://schemas.microsoft.com/office/drawing/2014/main" id="{8967754C-916E-B5E8-8763-E2B51B252789}"/>
              </a:ext>
            </a:extLst>
          </p:cNvPr>
          <p:cNvSpPr txBox="1">
            <a:spLocks noChangeArrowheads="1"/>
          </p:cNvSpPr>
          <p:nvPr/>
        </p:nvSpPr>
        <p:spPr bwMode="auto">
          <a:xfrm>
            <a:off x="228600" y="4175125"/>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Overview of Topic</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2" name="TextBox 1">
            <a:extLst>
              <a:ext uri="{FF2B5EF4-FFF2-40B4-BE49-F238E27FC236}">
                <a16:creationId xmlns:a16="http://schemas.microsoft.com/office/drawing/2014/main" id="{A4D7AA3B-D806-796A-B018-7CFCF72C1780}"/>
              </a:ext>
            </a:extLst>
          </p:cNvPr>
          <p:cNvSpPr txBox="1"/>
          <p:nvPr/>
        </p:nvSpPr>
        <p:spPr>
          <a:xfrm>
            <a:off x="261938" y="1387475"/>
            <a:ext cx="4002087" cy="369888"/>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en-GB" b="1" dirty="0">
                <a:latin typeface="Comic Sans MS" panose="030F0702030302020204" pitchFamily="66" charset="0"/>
              </a:rPr>
              <a:t>The Vikings</a:t>
            </a:r>
          </a:p>
        </p:txBody>
      </p:sp>
      <p:sp>
        <p:nvSpPr>
          <p:cNvPr id="2055" name="TextBox 2">
            <a:extLst>
              <a:ext uri="{FF2B5EF4-FFF2-40B4-BE49-F238E27FC236}">
                <a16:creationId xmlns:a16="http://schemas.microsoft.com/office/drawing/2014/main" id="{C863301A-321E-84EC-E497-7B204041662D}"/>
              </a:ext>
            </a:extLst>
          </p:cNvPr>
          <p:cNvSpPr txBox="1">
            <a:spLocks noChangeArrowheads="1"/>
          </p:cNvSpPr>
          <p:nvPr/>
        </p:nvSpPr>
        <p:spPr bwMode="auto">
          <a:xfrm>
            <a:off x="219075" y="1989138"/>
            <a:ext cx="4240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t> </a:t>
            </a:r>
          </a:p>
        </p:txBody>
      </p:sp>
      <p:sp>
        <p:nvSpPr>
          <p:cNvPr id="13" name="Text Box 2">
            <a:extLst>
              <a:ext uri="{FF2B5EF4-FFF2-40B4-BE49-F238E27FC236}">
                <a16:creationId xmlns:a16="http://schemas.microsoft.com/office/drawing/2014/main" id="{9FD9FEFF-E82A-9240-1397-3614A01CE6B4}"/>
              </a:ext>
            </a:extLst>
          </p:cNvPr>
          <p:cNvSpPr txBox="1">
            <a:spLocks noChangeArrowheads="1"/>
          </p:cNvSpPr>
          <p:nvPr/>
        </p:nvSpPr>
        <p:spPr bwMode="auto">
          <a:xfrm>
            <a:off x="228600" y="6350000"/>
            <a:ext cx="4035425"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200" b="1" dirty="0">
                <a:latin typeface="Comic Sans MS" pitchFamily="66" charset="0"/>
                <a:cs typeface="Arial" charset="0"/>
              </a:rPr>
              <a:t>Value of the half term: Confidence</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pic>
        <p:nvPicPr>
          <p:cNvPr id="2057" name="Picture 10" descr="Macintosh HD:Users:Lauren:Desktop:Screen Shot 2019-09-01 at 12.09.23.png">
            <a:extLst>
              <a:ext uri="{FF2B5EF4-FFF2-40B4-BE49-F238E27FC236}">
                <a16:creationId xmlns:a16="http://schemas.microsoft.com/office/drawing/2014/main" id="{33A8ED2A-64F5-D847-B0B2-1146336FB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798638"/>
            <a:ext cx="3581400" cy="235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5">
            <a:extLst>
              <a:ext uri="{FF2B5EF4-FFF2-40B4-BE49-F238E27FC236}">
                <a16:creationId xmlns:a16="http://schemas.microsoft.com/office/drawing/2014/main" id="{881214B1-2177-AF11-DACE-731D060B60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6113" y="63500"/>
            <a:ext cx="1076325"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
            <a:extLst>
              <a:ext uri="{FF2B5EF4-FFF2-40B4-BE49-F238E27FC236}">
                <a16:creationId xmlns:a16="http://schemas.microsoft.com/office/drawing/2014/main" id="{6D66C2E4-C429-A7B6-5A00-781D8A82E69F}"/>
              </a:ext>
            </a:extLst>
          </p:cNvPr>
          <p:cNvSpPr txBox="1">
            <a:spLocks noChangeArrowheads="1"/>
          </p:cNvSpPr>
          <p:nvPr/>
        </p:nvSpPr>
        <p:spPr bwMode="auto">
          <a:xfrm>
            <a:off x="187325" y="5384800"/>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Key Vocabulary </a:t>
            </a:r>
          </a:p>
          <a:p>
            <a:pPr eaLnBrk="1" hangingPunct="1">
              <a:spcBef>
                <a:spcPct val="0"/>
              </a:spcBef>
              <a:buFont typeface="Arial" charset="0"/>
              <a:buNone/>
              <a:defRPr/>
            </a:pPr>
            <a:endParaRPr lang="en-US" altLang="en-US" sz="400" i="1" dirty="0">
              <a:cs typeface="Arial" charset="0"/>
            </a:endParaRPr>
          </a:p>
        </p:txBody>
      </p:sp>
      <p:sp>
        <p:nvSpPr>
          <p:cNvPr id="2060" name="TextBox 2">
            <a:extLst>
              <a:ext uri="{FF2B5EF4-FFF2-40B4-BE49-F238E27FC236}">
                <a16:creationId xmlns:a16="http://schemas.microsoft.com/office/drawing/2014/main" id="{A017F4AE-0A4E-58FE-73D8-F27DEEF63639}"/>
              </a:ext>
            </a:extLst>
          </p:cNvPr>
          <p:cNvSpPr txBox="1">
            <a:spLocks noChangeArrowheads="1"/>
          </p:cNvSpPr>
          <p:nvPr/>
        </p:nvSpPr>
        <p:spPr bwMode="auto">
          <a:xfrm>
            <a:off x="187325" y="5751513"/>
            <a:ext cx="4067175" cy="6000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100">
                <a:latin typeface="Comic Sans MS" panose="030F0702030302020204" pitchFamily="66" charset="0"/>
              </a:rPr>
              <a:t>Chieftain, Freeman, Monastery, Mythology, Thatched, Trader, Danelaw, Knarr, Longship, Norsemen, Runes, Valhalla.</a:t>
            </a:r>
            <a:endParaRPr lang="en-GB" altLang="en-US" sz="1100">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0738E005-4206-5212-47F5-3669CB81795E}"/>
              </a:ext>
            </a:extLst>
          </p:cNvPr>
          <p:cNvSpPr>
            <a:spLocks noChangeArrowheads="1"/>
          </p:cNvSpPr>
          <p:nvPr/>
        </p:nvSpPr>
        <p:spPr bwMode="auto">
          <a:xfrm flipH="1">
            <a:off x="171450" y="115888"/>
            <a:ext cx="2863850" cy="504825"/>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rPr>
              <a:t>Other Curriculum Areas</a:t>
            </a:r>
            <a:endParaRPr lang="en-US" dirty="0">
              <a:latin typeface="Arial" pitchFamily="34" charset="0"/>
            </a:endParaRPr>
          </a:p>
        </p:txBody>
      </p:sp>
      <p:sp>
        <p:nvSpPr>
          <p:cNvPr id="3075" name="Text Box 2">
            <a:extLst>
              <a:ext uri="{FF2B5EF4-FFF2-40B4-BE49-F238E27FC236}">
                <a16:creationId xmlns:a16="http://schemas.microsoft.com/office/drawing/2014/main" id="{9C6F2839-19FC-BDF3-AE91-CBA3CA8AFB4D}"/>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40A36B3D-3D0D-72B9-D8EF-EF2501D50165}"/>
              </a:ext>
            </a:extLst>
          </p:cNvPr>
          <p:cNvSpPr txBox="1">
            <a:spLocks noChangeArrowheads="1"/>
          </p:cNvSpPr>
          <p:nvPr/>
        </p:nvSpPr>
        <p:spPr bwMode="auto">
          <a:xfrm>
            <a:off x="28575" y="765175"/>
            <a:ext cx="4398963" cy="5400675"/>
          </a:xfrm>
          <a:prstGeom prst="rect">
            <a:avLst/>
          </a:prstGeom>
          <a:solidFill>
            <a:srgbClr val="FFFFFF"/>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defRPr/>
            </a:pPr>
            <a:r>
              <a:rPr lang="en-GB" altLang="en-US" sz="850" b="1" dirty="0">
                <a:solidFill>
                  <a:srgbClr val="000000"/>
                </a:solidFill>
                <a:latin typeface="Comic Sans MS" panose="030F0702030302020204" pitchFamily="66" charset="0"/>
              </a:rPr>
              <a:t>As Scientists </a:t>
            </a:r>
            <a:r>
              <a:rPr lang="en-US" altLang="en-US" sz="850" dirty="0">
                <a:solidFill>
                  <a:srgbClr val="000000"/>
                </a:solidFill>
                <a:latin typeface="Comic Sans MS" panose="030F0702030302020204" pitchFamily="66" charset="0"/>
              </a:rPr>
              <a:t>we will learn about different materials, their uses and their properties, as well as dissolving, separating mixtures and irreversible changes. The children will sort and classify objects according to their properties. We will have the opportunity to work in a hands-on way to explore dissolving, identifying the different variables in their own investigations. We will find out about different ways to separate mixtures of materials, using filtering, sieving and evaporating. </a:t>
            </a:r>
          </a:p>
          <a:p>
            <a:pPr>
              <a:buFont typeface="Arial" panose="020B0604020202020204" pitchFamily="34" charset="0"/>
              <a:buNone/>
              <a:defRPr/>
            </a:pPr>
            <a:endParaRPr lang="en-US" altLang="en-US" sz="850" dirty="0">
              <a:solidFill>
                <a:srgbClr val="000000"/>
              </a:solidFill>
              <a:latin typeface="Comic Sans MS" panose="030F0702030302020204" pitchFamily="66" charset="0"/>
            </a:endParaRPr>
          </a:p>
          <a:p>
            <a:pPr>
              <a:buFont typeface="Arial" panose="020B0604020202020204" pitchFamily="34" charset="0"/>
              <a:buNone/>
              <a:defRPr/>
            </a:pPr>
            <a:r>
              <a:rPr lang="en-GB" altLang="en-US" sz="850" b="1" dirty="0">
                <a:latin typeface="Comic Sans MS" panose="030F0702030302020204" pitchFamily="66" charset="0"/>
              </a:rPr>
              <a:t>As Historians</a:t>
            </a:r>
            <a:r>
              <a:rPr lang="en-GB" altLang="en-US" sz="850" dirty="0">
                <a:latin typeface="Comic Sans MS" panose="030F0702030302020204" pitchFamily="66" charset="0"/>
              </a:rPr>
              <a:t> we will be learning about who the Vikings were, their migration and settlement, culture and their legacy. We will learn about what they did, what they taught us and the stories that have been passed down from that era. We will also study maps and look at how different town’s names would be dependent on the culture that founded the town. We will learn about Viking raids and invasion of Great Britain, resistance by Alfred the Great and </a:t>
            </a:r>
            <a:r>
              <a:rPr lang="en-GB" altLang="en-US" sz="850" dirty="0" err="1">
                <a:latin typeface="Comic Sans MS" panose="030F0702030302020204" pitchFamily="66" charset="0"/>
              </a:rPr>
              <a:t>Danegeld</a:t>
            </a:r>
            <a:r>
              <a:rPr lang="en-GB" altLang="en-US" sz="850" dirty="0">
                <a:latin typeface="Comic Sans MS" panose="030F0702030302020204" pitchFamily="66" charset="0"/>
              </a:rPr>
              <a:t>.</a:t>
            </a:r>
          </a:p>
          <a:p>
            <a:pPr>
              <a:buFont typeface="Arial" panose="020B0604020202020204" pitchFamily="34" charset="0"/>
              <a:buNone/>
              <a:defRPr/>
            </a:pPr>
            <a:endParaRPr lang="en-GB" altLang="en-US" sz="850" dirty="0">
              <a:latin typeface="Comic Sans MS" panose="030F0702030302020204" pitchFamily="66" charset="0"/>
            </a:endParaRPr>
          </a:p>
          <a:p>
            <a:pPr eaLnBrk="1" hangingPunct="1">
              <a:spcAft>
                <a:spcPts val="1000"/>
              </a:spcAft>
              <a:buFont typeface="Arial" panose="020B0604020202020204" pitchFamily="34" charset="0"/>
              <a:buNone/>
              <a:defRPr/>
            </a:pPr>
            <a:r>
              <a:rPr lang="en-GB" altLang="en-US" sz="850" b="1" dirty="0">
                <a:latin typeface="Comic Sans MS" panose="030F0702030302020204" pitchFamily="66" charset="0"/>
              </a:rPr>
              <a:t>As Athletes</a:t>
            </a:r>
            <a:r>
              <a:rPr lang="en-GB" altLang="en-US" sz="850" dirty="0">
                <a:latin typeface="Comic Sans MS" panose="030F0702030302020204" pitchFamily="66" charset="0"/>
              </a:rPr>
              <a:t> we will be starting our new units of Invasion Games and Football. </a:t>
            </a:r>
            <a:r>
              <a:rPr lang="en-US" altLang="en-US" sz="850" dirty="0">
                <a:latin typeface="Comic Sans MS" panose="030F0702030302020204" pitchFamily="66" charset="0"/>
              </a:rPr>
              <a:t>P</a:t>
            </a:r>
            <a:r>
              <a:rPr lang="en-US" sz="850" dirty="0">
                <a:latin typeface="Comic Sans MS" panose="030F0702030302020204" pitchFamily="66" charset="0"/>
              </a:rPr>
              <a:t>upils will refine their attacking </a:t>
            </a:r>
            <a:r>
              <a:rPr lang="en-US" sz="850">
                <a:latin typeface="Comic Sans MS" panose="030F0702030302020204" pitchFamily="66" charset="0"/>
              </a:rPr>
              <a:t>skills and will </a:t>
            </a:r>
            <a:r>
              <a:rPr lang="en-US" sz="850" dirty="0">
                <a:latin typeface="Comic Sans MS" panose="030F0702030302020204" pitchFamily="66" charset="0"/>
              </a:rPr>
              <a:t>have a clear understanding of when, where and why they apply these skills during a game. Pupils will be able to develop tactics for both attacking and defending and apply these successfully within their team. Pupils will also apply their prior learning of passing, moving and dribbling to create attacks that result in a shooting opportunity.</a:t>
            </a:r>
          </a:p>
          <a:p>
            <a:pPr eaLnBrk="1" hangingPunct="1">
              <a:spcAft>
                <a:spcPts val="1000"/>
              </a:spcAft>
              <a:buFont typeface="Arial" panose="020B0604020202020204" pitchFamily="34" charset="0"/>
              <a:buNone/>
              <a:defRPr/>
            </a:pPr>
            <a:r>
              <a:rPr lang="en-GB" altLang="en-US" sz="850" b="1" dirty="0">
                <a:latin typeface="Comic Sans MS" panose="030F0702030302020204" pitchFamily="66" charset="0"/>
              </a:rPr>
              <a:t>As Musicians</a:t>
            </a:r>
            <a:r>
              <a:rPr lang="en-GB" altLang="en-US" sz="850" dirty="0">
                <a:latin typeface="Comic Sans MS" panose="030F0702030302020204" pitchFamily="66" charset="0"/>
              </a:rPr>
              <a:t> we will have opportunities to compose and perform music inspired by our local community, past and present. We will also be creating and composing some pieces of music inspired by the Viking period.</a:t>
            </a:r>
            <a:endParaRPr lang="en-GB" altLang="en-US" sz="850" b="1" dirty="0">
              <a:latin typeface="Comic Sans MS" panose="030F0702030302020204" pitchFamily="66" charset="0"/>
            </a:endParaRPr>
          </a:p>
          <a:p>
            <a:pPr>
              <a:buFont typeface="Arial" panose="020B0604020202020204" pitchFamily="34" charset="0"/>
              <a:buNone/>
              <a:defRPr/>
            </a:pPr>
            <a:r>
              <a:rPr lang="en-US" altLang="en-US" sz="850" b="1" dirty="0">
                <a:latin typeface="Comic Sans MS" panose="030F0702030302020204" pitchFamily="66" charset="0"/>
              </a:rPr>
              <a:t>As Emotionally Literate students </a:t>
            </a:r>
            <a:r>
              <a:rPr lang="en-US" altLang="en-US" sz="850" dirty="0">
                <a:latin typeface="Comic Sans MS" panose="030F0702030302020204" pitchFamily="66" charset="0"/>
              </a:rPr>
              <a:t>we will continue to explore our school values, as well as ‘Dealing with our Feelings’. The children will be given the opportunities to develop their understanding of how different feelings affect them and how to seek support when needed. We will continue to discuss our new School Vision and how this relates to the Value of the half term (Confidence). </a:t>
            </a:r>
          </a:p>
          <a:p>
            <a:pPr eaLnBrk="1" hangingPunct="1">
              <a:spcAft>
                <a:spcPts val="1000"/>
              </a:spcAft>
              <a:buFont typeface="Arial" panose="020B0604020202020204" pitchFamily="34" charset="0"/>
              <a:buNone/>
              <a:defRPr/>
            </a:pPr>
            <a:br>
              <a:rPr lang="en-US" altLang="en-US" sz="850" b="1" dirty="0">
                <a:solidFill>
                  <a:srgbClr val="FF0000"/>
                </a:solidFill>
                <a:latin typeface="Comic Sans MS" panose="030F0702030302020204" pitchFamily="66" charset="0"/>
              </a:rPr>
            </a:br>
            <a:r>
              <a:rPr lang="en-US" altLang="en-US" sz="850" b="1" dirty="0">
                <a:latin typeface="Comic Sans MS" panose="030F0702030302020204" pitchFamily="66" charset="0"/>
              </a:rPr>
              <a:t>As Designers </a:t>
            </a:r>
            <a:r>
              <a:rPr lang="en-GB" altLang="en-US" sz="850" dirty="0">
                <a:latin typeface="Comic Sans MS" panose="030F0702030302020204" pitchFamily="66" charset="0"/>
              </a:rPr>
              <a:t>we will be researching and developing toy boats for a baby bath. This is linked with our topic ‘The Vikings’, and will allow the children to create something purposeful, following a design brief.</a:t>
            </a:r>
          </a:p>
          <a:p>
            <a:pPr eaLnBrk="1" hangingPunct="1">
              <a:spcAft>
                <a:spcPts val="1000"/>
              </a:spcAft>
              <a:buFont typeface="Arial" panose="020B0604020202020204" pitchFamily="34" charset="0"/>
              <a:buNone/>
              <a:defRPr/>
            </a:pPr>
            <a:r>
              <a:rPr lang="en-US" altLang="en-US" sz="850" b="1" dirty="0">
                <a:latin typeface="Comic Sans MS" panose="030F0702030302020204" pitchFamily="66" charset="0"/>
              </a:rPr>
              <a:t>As Linguists </a:t>
            </a:r>
            <a:r>
              <a:rPr lang="en-GB" altLang="en-US" sz="850" dirty="0">
                <a:latin typeface="Comic Sans MS" panose="030F0702030302020204" pitchFamily="66" charset="0"/>
              </a:rPr>
              <a:t>we will be revisiting key units from previous years before moving onto our new units: </a:t>
            </a:r>
            <a:r>
              <a:rPr lang="en-US" altLang="en-US" sz="850" dirty="0">
                <a:latin typeface="Comic Sans MS" panose="030F0702030302020204" pitchFamily="66" charset="0"/>
              </a:rPr>
              <a:t>Revise numbers 1-100,, My Family (more family, describing people), My Home (things in the home), Colours (shades), Animals (describing animals, pet shop), Celebrations (Parties, Christmas)</a:t>
            </a:r>
          </a:p>
          <a:p>
            <a:pPr eaLnBrk="1" hangingPunct="1">
              <a:spcAft>
                <a:spcPts val="1000"/>
              </a:spcAft>
              <a:buFont typeface="Arial" panose="020B0604020202020204" pitchFamily="34" charset="0"/>
              <a:buNone/>
              <a:defRPr/>
            </a:pPr>
            <a:r>
              <a:rPr lang="en-US" altLang="en-US" sz="850" b="1" dirty="0">
                <a:latin typeface="Comic Sans MS" panose="030F0702030302020204" pitchFamily="66" charset="0"/>
              </a:rPr>
              <a:t>As Computer Literate students </a:t>
            </a:r>
            <a:r>
              <a:rPr lang="en-US" altLang="en-US" sz="850" dirty="0">
                <a:latin typeface="Comic Sans MS" panose="030F0702030302020204" pitchFamily="66" charset="0"/>
              </a:rPr>
              <a:t>we will be revisiting Online Safety, using the Purple Mash </a:t>
            </a:r>
            <a:r>
              <a:rPr lang="en-GB" altLang="en-US" sz="850" dirty="0">
                <a:latin typeface="Comic Sans MS" panose="030F0702030302020204" pitchFamily="66" charset="0"/>
              </a:rPr>
              <a:t>programme</a:t>
            </a:r>
            <a:r>
              <a:rPr lang="en-US" altLang="en-US" sz="850" dirty="0">
                <a:latin typeface="Comic Sans MS" panose="030F0702030302020204" pitchFamily="66" charset="0"/>
              </a:rPr>
              <a:t>.</a:t>
            </a:r>
            <a:endParaRPr lang="en-GB" altLang="en-US" sz="850" dirty="0">
              <a:latin typeface="Comic Sans MS" panose="030F0702030302020204" pitchFamily="66" charset="0"/>
            </a:endParaRPr>
          </a:p>
        </p:txBody>
      </p:sp>
      <p:sp>
        <p:nvSpPr>
          <p:cNvPr id="14340" name="Text Box 2">
            <a:extLst>
              <a:ext uri="{FF2B5EF4-FFF2-40B4-BE49-F238E27FC236}">
                <a16:creationId xmlns:a16="http://schemas.microsoft.com/office/drawing/2014/main" id="{9B663974-B8F9-57ED-610B-9E6168667CE1}"/>
              </a:ext>
            </a:extLst>
          </p:cNvPr>
          <p:cNvSpPr txBox="1">
            <a:spLocks noChangeArrowheads="1"/>
          </p:cNvSpPr>
          <p:nvPr/>
        </p:nvSpPr>
        <p:spPr bwMode="auto">
          <a:xfrm>
            <a:off x="4392613" y="115888"/>
            <a:ext cx="4419600" cy="6461125"/>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400"/>
              </a:spcAft>
              <a:buFontTx/>
              <a:buNone/>
              <a:defRPr/>
            </a:pPr>
            <a:r>
              <a:rPr lang="en-GB" altLang="en-US" sz="1400" b="1" u="sng" dirty="0">
                <a:latin typeface="Comic Sans MS" panose="030F0702030302020204" pitchFamily="66" charset="0"/>
              </a:rPr>
              <a:t>Reminders</a:t>
            </a:r>
          </a:p>
          <a:p>
            <a:pPr eaLnBrk="1" hangingPunct="1">
              <a:spcBef>
                <a:spcPct val="0"/>
              </a:spcBef>
              <a:spcAft>
                <a:spcPts val="1200"/>
              </a:spcAft>
              <a:buFont typeface="Arial" charset="0"/>
              <a:buNone/>
              <a:defRPr/>
            </a:pPr>
            <a:r>
              <a:rPr lang="en-US" altLang="en-US" sz="1000" dirty="0">
                <a:solidFill>
                  <a:srgbClr val="000000"/>
                </a:solidFill>
                <a:latin typeface="Comic Sans MS" pitchFamily="66" charset="0"/>
                <a:cs typeface="Arial" charset="0"/>
              </a:rPr>
              <a:t>P.E Days: We will be having PE a week on </a:t>
            </a:r>
            <a:r>
              <a:rPr lang="en-US" altLang="en-US" sz="1000" b="1" dirty="0">
                <a:solidFill>
                  <a:srgbClr val="000000"/>
                </a:solidFill>
                <a:latin typeface="Comic Sans MS" pitchFamily="66" charset="0"/>
                <a:cs typeface="Arial" charset="0"/>
              </a:rPr>
              <a:t>Tuesdays</a:t>
            </a:r>
            <a:r>
              <a:rPr lang="en-US" altLang="en-US" sz="1000" dirty="0">
                <a:solidFill>
                  <a:srgbClr val="000000"/>
                </a:solidFill>
                <a:latin typeface="Comic Sans MS" pitchFamily="66" charset="0"/>
                <a:cs typeface="Arial" charset="0"/>
              </a:rPr>
              <a:t> and </a:t>
            </a:r>
            <a:r>
              <a:rPr lang="en-US" altLang="en-US" sz="1000" b="1" dirty="0">
                <a:solidFill>
                  <a:srgbClr val="000000"/>
                </a:solidFill>
                <a:latin typeface="Comic Sans MS" pitchFamily="66" charset="0"/>
                <a:cs typeface="Arial" charset="0"/>
              </a:rPr>
              <a:t>Wednesdays (College)</a:t>
            </a:r>
            <a:r>
              <a:rPr lang="en-US" altLang="en-US" sz="1000" dirty="0">
                <a:solidFill>
                  <a:srgbClr val="000000"/>
                </a:solidFill>
                <a:latin typeface="Comic Sans MS" pitchFamily="66" charset="0"/>
                <a:cs typeface="Arial" charset="0"/>
              </a:rPr>
              <a:t>. Children will be expected to come to school in their PE kits on Tuesdays and on Wednesdays. </a:t>
            </a:r>
          </a:p>
          <a:p>
            <a:pPr eaLnBrk="1" hangingPunct="1">
              <a:spcBef>
                <a:spcPct val="0"/>
              </a:spcBef>
              <a:spcAft>
                <a:spcPts val="1200"/>
              </a:spcAft>
              <a:buFont typeface="Arial" charset="0"/>
              <a:buNone/>
              <a:defRPr/>
            </a:pPr>
            <a:r>
              <a:rPr lang="en-US" altLang="en-US" sz="1000" b="1" u="sng" dirty="0">
                <a:solidFill>
                  <a:srgbClr val="000000"/>
                </a:solidFill>
                <a:latin typeface="Comic Sans MS" panose="030F0702030302020204" pitchFamily="66" charset="0"/>
              </a:rPr>
              <a:t>Homework</a:t>
            </a:r>
          </a:p>
          <a:p>
            <a:pPr eaLnBrk="1" hangingPunct="1">
              <a:spcBef>
                <a:spcPct val="0"/>
              </a:spcBef>
              <a:spcAft>
                <a:spcPts val="1200"/>
              </a:spcAft>
              <a:buNone/>
              <a:defRPr/>
            </a:pPr>
            <a:r>
              <a:rPr lang="en-US" altLang="en-US" sz="1000" b="1" dirty="0">
                <a:latin typeface="Comic Sans MS"/>
                <a:cs typeface="Arial"/>
              </a:rPr>
              <a:t>Reading</a:t>
            </a:r>
            <a:r>
              <a:rPr lang="en-US" altLang="en-US" sz="1000" dirty="0">
                <a:latin typeface="Comic Sans MS"/>
                <a:cs typeface="Arial"/>
              </a:rPr>
              <a:t>: This year logging reading at home and school will be done through a paper Book Log.​ Please continue to log all the reading that your child does at home and any comments that you would like to make. </a:t>
            </a:r>
          </a:p>
          <a:p>
            <a:pPr eaLnBrk="1" hangingPunct="1">
              <a:spcBef>
                <a:spcPct val="0"/>
              </a:spcBef>
              <a:spcAft>
                <a:spcPts val="1200"/>
              </a:spcAft>
              <a:buFontTx/>
              <a:buNone/>
              <a:defRPr/>
            </a:pPr>
            <a:r>
              <a:rPr lang="en-US" altLang="en-US" sz="1000" b="1" dirty="0">
                <a:latin typeface="Comic Sans MS"/>
                <a:cs typeface="Arial"/>
              </a:rPr>
              <a:t>Spelling</a:t>
            </a:r>
            <a:r>
              <a:rPr lang="en-US" altLang="en-US" sz="1000" dirty="0">
                <a:latin typeface="Comic Sans MS"/>
                <a:cs typeface="Arial"/>
              </a:rPr>
              <a:t>: Children will be learning and practicing a new spelling rule each week in our </a:t>
            </a:r>
            <a:r>
              <a:rPr lang="en-US" altLang="en-US" sz="1000" dirty="0" err="1">
                <a:latin typeface="Comic Sans MS"/>
                <a:cs typeface="Arial"/>
              </a:rPr>
              <a:t>Fridaylessons</a:t>
            </a:r>
            <a:r>
              <a:rPr lang="en-US" altLang="en-US" sz="1000" dirty="0">
                <a:latin typeface="Comic Sans MS"/>
                <a:cs typeface="Arial"/>
              </a:rPr>
              <a:t>. They can then log on to Emile and use the ‘Task Code’ to access the ‘Learn Game’ for that week’s word list. They have until the following Thursday to complete this. </a:t>
            </a:r>
          </a:p>
          <a:p>
            <a:pPr eaLnBrk="1" hangingPunct="1">
              <a:spcBef>
                <a:spcPct val="0"/>
              </a:spcBef>
              <a:spcAft>
                <a:spcPts val="1200"/>
              </a:spcAft>
              <a:buFontTx/>
              <a:buNone/>
              <a:defRPr/>
            </a:pPr>
            <a:r>
              <a:rPr lang="en-US" altLang="en-US" sz="1000" b="1" dirty="0">
                <a:latin typeface="Comic Sans MS"/>
                <a:cs typeface="Arial"/>
              </a:rPr>
              <a:t>Maths</a:t>
            </a:r>
            <a:r>
              <a:rPr lang="en-US" altLang="en-US" sz="1000" dirty="0">
                <a:latin typeface="Comic Sans MS"/>
                <a:cs typeface="Arial"/>
              </a:rPr>
              <a:t> – Weekly Maths homework will be set on ‘Purple Mash’. This is set on a Friday and is due in the following Thursday. </a:t>
            </a:r>
          </a:p>
          <a:p>
            <a:pPr eaLnBrk="1" hangingPunct="1">
              <a:spcBef>
                <a:spcPct val="0"/>
              </a:spcBef>
              <a:spcAft>
                <a:spcPts val="1200"/>
              </a:spcAft>
              <a:buFont typeface="Arial" charset="0"/>
              <a:buNone/>
              <a:defRPr/>
            </a:pPr>
            <a:r>
              <a:rPr lang="en-US" altLang="en-US" sz="1000" b="1" dirty="0">
                <a:solidFill>
                  <a:srgbClr val="000000"/>
                </a:solidFill>
                <a:latin typeface="Comic Sans MS" pitchFamily="66" charset="0"/>
                <a:cs typeface="Arial" charset="0"/>
              </a:rPr>
              <a:t>Fruit: </a:t>
            </a:r>
            <a:r>
              <a:rPr lang="en-US" altLang="en-US" sz="1000" dirty="0">
                <a:solidFill>
                  <a:srgbClr val="000000"/>
                </a:solidFill>
                <a:latin typeface="Comic Sans MS" pitchFamily="66" charset="0"/>
                <a:cs typeface="Arial" charset="0"/>
              </a:rPr>
              <a:t>If you wish, you may provide your child with a piece of fruit to eat at morning break.</a:t>
            </a:r>
          </a:p>
          <a:p>
            <a:pPr eaLnBrk="1" hangingPunct="1">
              <a:spcBef>
                <a:spcPct val="0"/>
              </a:spcBef>
              <a:spcAft>
                <a:spcPts val="300"/>
              </a:spcAft>
              <a:buFontTx/>
              <a:buNone/>
              <a:defRPr/>
            </a:pPr>
            <a:endParaRPr lang="en-US" altLang="en-US" sz="1050" b="1" u="sng" dirty="0">
              <a:latin typeface="Comic Sans MS"/>
              <a:cs typeface="Arial"/>
            </a:endParaRPr>
          </a:p>
          <a:p>
            <a:pPr>
              <a:spcBef>
                <a:spcPct val="0"/>
              </a:spcBef>
              <a:spcAft>
                <a:spcPts val="300"/>
              </a:spcAft>
              <a:buFontTx/>
              <a:buNone/>
              <a:defRPr/>
            </a:pPr>
            <a:r>
              <a:rPr lang="en-US" altLang="en-US" sz="1050" b="1" u="sng" dirty="0">
                <a:latin typeface="Comic Sans MS"/>
                <a:cs typeface="Arial"/>
              </a:rPr>
              <a:t>Learning Experiences</a:t>
            </a:r>
            <a:endParaRPr lang="en-US" dirty="0"/>
          </a:p>
          <a:p>
            <a:pPr eaLnBrk="1" hangingPunct="1">
              <a:spcBef>
                <a:spcPct val="0"/>
              </a:spcBef>
              <a:spcAft>
                <a:spcPts val="300"/>
              </a:spcAft>
              <a:buFontTx/>
              <a:buNone/>
              <a:defRPr/>
            </a:pPr>
            <a:r>
              <a:rPr lang="en-US" altLang="en-US" sz="1050" dirty="0">
                <a:solidFill>
                  <a:srgbClr val="000000"/>
                </a:solidFill>
                <a:latin typeface="Comic Sans MS" panose="030F0702030302020204" pitchFamily="66" charset="0"/>
              </a:rPr>
              <a:t>Thursday 12</a:t>
            </a:r>
            <a:r>
              <a:rPr lang="en-US" altLang="en-US" sz="1050" baseline="30000" dirty="0">
                <a:solidFill>
                  <a:srgbClr val="000000"/>
                </a:solidFill>
                <a:latin typeface="Comic Sans MS" panose="030F0702030302020204" pitchFamily="66" charset="0"/>
              </a:rPr>
              <a:t>th</a:t>
            </a:r>
            <a:r>
              <a:rPr lang="en-US" altLang="en-US" sz="1050" dirty="0">
                <a:solidFill>
                  <a:srgbClr val="000000"/>
                </a:solidFill>
                <a:latin typeface="Comic Sans MS" panose="030F0702030302020204" pitchFamily="66" charset="0"/>
              </a:rPr>
              <a:t> September – Arts Trophy Launch (Art) </a:t>
            </a:r>
          </a:p>
          <a:p>
            <a:pPr eaLnBrk="1" hangingPunct="1">
              <a:spcBef>
                <a:spcPct val="0"/>
              </a:spcBef>
              <a:spcAft>
                <a:spcPts val="300"/>
              </a:spcAft>
              <a:buFontTx/>
              <a:buNone/>
              <a:defRPr/>
            </a:pPr>
            <a:r>
              <a:rPr lang="en-US" altLang="en-US" sz="1050" dirty="0">
                <a:solidFill>
                  <a:srgbClr val="000000"/>
                </a:solidFill>
                <a:latin typeface="Comic Sans MS" panose="030F0702030302020204" pitchFamily="66" charset="0"/>
              </a:rPr>
              <a:t>Thursday 26</a:t>
            </a:r>
            <a:r>
              <a:rPr lang="en-US" altLang="en-US" sz="1050" baseline="30000" dirty="0">
                <a:solidFill>
                  <a:srgbClr val="000000"/>
                </a:solidFill>
                <a:latin typeface="Comic Sans MS" panose="030F0702030302020204" pitchFamily="66" charset="0"/>
              </a:rPr>
              <a:t>th</a:t>
            </a:r>
            <a:r>
              <a:rPr lang="en-US" altLang="en-US" sz="1050" dirty="0">
                <a:solidFill>
                  <a:srgbClr val="000000"/>
                </a:solidFill>
                <a:latin typeface="Comic Sans MS" panose="030F0702030302020204" pitchFamily="66" charset="0"/>
              </a:rPr>
              <a:t> September – Harvest Festival Church Service</a:t>
            </a:r>
          </a:p>
          <a:p>
            <a:pPr eaLnBrk="1" hangingPunct="1">
              <a:spcBef>
                <a:spcPct val="0"/>
              </a:spcBef>
              <a:spcAft>
                <a:spcPts val="300"/>
              </a:spcAft>
              <a:buFontTx/>
              <a:buNone/>
              <a:defRPr/>
            </a:pPr>
            <a:r>
              <a:rPr lang="en-US" altLang="en-US" sz="1050" dirty="0">
                <a:solidFill>
                  <a:srgbClr val="000000"/>
                </a:solidFill>
                <a:latin typeface="Comic Sans MS" panose="030F0702030302020204" pitchFamily="66" charset="0"/>
              </a:rPr>
              <a:t>Wednesday 16</a:t>
            </a:r>
            <a:r>
              <a:rPr lang="en-US" altLang="en-US" sz="1050" baseline="30000" dirty="0">
                <a:solidFill>
                  <a:srgbClr val="000000"/>
                </a:solidFill>
                <a:latin typeface="Comic Sans MS" panose="030F0702030302020204" pitchFamily="66" charset="0"/>
              </a:rPr>
              <a:t>th</a:t>
            </a:r>
            <a:r>
              <a:rPr lang="en-US" altLang="en-US" sz="1050" dirty="0">
                <a:solidFill>
                  <a:srgbClr val="000000"/>
                </a:solidFill>
                <a:latin typeface="Comic Sans MS" panose="030F0702030302020204" pitchFamily="66" charset="0"/>
              </a:rPr>
              <a:t> October – Trip to Great Ormond Street – ‘Start a Heart’ workshop </a:t>
            </a:r>
          </a:p>
          <a:p>
            <a:pPr eaLnBrk="1" hangingPunct="1">
              <a:spcBef>
                <a:spcPct val="0"/>
              </a:spcBef>
              <a:spcAft>
                <a:spcPts val="300"/>
              </a:spcAft>
              <a:buFontTx/>
              <a:buNone/>
              <a:defRPr/>
            </a:pPr>
            <a:r>
              <a:rPr lang="en-US" altLang="en-US" sz="1050" dirty="0">
                <a:solidFill>
                  <a:srgbClr val="000000"/>
                </a:solidFill>
                <a:latin typeface="Comic Sans MS" panose="030F0702030302020204" pitchFamily="66" charset="0"/>
              </a:rPr>
              <a:t>Friday 18</a:t>
            </a:r>
            <a:r>
              <a:rPr lang="en-US" altLang="en-US" sz="1050" baseline="30000" dirty="0">
                <a:solidFill>
                  <a:srgbClr val="000000"/>
                </a:solidFill>
                <a:latin typeface="Comic Sans MS" panose="030F0702030302020204" pitchFamily="66" charset="0"/>
              </a:rPr>
              <a:t>th</a:t>
            </a:r>
            <a:r>
              <a:rPr lang="en-US" altLang="en-US" sz="1050" dirty="0">
                <a:solidFill>
                  <a:srgbClr val="000000"/>
                </a:solidFill>
                <a:latin typeface="Comic Sans MS" panose="030F0702030302020204" pitchFamily="66" charset="0"/>
              </a:rPr>
              <a:t> October – Arts Trophy Final (Art)</a:t>
            </a:r>
          </a:p>
          <a:p>
            <a:pPr eaLnBrk="1" hangingPunct="1">
              <a:spcBef>
                <a:spcPct val="0"/>
              </a:spcBef>
              <a:spcAft>
                <a:spcPts val="300"/>
              </a:spcAft>
              <a:buFontTx/>
              <a:buNone/>
              <a:defRPr/>
            </a:pPr>
            <a:r>
              <a:rPr lang="en-US" altLang="en-US" sz="1050" dirty="0">
                <a:solidFill>
                  <a:srgbClr val="000000"/>
                </a:solidFill>
                <a:latin typeface="Comic Sans MS" panose="030F0702030302020204" pitchFamily="66" charset="0"/>
              </a:rPr>
              <a:t>w/c Monday 21</a:t>
            </a:r>
            <a:r>
              <a:rPr lang="en-US" altLang="en-US" sz="1050" baseline="30000" dirty="0">
                <a:solidFill>
                  <a:srgbClr val="000000"/>
                </a:solidFill>
                <a:latin typeface="Comic Sans MS" panose="030F0702030302020204" pitchFamily="66" charset="0"/>
              </a:rPr>
              <a:t>st</a:t>
            </a:r>
            <a:r>
              <a:rPr lang="en-US" altLang="en-US" sz="1050" dirty="0">
                <a:solidFill>
                  <a:srgbClr val="000000"/>
                </a:solidFill>
                <a:latin typeface="Comic Sans MS" panose="030F0702030302020204" pitchFamily="66" charset="0"/>
              </a:rPr>
              <a:t> October – Multicultural Week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50a6b86-6e86-4b74-93c9-116031be495f">
      <Terms xmlns="http://schemas.microsoft.com/office/infopath/2007/PartnerControls"/>
    </lcf76f155ced4ddcb4097134ff3c332f>
    <TaxCatchAll xmlns="6a6f9b4c-029b-444e-addf-4d66571c9b6f" xsi:nil="true"/>
  </documentManagement>
</p:properties>
</file>

<file path=customXml/itemProps1.xml><?xml version="1.0" encoding="utf-8"?>
<ds:datastoreItem xmlns:ds="http://schemas.openxmlformats.org/officeDocument/2006/customXml" ds:itemID="{5D38F610-2FDB-4BB1-A33E-B51AF237F6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C88AD4C-F154-4ED7-B27B-71417E28D444}">
  <ds:schemaRefs>
    <ds:schemaRef ds:uri="http://schemas.microsoft.com/sharepoint/v3/contenttype/forms"/>
  </ds:schemaRefs>
</ds:datastoreItem>
</file>

<file path=customXml/itemProps3.xml><?xml version="1.0" encoding="utf-8"?>
<ds:datastoreItem xmlns:ds="http://schemas.openxmlformats.org/officeDocument/2006/customXml" ds:itemID="{07CA91E5-4914-4F9D-B8A8-36FF13A81D92}">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docProps/app.xml><?xml version="1.0" encoding="utf-8"?>
<Properties xmlns="http://schemas.openxmlformats.org/officeDocument/2006/extended-properties" xmlns:vt="http://schemas.openxmlformats.org/officeDocument/2006/docPropsVTypes">
  <TotalTime>8858</TotalTime>
  <Words>1322</Words>
  <Application>Microsoft Office PowerPoint</Application>
  <PresentationFormat>On-screen Show (4:3)</PresentationFormat>
  <Paragraphs>41</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J Izard</cp:lastModifiedBy>
  <cp:revision>199</cp:revision>
  <cp:lastPrinted>2016-09-01T06:41:04Z</cp:lastPrinted>
  <dcterms:created xsi:type="dcterms:W3CDTF">2014-02-13T13:53:14Z</dcterms:created>
  <dcterms:modified xsi:type="dcterms:W3CDTF">2025-09-06T11:12:52Z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MediaServiceImageTags">
    <vt:lpwstr/>
  </property>
  <property fmtid="{D5CDD505-2E9C-101B-9397-08002B2CF9AE}" pid="5" name="ContentTypeId">
    <vt:lpwstr>0x010100B2454E0188772A4CA30BFEF8B53D0367</vt:lpwstr>
  </property>
</Properties>
</file>