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9144000" cy="6858000" type="screen4x3"/>
  <p:notesSz cx="6888163" cy="100203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829" autoAdjust="0"/>
    <p:restoredTop sz="94660"/>
  </p:normalViewPr>
  <p:slideViewPr>
    <p:cSldViewPr>
      <p:cViewPr varScale="1">
        <p:scale>
          <a:sx n="90" d="100"/>
          <a:sy n="90" d="100"/>
        </p:scale>
        <p:origin x="272" y="20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245558-8B4B-505E-8ADF-2D0EA8B7E7E1}"/>
              </a:ext>
            </a:extLst>
          </p:cNvPr>
          <p:cNvSpPr>
            <a:spLocks noGrp="1"/>
          </p:cNvSpPr>
          <p:nvPr>
            <p:ph type="dt" sz="half" idx="10"/>
          </p:nvPr>
        </p:nvSpPr>
        <p:spPr/>
        <p:txBody>
          <a:bodyPr/>
          <a:lstStyle>
            <a:lvl1pPr>
              <a:defRPr/>
            </a:lvl1pPr>
          </a:lstStyle>
          <a:p>
            <a:pPr>
              <a:defRPr/>
            </a:pPr>
            <a:fld id="{4793F934-4963-431A-A3BD-BAD97847A347}"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F134D356-AA6B-D2D5-33D9-3B0B2DFEA0EC}"/>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568F281-CBF7-A11A-3102-F4FB7D372078}"/>
              </a:ext>
            </a:extLst>
          </p:cNvPr>
          <p:cNvSpPr>
            <a:spLocks noGrp="1"/>
          </p:cNvSpPr>
          <p:nvPr>
            <p:ph type="sldNum" sz="quarter" idx="12"/>
          </p:nvPr>
        </p:nvSpPr>
        <p:spPr/>
        <p:txBody>
          <a:bodyPr/>
          <a:lstStyle>
            <a:lvl1pPr>
              <a:defRPr/>
            </a:lvl1pPr>
          </a:lstStyle>
          <a:p>
            <a:fld id="{977D6ECC-4ABF-4C0B-812A-FA5851C991D0}" type="slidenum">
              <a:rPr lang="en-GB" altLang="en-US"/>
              <a:pPr/>
              <a:t>‹#›</a:t>
            </a:fld>
            <a:endParaRPr lang="en-GB" altLang="en-US"/>
          </a:p>
        </p:txBody>
      </p:sp>
    </p:spTree>
    <p:extLst>
      <p:ext uri="{BB962C8B-B14F-4D97-AF65-F5344CB8AC3E}">
        <p14:creationId xmlns:p14="http://schemas.microsoft.com/office/powerpoint/2010/main" val="3649257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093F7F-D1A4-1144-E019-0DFC7D5247DA}"/>
              </a:ext>
            </a:extLst>
          </p:cNvPr>
          <p:cNvSpPr>
            <a:spLocks noGrp="1"/>
          </p:cNvSpPr>
          <p:nvPr>
            <p:ph type="dt" sz="half" idx="10"/>
          </p:nvPr>
        </p:nvSpPr>
        <p:spPr/>
        <p:txBody>
          <a:bodyPr/>
          <a:lstStyle>
            <a:lvl1pPr>
              <a:defRPr/>
            </a:lvl1pPr>
          </a:lstStyle>
          <a:p>
            <a:pPr>
              <a:defRPr/>
            </a:pPr>
            <a:fld id="{03074D6C-C37D-4248-A138-1F4C993CAC95}"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5D3A94EB-35F9-C79B-9143-0909DFB765E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E6F464C-E354-6CC5-40E7-5F3ADBAA26A0}"/>
              </a:ext>
            </a:extLst>
          </p:cNvPr>
          <p:cNvSpPr>
            <a:spLocks noGrp="1"/>
          </p:cNvSpPr>
          <p:nvPr>
            <p:ph type="sldNum" sz="quarter" idx="12"/>
          </p:nvPr>
        </p:nvSpPr>
        <p:spPr/>
        <p:txBody>
          <a:bodyPr/>
          <a:lstStyle>
            <a:lvl1pPr>
              <a:defRPr/>
            </a:lvl1pPr>
          </a:lstStyle>
          <a:p>
            <a:fld id="{E0AAA6AA-187E-408A-AC26-D3CE0CF3A9EB}" type="slidenum">
              <a:rPr lang="en-GB" altLang="en-US"/>
              <a:pPr/>
              <a:t>‹#›</a:t>
            </a:fld>
            <a:endParaRPr lang="en-GB" altLang="en-US"/>
          </a:p>
        </p:txBody>
      </p:sp>
    </p:spTree>
    <p:extLst>
      <p:ext uri="{BB962C8B-B14F-4D97-AF65-F5344CB8AC3E}">
        <p14:creationId xmlns:p14="http://schemas.microsoft.com/office/powerpoint/2010/main" val="4264861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ED0335E-90EF-BFA3-8959-8EED6295108A}"/>
              </a:ext>
            </a:extLst>
          </p:cNvPr>
          <p:cNvSpPr>
            <a:spLocks noGrp="1"/>
          </p:cNvSpPr>
          <p:nvPr>
            <p:ph type="dt" sz="half" idx="10"/>
          </p:nvPr>
        </p:nvSpPr>
        <p:spPr/>
        <p:txBody>
          <a:bodyPr/>
          <a:lstStyle>
            <a:lvl1pPr>
              <a:defRPr/>
            </a:lvl1pPr>
          </a:lstStyle>
          <a:p>
            <a:pPr>
              <a:defRPr/>
            </a:pPr>
            <a:fld id="{2872A6C5-F49F-4BC8-BB77-297C5BBB6340}"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DD73A958-A434-DE14-C298-C199E1363F4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89FF64C9-11EA-AA79-29D1-1859A1021471}"/>
              </a:ext>
            </a:extLst>
          </p:cNvPr>
          <p:cNvSpPr>
            <a:spLocks noGrp="1"/>
          </p:cNvSpPr>
          <p:nvPr>
            <p:ph type="sldNum" sz="quarter" idx="12"/>
          </p:nvPr>
        </p:nvSpPr>
        <p:spPr/>
        <p:txBody>
          <a:bodyPr/>
          <a:lstStyle>
            <a:lvl1pPr>
              <a:defRPr/>
            </a:lvl1pPr>
          </a:lstStyle>
          <a:p>
            <a:fld id="{E7019B18-E388-43D1-A88E-CB8E9266E55C}" type="slidenum">
              <a:rPr lang="en-GB" altLang="en-US"/>
              <a:pPr/>
              <a:t>‹#›</a:t>
            </a:fld>
            <a:endParaRPr lang="en-GB" altLang="en-US"/>
          </a:p>
        </p:txBody>
      </p:sp>
    </p:spTree>
    <p:extLst>
      <p:ext uri="{BB962C8B-B14F-4D97-AF65-F5344CB8AC3E}">
        <p14:creationId xmlns:p14="http://schemas.microsoft.com/office/powerpoint/2010/main" val="24699567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7E99570C-5E19-6977-F9EF-5D9046BB4FCB}"/>
              </a:ext>
            </a:extLst>
          </p:cNvPr>
          <p:cNvSpPr>
            <a:spLocks noGrp="1"/>
          </p:cNvSpPr>
          <p:nvPr>
            <p:ph type="dt" sz="half" idx="10"/>
          </p:nvPr>
        </p:nvSpPr>
        <p:spPr/>
        <p:txBody>
          <a:bodyPr/>
          <a:lstStyle>
            <a:lvl1pPr>
              <a:defRPr/>
            </a:lvl1pPr>
          </a:lstStyle>
          <a:p>
            <a:pPr>
              <a:defRPr/>
            </a:pPr>
            <a:fld id="{7F4A140D-E5B8-4BB0-978F-5CA124FF8709}" type="datetimeFigureOut">
              <a:rPr lang="en-GB" altLang="en-US"/>
              <a:pPr>
                <a:defRPr/>
              </a:pPr>
              <a:t>07/06/2026</a:t>
            </a:fld>
            <a:endParaRPr lang="en-GB" altLang="en-US"/>
          </a:p>
        </p:txBody>
      </p:sp>
      <p:sp>
        <p:nvSpPr>
          <p:cNvPr id="6" name="Footer Placeholder 4">
            <a:extLst>
              <a:ext uri="{FF2B5EF4-FFF2-40B4-BE49-F238E27FC236}">
                <a16:creationId xmlns:a16="http://schemas.microsoft.com/office/drawing/2014/main" id="{63589C7A-1CD1-AFF4-8FF5-E7D23F5CD1FD}"/>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AC5F012D-9AB1-0370-45DC-3F5936CD9F63}"/>
              </a:ext>
            </a:extLst>
          </p:cNvPr>
          <p:cNvSpPr>
            <a:spLocks noGrp="1"/>
          </p:cNvSpPr>
          <p:nvPr>
            <p:ph type="sldNum" sz="quarter" idx="12"/>
          </p:nvPr>
        </p:nvSpPr>
        <p:spPr/>
        <p:txBody>
          <a:bodyPr/>
          <a:lstStyle>
            <a:lvl1pPr>
              <a:defRPr/>
            </a:lvl1pPr>
          </a:lstStyle>
          <a:p>
            <a:fld id="{2039383E-53D6-4311-AABA-82525E10E43D}" type="slidenum">
              <a:rPr lang="en-GB" altLang="en-US"/>
              <a:pPr/>
              <a:t>‹#›</a:t>
            </a:fld>
            <a:endParaRPr lang="en-GB" altLang="en-US"/>
          </a:p>
        </p:txBody>
      </p:sp>
    </p:spTree>
    <p:extLst>
      <p:ext uri="{BB962C8B-B14F-4D97-AF65-F5344CB8AC3E}">
        <p14:creationId xmlns:p14="http://schemas.microsoft.com/office/powerpoint/2010/main" val="19541509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B330F7A6-20AF-B12B-0AF7-D1F95DE593F1}"/>
              </a:ext>
            </a:extLst>
          </p:cNvPr>
          <p:cNvSpPr>
            <a:spLocks noGrp="1"/>
          </p:cNvSpPr>
          <p:nvPr>
            <p:ph type="dt" sz="half" idx="10"/>
          </p:nvPr>
        </p:nvSpPr>
        <p:spPr/>
        <p:txBody>
          <a:bodyPr/>
          <a:lstStyle>
            <a:lvl1pPr>
              <a:defRPr/>
            </a:lvl1pPr>
          </a:lstStyle>
          <a:p>
            <a:pPr>
              <a:defRPr/>
            </a:pPr>
            <a:fld id="{6C954F64-ABB5-4CC3-B4AD-DAC8AD2765D7}" type="datetimeFigureOut">
              <a:rPr lang="en-GB" altLang="en-US"/>
              <a:pPr>
                <a:defRPr/>
              </a:pPr>
              <a:t>07/06/2026</a:t>
            </a:fld>
            <a:endParaRPr lang="en-GB" altLang="en-US"/>
          </a:p>
        </p:txBody>
      </p:sp>
      <p:sp>
        <p:nvSpPr>
          <p:cNvPr id="8" name="Footer Placeholder 4">
            <a:extLst>
              <a:ext uri="{FF2B5EF4-FFF2-40B4-BE49-F238E27FC236}">
                <a16:creationId xmlns:a16="http://schemas.microsoft.com/office/drawing/2014/main" id="{6EB551BE-1EA4-7837-00F4-434159D5A3EB}"/>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DEEA1A83-48F7-849F-FFB5-F605DB9D1867}"/>
              </a:ext>
            </a:extLst>
          </p:cNvPr>
          <p:cNvSpPr>
            <a:spLocks noGrp="1"/>
          </p:cNvSpPr>
          <p:nvPr>
            <p:ph type="sldNum" sz="quarter" idx="12"/>
          </p:nvPr>
        </p:nvSpPr>
        <p:spPr/>
        <p:txBody>
          <a:bodyPr/>
          <a:lstStyle>
            <a:lvl1pPr>
              <a:defRPr/>
            </a:lvl1pPr>
          </a:lstStyle>
          <a:p>
            <a:fld id="{454739D8-E0A9-4C17-BD18-EDCC89FCB2C0}" type="slidenum">
              <a:rPr lang="en-GB" altLang="en-US"/>
              <a:pPr/>
              <a:t>‹#›</a:t>
            </a:fld>
            <a:endParaRPr lang="en-GB" altLang="en-US"/>
          </a:p>
        </p:txBody>
      </p:sp>
    </p:spTree>
    <p:extLst>
      <p:ext uri="{BB962C8B-B14F-4D97-AF65-F5344CB8AC3E}">
        <p14:creationId xmlns:p14="http://schemas.microsoft.com/office/powerpoint/2010/main" val="18599368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57124A3D-0884-4927-E0D5-F97B9BC6F517}"/>
              </a:ext>
            </a:extLst>
          </p:cNvPr>
          <p:cNvSpPr>
            <a:spLocks noGrp="1"/>
          </p:cNvSpPr>
          <p:nvPr>
            <p:ph type="dt" sz="half" idx="10"/>
          </p:nvPr>
        </p:nvSpPr>
        <p:spPr/>
        <p:txBody>
          <a:bodyPr/>
          <a:lstStyle>
            <a:lvl1pPr>
              <a:defRPr/>
            </a:lvl1pPr>
          </a:lstStyle>
          <a:p>
            <a:pPr>
              <a:defRPr/>
            </a:pPr>
            <a:fld id="{045E8FF8-758A-4831-B839-D7AEB73CB353}" type="datetimeFigureOut">
              <a:rPr lang="en-GB" altLang="en-US"/>
              <a:pPr>
                <a:defRPr/>
              </a:pPr>
              <a:t>07/06/2026</a:t>
            </a:fld>
            <a:endParaRPr lang="en-GB" altLang="en-US"/>
          </a:p>
        </p:txBody>
      </p:sp>
      <p:sp>
        <p:nvSpPr>
          <p:cNvPr id="4" name="Footer Placeholder 4">
            <a:extLst>
              <a:ext uri="{FF2B5EF4-FFF2-40B4-BE49-F238E27FC236}">
                <a16:creationId xmlns:a16="http://schemas.microsoft.com/office/drawing/2014/main" id="{B89658DE-2BBA-4D82-214F-46645820E9D4}"/>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C859F34A-A9A0-CDF2-3728-971FDA7E0321}"/>
              </a:ext>
            </a:extLst>
          </p:cNvPr>
          <p:cNvSpPr>
            <a:spLocks noGrp="1"/>
          </p:cNvSpPr>
          <p:nvPr>
            <p:ph type="sldNum" sz="quarter" idx="12"/>
          </p:nvPr>
        </p:nvSpPr>
        <p:spPr/>
        <p:txBody>
          <a:bodyPr/>
          <a:lstStyle>
            <a:lvl1pPr>
              <a:defRPr/>
            </a:lvl1pPr>
          </a:lstStyle>
          <a:p>
            <a:fld id="{CD2A24AC-FB9D-4BD8-BE83-A728AE75D178}" type="slidenum">
              <a:rPr lang="en-GB" altLang="en-US"/>
              <a:pPr/>
              <a:t>‹#›</a:t>
            </a:fld>
            <a:endParaRPr lang="en-GB" altLang="en-US"/>
          </a:p>
        </p:txBody>
      </p:sp>
    </p:spTree>
    <p:extLst>
      <p:ext uri="{BB962C8B-B14F-4D97-AF65-F5344CB8AC3E}">
        <p14:creationId xmlns:p14="http://schemas.microsoft.com/office/powerpoint/2010/main" val="5378761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0EBC730-5ABB-336F-ED56-69F37620B918}"/>
              </a:ext>
            </a:extLst>
          </p:cNvPr>
          <p:cNvSpPr>
            <a:spLocks noGrp="1"/>
          </p:cNvSpPr>
          <p:nvPr>
            <p:ph type="dt" sz="half" idx="10"/>
          </p:nvPr>
        </p:nvSpPr>
        <p:spPr/>
        <p:txBody>
          <a:bodyPr/>
          <a:lstStyle>
            <a:lvl1pPr>
              <a:defRPr/>
            </a:lvl1pPr>
          </a:lstStyle>
          <a:p>
            <a:pPr>
              <a:defRPr/>
            </a:pPr>
            <a:fld id="{BA2523E6-FBAD-4396-94BE-8C41FBBA0F25}" type="datetimeFigureOut">
              <a:rPr lang="en-GB" altLang="en-US"/>
              <a:pPr>
                <a:defRPr/>
              </a:pPr>
              <a:t>07/06/2026</a:t>
            </a:fld>
            <a:endParaRPr lang="en-GB" altLang="en-US"/>
          </a:p>
        </p:txBody>
      </p:sp>
      <p:sp>
        <p:nvSpPr>
          <p:cNvPr id="3" name="Footer Placeholder 4">
            <a:extLst>
              <a:ext uri="{FF2B5EF4-FFF2-40B4-BE49-F238E27FC236}">
                <a16:creationId xmlns:a16="http://schemas.microsoft.com/office/drawing/2014/main" id="{1C816069-04A9-095A-032A-A1D7F6492CC6}"/>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B38B2829-9FAC-A23A-0BF3-61A37E9A0B72}"/>
              </a:ext>
            </a:extLst>
          </p:cNvPr>
          <p:cNvSpPr>
            <a:spLocks noGrp="1"/>
          </p:cNvSpPr>
          <p:nvPr>
            <p:ph type="sldNum" sz="quarter" idx="12"/>
          </p:nvPr>
        </p:nvSpPr>
        <p:spPr/>
        <p:txBody>
          <a:bodyPr/>
          <a:lstStyle>
            <a:lvl1pPr>
              <a:defRPr/>
            </a:lvl1pPr>
          </a:lstStyle>
          <a:p>
            <a:fld id="{7632536A-7855-49A0-A966-7F3616DC48FE}" type="slidenum">
              <a:rPr lang="en-GB" altLang="en-US"/>
              <a:pPr/>
              <a:t>‹#›</a:t>
            </a:fld>
            <a:endParaRPr lang="en-GB" altLang="en-US"/>
          </a:p>
        </p:txBody>
      </p:sp>
    </p:spTree>
    <p:extLst>
      <p:ext uri="{BB962C8B-B14F-4D97-AF65-F5344CB8AC3E}">
        <p14:creationId xmlns:p14="http://schemas.microsoft.com/office/powerpoint/2010/main" val="1675073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E31953A9-0D7F-7FA1-4BAC-6B82817CA936}"/>
              </a:ext>
            </a:extLst>
          </p:cNvPr>
          <p:cNvSpPr>
            <a:spLocks noGrp="1"/>
          </p:cNvSpPr>
          <p:nvPr>
            <p:ph type="dt" sz="half" idx="10"/>
          </p:nvPr>
        </p:nvSpPr>
        <p:spPr/>
        <p:txBody>
          <a:bodyPr/>
          <a:lstStyle>
            <a:lvl1pPr>
              <a:defRPr/>
            </a:lvl1pPr>
          </a:lstStyle>
          <a:p>
            <a:pPr>
              <a:defRPr/>
            </a:pPr>
            <a:fld id="{A345CF39-E9DB-49A7-A4FF-33C529D67A5A}" type="datetimeFigureOut">
              <a:rPr lang="en-GB" altLang="en-US"/>
              <a:pPr>
                <a:defRPr/>
              </a:pPr>
              <a:t>07/06/2026</a:t>
            </a:fld>
            <a:endParaRPr lang="en-GB" altLang="en-US"/>
          </a:p>
        </p:txBody>
      </p:sp>
      <p:sp>
        <p:nvSpPr>
          <p:cNvPr id="6" name="Footer Placeholder 4">
            <a:extLst>
              <a:ext uri="{FF2B5EF4-FFF2-40B4-BE49-F238E27FC236}">
                <a16:creationId xmlns:a16="http://schemas.microsoft.com/office/drawing/2014/main" id="{83199A4E-DC70-7319-565D-DDFDC05A3F5A}"/>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C41420D7-0B62-6234-37C7-84046DB3F6E1}"/>
              </a:ext>
            </a:extLst>
          </p:cNvPr>
          <p:cNvSpPr>
            <a:spLocks noGrp="1"/>
          </p:cNvSpPr>
          <p:nvPr>
            <p:ph type="sldNum" sz="quarter" idx="12"/>
          </p:nvPr>
        </p:nvSpPr>
        <p:spPr/>
        <p:txBody>
          <a:bodyPr/>
          <a:lstStyle>
            <a:lvl1pPr>
              <a:defRPr/>
            </a:lvl1pPr>
          </a:lstStyle>
          <a:p>
            <a:fld id="{20764F4D-6AFD-4D5F-86D1-1EE50A90324C}" type="slidenum">
              <a:rPr lang="en-GB" altLang="en-US"/>
              <a:pPr/>
              <a:t>‹#›</a:t>
            </a:fld>
            <a:endParaRPr lang="en-GB" altLang="en-US"/>
          </a:p>
        </p:txBody>
      </p:sp>
    </p:spTree>
    <p:extLst>
      <p:ext uri="{BB962C8B-B14F-4D97-AF65-F5344CB8AC3E}">
        <p14:creationId xmlns:p14="http://schemas.microsoft.com/office/powerpoint/2010/main" val="3786309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A01B562-457C-124A-2B86-D551E48BC141}"/>
              </a:ext>
            </a:extLst>
          </p:cNvPr>
          <p:cNvSpPr>
            <a:spLocks noGrp="1"/>
          </p:cNvSpPr>
          <p:nvPr>
            <p:ph type="dt" sz="half" idx="10"/>
          </p:nvPr>
        </p:nvSpPr>
        <p:spPr/>
        <p:txBody>
          <a:bodyPr/>
          <a:lstStyle>
            <a:lvl1pPr>
              <a:defRPr/>
            </a:lvl1pPr>
          </a:lstStyle>
          <a:p>
            <a:pPr>
              <a:defRPr/>
            </a:pPr>
            <a:fld id="{99DDE2CB-1C13-4D89-9EEC-C640150FAB59}" type="datetimeFigureOut">
              <a:rPr lang="en-GB" altLang="en-US"/>
              <a:pPr>
                <a:defRPr/>
              </a:pPr>
              <a:t>07/06/2026</a:t>
            </a:fld>
            <a:endParaRPr lang="en-GB" altLang="en-US"/>
          </a:p>
        </p:txBody>
      </p:sp>
      <p:sp>
        <p:nvSpPr>
          <p:cNvPr id="6" name="Footer Placeholder 4">
            <a:extLst>
              <a:ext uri="{FF2B5EF4-FFF2-40B4-BE49-F238E27FC236}">
                <a16:creationId xmlns:a16="http://schemas.microsoft.com/office/drawing/2014/main" id="{C17FBD6A-0C0F-25DD-00B2-DCC8669ED722}"/>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E0619373-1AFC-9081-C8CE-2FE0014591AF}"/>
              </a:ext>
            </a:extLst>
          </p:cNvPr>
          <p:cNvSpPr>
            <a:spLocks noGrp="1"/>
          </p:cNvSpPr>
          <p:nvPr>
            <p:ph type="sldNum" sz="quarter" idx="12"/>
          </p:nvPr>
        </p:nvSpPr>
        <p:spPr/>
        <p:txBody>
          <a:bodyPr/>
          <a:lstStyle>
            <a:lvl1pPr>
              <a:defRPr/>
            </a:lvl1pPr>
          </a:lstStyle>
          <a:p>
            <a:fld id="{BE1219B1-6AAB-47D0-997A-BE8FA817A05F}" type="slidenum">
              <a:rPr lang="en-GB" altLang="en-US"/>
              <a:pPr/>
              <a:t>‹#›</a:t>
            </a:fld>
            <a:endParaRPr lang="en-GB" altLang="en-US"/>
          </a:p>
        </p:txBody>
      </p:sp>
    </p:spTree>
    <p:extLst>
      <p:ext uri="{BB962C8B-B14F-4D97-AF65-F5344CB8AC3E}">
        <p14:creationId xmlns:p14="http://schemas.microsoft.com/office/powerpoint/2010/main" val="1021304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B17FC9-59EE-9491-C7DF-8607960DE0F6}"/>
              </a:ext>
            </a:extLst>
          </p:cNvPr>
          <p:cNvSpPr>
            <a:spLocks noGrp="1"/>
          </p:cNvSpPr>
          <p:nvPr>
            <p:ph type="dt" sz="half" idx="10"/>
          </p:nvPr>
        </p:nvSpPr>
        <p:spPr/>
        <p:txBody>
          <a:bodyPr/>
          <a:lstStyle>
            <a:lvl1pPr>
              <a:defRPr/>
            </a:lvl1pPr>
          </a:lstStyle>
          <a:p>
            <a:pPr>
              <a:defRPr/>
            </a:pPr>
            <a:fld id="{2DA8549A-BA4D-4333-A664-59F669F48B95}"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DBB0DBB9-B16E-B417-5296-205AF9B7C80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F6FBD2E-5375-F9E2-CC35-3087E76234A6}"/>
              </a:ext>
            </a:extLst>
          </p:cNvPr>
          <p:cNvSpPr>
            <a:spLocks noGrp="1"/>
          </p:cNvSpPr>
          <p:nvPr>
            <p:ph type="sldNum" sz="quarter" idx="12"/>
          </p:nvPr>
        </p:nvSpPr>
        <p:spPr/>
        <p:txBody>
          <a:bodyPr/>
          <a:lstStyle>
            <a:lvl1pPr>
              <a:defRPr/>
            </a:lvl1pPr>
          </a:lstStyle>
          <a:p>
            <a:fld id="{0F6A5A54-3EDB-461E-8A7B-1E104D4B5F16}" type="slidenum">
              <a:rPr lang="en-GB" altLang="en-US"/>
              <a:pPr/>
              <a:t>‹#›</a:t>
            </a:fld>
            <a:endParaRPr lang="en-GB" altLang="en-US"/>
          </a:p>
        </p:txBody>
      </p:sp>
    </p:spTree>
    <p:extLst>
      <p:ext uri="{BB962C8B-B14F-4D97-AF65-F5344CB8AC3E}">
        <p14:creationId xmlns:p14="http://schemas.microsoft.com/office/powerpoint/2010/main" val="27989104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FC1992-4896-6EC2-F76F-A2E8FF80665F}"/>
              </a:ext>
            </a:extLst>
          </p:cNvPr>
          <p:cNvSpPr>
            <a:spLocks noGrp="1"/>
          </p:cNvSpPr>
          <p:nvPr>
            <p:ph type="dt" sz="half" idx="10"/>
          </p:nvPr>
        </p:nvSpPr>
        <p:spPr/>
        <p:txBody>
          <a:bodyPr/>
          <a:lstStyle>
            <a:lvl1pPr>
              <a:defRPr/>
            </a:lvl1pPr>
          </a:lstStyle>
          <a:p>
            <a:pPr>
              <a:defRPr/>
            </a:pPr>
            <a:fld id="{B381C060-813B-4B9A-899F-1445C44B6432}"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27A640D3-A7DE-51CD-872B-D675EE88FB2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66DDC5B1-C3CB-F362-7162-3EC97BD97424}"/>
              </a:ext>
            </a:extLst>
          </p:cNvPr>
          <p:cNvSpPr>
            <a:spLocks noGrp="1"/>
          </p:cNvSpPr>
          <p:nvPr>
            <p:ph type="sldNum" sz="quarter" idx="12"/>
          </p:nvPr>
        </p:nvSpPr>
        <p:spPr/>
        <p:txBody>
          <a:bodyPr/>
          <a:lstStyle>
            <a:lvl1pPr>
              <a:defRPr/>
            </a:lvl1pPr>
          </a:lstStyle>
          <a:p>
            <a:fld id="{D9B99F19-EF56-426A-A08B-DA41FAA1F269}" type="slidenum">
              <a:rPr lang="en-GB" altLang="en-US"/>
              <a:pPr/>
              <a:t>‹#›</a:t>
            </a:fld>
            <a:endParaRPr lang="en-GB" altLang="en-US"/>
          </a:p>
        </p:txBody>
      </p:sp>
    </p:spTree>
    <p:extLst>
      <p:ext uri="{BB962C8B-B14F-4D97-AF65-F5344CB8AC3E}">
        <p14:creationId xmlns:p14="http://schemas.microsoft.com/office/powerpoint/2010/main" val="90866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BE718E3-016E-F6B6-F3D2-1EA793E84D2A}"/>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00A843FB-A8DF-20E2-39B1-278C6DBC1DD5}"/>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E43A8C5D-7AEF-32C8-F3CB-D7A96ABD32FF}"/>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pPr>
              <a:defRPr/>
            </a:pPr>
            <a:fld id="{7E5A5BC7-7B13-4E2B-92E0-BA21AD100983}"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FCD6792A-593E-0EC5-EB69-226A6C021005}"/>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a:extLst>
              <a:ext uri="{FF2B5EF4-FFF2-40B4-BE49-F238E27FC236}">
                <a16:creationId xmlns:a16="http://schemas.microsoft.com/office/drawing/2014/main" id="{1DBDB012-ED4B-56AA-E86F-B3806A5CCDD3}"/>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15CB20ED-1558-4110-B98F-F13F25100E4F}"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mj-cs"/>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itchFamily="34" charset="-128"/>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itchFamily="34" charset="-128"/>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itchFamily="34" charset="-128"/>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FD7E9416-46E4-34D8-8B48-3BDEEFF26C29}"/>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p>
            <a:pPr algn="ctr" eaLnBrk="1" hangingPunct="1">
              <a:spcAft>
                <a:spcPts val="1000"/>
              </a:spcAft>
              <a:defRPr/>
            </a:pPr>
            <a:endParaRPr lang="en-GB" sz="1200" b="1" dirty="0">
              <a:latin typeface="Comic Sans MS" pitchFamily="66" charset="0"/>
              <a:ea typeface="+mn-ea"/>
              <a:cs typeface="Arial" panose="020B0604020202020204" pitchFamily="34" charset="0"/>
            </a:endParaRPr>
          </a:p>
          <a:p>
            <a:pPr algn="ctr" eaLnBrk="1" hangingPunct="1">
              <a:spcAft>
                <a:spcPts val="1000"/>
              </a:spcAft>
              <a:defRPr/>
            </a:pPr>
            <a:r>
              <a:rPr lang="en-GB" sz="1200" b="1" dirty="0">
                <a:latin typeface="Comic Sans MS" pitchFamily="66" charset="0"/>
                <a:ea typeface="+mn-ea"/>
                <a:cs typeface="Arial" panose="020B0604020202020204" pitchFamily="34" charset="0"/>
              </a:rPr>
              <a:t>Nursery Curriculum Plan</a:t>
            </a:r>
          </a:p>
          <a:p>
            <a:pPr algn="ctr" eaLnBrk="1" hangingPunct="1">
              <a:spcAft>
                <a:spcPts val="1000"/>
              </a:spcAft>
              <a:defRPr/>
            </a:pPr>
            <a:r>
              <a:rPr lang="en-GB" sz="1200" b="1" dirty="0">
                <a:latin typeface="Comic Sans MS" pitchFamily="66" charset="0"/>
                <a:ea typeface="+mn-ea"/>
                <a:cs typeface="Arial" panose="020B0604020202020204" pitchFamily="34" charset="0"/>
              </a:rPr>
              <a:t>Autumn 2 2017</a:t>
            </a:r>
            <a:endParaRPr lang="en-US" sz="1200" dirty="0">
              <a:latin typeface="Arial" pitchFamily="34" charset="0"/>
              <a:ea typeface="+mn-ea"/>
              <a:cs typeface="Arial" panose="020B0604020202020204" pitchFamily="34" charset="0"/>
            </a:endParaRPr>
          </a:p>
        </p:txBody>
      </p:sp>
      <p:sp>
        <p:nvSpPr>
          <p:cNvPr id="5" name="Rectangle 397">
            <a:extLst>
              <a:ext uri="{FF2B5EF4-FFF2-40B4-BE49-F238E27FC236}">
                <a16:creationId xmlns:a16="http://schemas.microsoft.com/office/drawing/2014/main" id="{AD1AC786-654A-4E97-BD3C-B3D346C97E42}"/>
              </a:ext>
            </a:extLst>
          </p:cNvPr>
          <p:cNvSpPr>
            <a:spLocks noChangeArrowheads="1"/>
          </p:cNvSpPr>
          <p:nvPr/>
        </p:nvSpPr>
        <p:spPr bwMode="auto">
          <a:xfrm flipH="1">
            <a:off x="4486110" y="101600"/>
            <a:ext cx="4449762" cy="6576462"/>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lvl1pPr>
              <a:defRPr sz="2400">
                <a:solidFill>
                  <a:schemeClr val="tx1"/>
                </a:solidFill>
                <a:latin typeface="Calibri" pitchFamily="34" charset="0"/>
                <a:ea typeface="MS PGothic" pitchFamily="34" charset="-128"/>
              </a:defRPr>
            </a:lvl1pPr>
            <a:lvl2pPr>
              <a:defRPr sz="2400">
                <a:solidFill>
                  <a:schemeClr val="tx1"/>
                </a:solidFill>
                <a:latin typeface="Calibri" pitchFamily="34" charset="0"/>
                <a:ea typeface="MS PGothic" pitchFamily="34" charset="-128"/>
              </a:defRPr>
            </a:lvl2pPr>
            <a:lvl3pPr marL="1143000" indent="-228600">
              <a:defRPr sz="2400">
                <a:solidFill>
                  <a:schemeClr val="tx1"/>
                </a:solidFill>
                <a:latin typeface="Calibri" pitchFamily="34" charset="0"/>
                <a:ea typeface="MS PGothic" pitchFamily="34" charset="-128"/>
              </a:defRPr>
            </a:lvl3pPr>
            <a:lvl4pPr marL="1600200" indent="-228600">
              <a:defRPr sz="2400">
                <a:solidFill>
                  <a:schemeClr val="tx1"/>
                </a:solidFill>
                <a:latin typeface="Calibri" pitchFamily="34" charset="0"/>
                <a:ea typeface="MS PGothic" pitchFamily="34" charset="-128"/>
              </a:defRPr>
            </a:lvl4pPr>
            <a:lvl5pPr marL="2057400" indent="-22860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hangingPunct="1">
              <a:spcAft>
                <a:spcPts val="1000"/>
              </a:spcAft>
              <a:defRPr/>
            </a:pPr>
            <a:r>
              <a:rPr lang="en-GB" altLang="en-US" sz="1100" b="1" u="sng" dirty="0">
                <a:latin typeface="Comic Sans MS" pitchFamily="66" charset="0"/>
              </a:rPr>
              <a:t>The Prime Areas:</a:t>
            </a:r>
            <a:endParaRPr lang="en-GB" altLang="en-US" sz="1100" u="sng" dirty="0">
              <a:latin typeface="Comic Sans MS" pitchFamily="66" charset="0"/>
            </a:endParaRPr>
          </a:p>
          <a:p>
            <a:pPr eaLnBrk="1" hangingPunct="1">
              <a:spcAft>
                <a:spcPts val="0"/>
              </a:spcAft>
              <a:defRPr/>
            </a:pPr>
            <a:r>
              <a:rPr lang="en-GB" altLang="en-US" sz="1000" b="1" u="sng" dirty="0">
                <a:latin typeface="Comic Sans MS" pitchFamily="66" charset="0"/>
              </a:rPr>
              <a:t>Personal, Social and Emotional</a:t>
            </a:r>
            <a:endParaRPr lang="en-GB" sz="1000" b="1" u="sng" dirty="0">
              <a:latin typeface="Comic Sans MS" pitchFamily="66" charset="0"/>
            </a:endParaRPr>
          </a:p>
          <a:p>
            <a:pPr algn="just"/>
            <a:r>
              <a:rPr lang="en-US" sz="1000" dirty="0">
                <a:latin typeface="Comic Sans MS" panose="030F0702030302020204" pitchFamily="66" charset="0"/>
              </a:rPr>
              <a:t>We will continue to use our Zones of Regulation to communicate how we are feeling during different activities and at different stages of the day and begin to understand how others may be feeling. This will help us to navigate our friendships and play experiences as we develop assertiveness in an appropriate way and as responsible learners. We will also continue to remember rules without needing an adult to remind us and develop a sense of responsibility and membership of community.</a:t>
            </a:r>
          </a:p>
          <a:p>
            <a:pPr algn="just"/>
            <a:r>
              <a:rPr lang="en-US" sz="1000" dirty="0">
                <a:latin typeface="Comic Sans MS" panose="030F0702030302020204" pitchFamily="66" charset="0"/>
              </a:rPr>
              <a:t>   </a:t>
            </a:r>
            <a:endParaRPr lang="en-GB" altLang="en-US" sz="1000" u="sng" dirty="0">
              <a:latin typeface="Comic Sans MS" pitchFamily="66" charset="0"/>
            </a:endParaRPr>
          </a:p>
          <a:p>
            <a:pPr eaLnBrk="1" hangingPunct="1">
              <a:spcAft>
                <a:spcPts val="0"/>
              </a:spcAft>
              <a:defRPr/>
            </a:pPr>
            <a:r>
              <a:rPr lang="en-GB" altLang="en-US" sz="1000" b="1" u="sng" dirty="0">
                <a:latin typeface="Comic Sans MS" pitchFamily="66" charset="0"/>
              </a:rPr>
              <a:t>Physical</a:t>
            </a:r>
            <a:endParaRPr lang="en-GB" altLang="en-US" sz="1000" dirty="0">
              <a:latin typeface="Comic Sans MS" pitchFamily="66" charset="0"/>
            </a:endParaRPr>
          </a:p>
          <a:p>
            <a:pPr algn="just" eaLnBrk="1" hangingPunct="1">
              <a:spcAft>
                <a:spcPts val="0"/>
              </a:spcAft>
              <a:defRPr/>
            </a:pPr>
            <a:r>
              <a:rPr lang="en-GB" altLang="en-US" sz="1000" dirty="0">
                <a:latin typeface="Comic Sans MS" pitchFamily="66" charset="0"/>
              </a:rPr>
              <a:t>Through our indoor and outdoor provision, we will continue to work on both gross and fine motor control. We will choose appropriate resources to carry out independent plans and directed tasks. In our PE sessions we will begin to introduce more equipment and we will learn how to navigate that safely. We will continue to use one-handed tools and equipment, for example, making snips in paper with scissors, and using a comfortable grip for good control when holding pens and pencils. With support we will develop ways to work together and collaborate with one another </a:t>
            </a:r>
            <a:r>
              <a:rPr lang="en-US" sz="1000" dirty="0">
                <a:latin typeface="Comic Sans MS" panose="030F0702030302020204" pitchFamily="66" charset="0"/>
              </a:rPr>
              <a:t>We will increase our independence with regards to getting dressed. </a:t>
            </a:r>
          </a:p>
          <a:p>
            <a:pPr algn="just" eaLnBrk="1" hangingPunct="1">
              <a:spcAft>
                <a:spcPts val="0"/>
              </a:spcAft>
              <a:defRPr/>
            </a:pPr>
            <a:endParaRPr lang="en-US" sz="1000" dirty="0"/>
          </a:p>
          <a:p>
            <a:pPr eaLnBrk="1" hangingPunct="1">
              <a:spcAft>
                <a:spcPts val="0"/>
              </a:spcAft>
              <a:defRPr/>
            </a:pPr>
            <a:r>
              <a:rPr lang="en-GB" altLang="en-US" sz="1000" b="1" u="sng" dirty="0">
                <a:latin typeface="Comic Sans MS" pitchFamily="66" charset="0"/>
              </a:rPr>
              <a:t>Communication and Language</a:t>
            </a:r>
          </a:p>
          <a:p>
            <a:pPr algn="just"/>
            <a:r>
              <a:rPr lang="en-US" sz="1000" dirty="0">
                <a:latin typeface="Comic Sans MS" panose="030F0702030302020204" pitchFamily="66" charset="0"/>
              </a:rPr>
              <a:t>We will listen to longer stories and, as we begin to remember more, will join in with retelling them.  We will continue to demonstrate our ability to maintain concentration by paying attention to more than one thing and understanding a question or instruction that has two parts. We will be using a wider range of vocabulary, and  </a:t>
            </a:r>
            <a:r>
              <a:rPr lang="en-GB" sz="1000" dirty="0">
                <a:latin typeface="Comic Sans MS" pitchFamily="66" charset="0"/>
              </a:rPr>
              <a:t>start to understand</a:t>
            </a:r>
            <a:r>
              <a:rPr lang="en-GB" altLang="en-US" sz="1000" dirty="0">
                <a:latin typeface="Comic Sans MS" pitchFamily="66" charset="0"/>
              </a:rPr>
              <a:t> ‘why’ questions, like: “Why do ambulances have sirens?”</a:t>
            </a:r>
            <a:r>
              <a:rPr lang="en-US" sz="1000" dirty="0">
                <a:latin typeface="Comic Sans MS" panose="030F0702030302020204" pitchFamily="66" charset="0"/>
              </a:rPr>
              <a:t> We will use talk to organise ourselves, our ideas and play and develop using the correct tense (ran not </a:t>
            </a:r>
            <a:r>
              <a:rPr lang="en-US" sz="1000" dirty="0" err="1">
                <a:latin typeface="Comic Sans MS" panose="030F0702030302020204" pitchFamily="66" charset="0"/>
              </a:rPr>
              <a:t>runned</a:t>
            </a:r>
            <a:r>
              <a:rPr lang="en-US" sz="1000" dirty="0">
                <a:latin typeface="Comic Sans MS" panose="030F0702030302020204" pitchFamily="66" charset="0"/>
              </a:rPr>
              <a:t>!). We will continue to </a:t>
            </a:r>
            <a:r>
              <a:rPr lang="en-GB" altLang="en-US" sz="1000" dirty="0">
                <a:latin typeface="Comic Sans MS" pitchFamily="66" charset="0"/>
              </a:rPr>
              <a:t>develop our pronunciation – focussing more on the tricky sounds: r, j, </a:t>
            </a:r>
            <a:r>
              <a:rPr lang="en-GB" altLang="en-US" sz="1000" dirty="0" err="1">
                <a:latin typeface="Comic Sans MS" pitchFamily="66" charset="0"/>
              </a:rPr>
              <a:t>th</a:t>
            </a:r>
            <a:r>
              <a:rPr lang="en-GB" altLang="en-US" sz="1000" dirty="0">
                <a:latin typeface="Comic Sans MS" pitchFamily="66" charset="0"/>
              </a:rPr>
              <a:t>, ch, and </a:t>
            </a:r>
            <a:r>
              <a:rPr lang="en-GB" altLang="en-US" sz="1000" dirty="0" err="1">
                <a:latin typeface="Comic Sans MS" pitchFamily="66" charset="0"/>
              </a:rPr>
              <a:t>sh</a:t>
            </a:r>
            <a:r>
              <a:rPr lang="en-GB" altLang="en-US" sz="1000" dirty="0">
                <a:latin typeface="Comic Sans MS" pitchFamily="66" charset="0"/>
              </a:rPr>
              <a:t> as well as multi-syllabic words such as ‘pterodactyl’, ‘planetarium’ or ‘hippopotamus’. We will express our point of view and debate when we disagree with an adult or a friend, using words as well as actions.</a:t>
            </a:r>
            <a:endParaRPr lang="en-GB" altLang="en-US" sz="1100" b="1" u="sng" dirty="0">
              <a:latin typeface="Comic Sans MS" pitchFamily="66" charset="0"/>
            </a:endParaRPr>
          </a:p>
          <a:p>
            <a:pPr algn="ctr" eaLnBrk="1" hangingPunct="1">
              <a:spcAft>
                <a:spcPts val="1000"/>
              </a:spcAft>
              <a:defRPr/>
            </a:pPr>
            <a:endParaRPr lang="en-GB" altLang="en-US" sz="1100" b="1" u="sng" dirty="0">
              <a:latin typeface="Comic Sans MS" pitchFamily="66" charset="0"/>
            </a:endParaRPr>
          </a:p>
        </p:txBody>
      </p:sp>
      <p:sp>
        <p:nvSpPr>
          <p:cNvPr id="2052" name="Text Box 2">
            <a:extLst>
              <a:ext uri="{FF2B5EF4-FFF2-40B4-BE49-F238E27FC236}">
                <a16:creationId xmlns:a16="http://schemas.microsoft.com/office/drawing/2014/main" id="{3AA2577E-A89D-96B0-788F-7F5856D94214}"/>
              </a:ext>
            </a:extLst>
          </p:cNvPr>
          <p:cNvSpPr txBox="1">
            <a:spLocks noChangeArrowheads="1"/>
          </p:cNvSpPr>
          <p:nvPr/>
        </p:nvSpPr>
        <p:spPr bwMode="auto">
          <a:xfrm>
            <a:off x="217152" y="1925357"/>
            <a:ext cx="4133849" cy="1574042"/>
          </a:xfrm>
          <a:prstGeom prst="rect">
            <a:avLst/>
          </a:prstGeom>
          <a:solidFill>
            <a:srgbClr val="FFFFFF"/>
          </a:solidFill>
          <a:ln w="9525">
            <a:solidFill>
              <a:srgbClr val="000000"/>
            </a:solidFill>
            <a:miter lim="800000"/>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spcAft>
                <a:spcPts val="1000"/>
              </a:spcAft>
              <a:buFontTx/>
              <a:buNone/>
            </a:pPr>
            <a:r>
              <a:rPr lang="en-GB" altLang="en-US" sz="1250" dirty="0">
                <a:latin typeface="Comic Sans MS" panose="030F0702030302020204" pitchFamily="66" charset="0"/>
              </a:rPr>
              <a:t>Our theme for this half term is </a:t>
            </a:r>
            <a:r>
              <a:rPr lang="en-GB" altLang="en-US" sz="1250" b="1" dirty="0">
                <a:latin typeface="Comic Sans MS" panose="030F0702030302020204" pitchFamily="66" charset="0"/>
              </a:rPr>
              <a:t>People Who Help Us</a:t>
            </a:r>
            <a:r>
              <a:rPr lang="en-GB" altLang="en-US" sz="1250" dirty="0">
                <a:latin typeface="Comic Sans MS" panose="030F0702030302020204" pitchFamily="66" charset="0"/>
              </a:rPr>
              <a:t>. As part of our new topic, we will learn about different occupations, and how these people help us. We will also be constructing our very own emergency vehicles and road signs. Although we are moving onto a new topic, we will continue to plant seeds, care for them and watch them grow. </a:t>
            </a:r>
          </a:p>
        </p:txBody>
      </p:sp>
      <p:sp>
        <p:nvSpPr>
          <p:cNvPr id="2053" name="Text Box 2">
            <a:extLst>
              <a:ext uri="{FF2B5EF4-FFF2-40B4-BE49-F238E27FC236}">
                <a16:creationId xmlns:a16="http://schemas.microsoft.com/office/drawing/2014/main" id="{185C775B-770D-BFEE-0D03-7C6BF1260FD9}"/>
              </a:ext>
            </a:extLst>
          </p:cNvPr>
          <p:cNvSpPr txBox="1">
            <a:spLocks noChangeArrowheads="1"/>
          </p:cNvSpPr>
          <p:nvPr/>
        </p:nvSpPr>
        <p:spPr bwMode="auto">
          <a:xfrm>
            <a:off x="217153" y="1484784"/>
            <a:ext cx="4133850" cy="431800"/>
          </a:xfrm>
          <a:prstGeom prst="rect">
            <a:avLst/>
          </a:prstGeom>
          <a:solidFill>
            <a:schemeClr val="accent3">
              <a:lumMod val="40000"/>
              <a:lumOff val="60000"/>
            </a:schemeClr>
          </a:solidFill>
          <a:ln w="9525">
            <a:solidFill>
              <a:srgbClr val="000000"/>
            </a:solidFill>
            <a:miter lim="800000"/>
            <a:headEnd/>
            <a:tailEnd/>
          </a:ln>
        </p:spPr>
        <p:txBody>
          <a:bodyPr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Overview</a:t>
            </a:r>
            <a:endParaRPr lang="en-US" altLang="en-US" sz="1000" dirty="0">
              <a:latin typeface="Comic Sans MS" panose="030F0702030302020204" pitchFamily="66" charset="0"/>
              <a:ea typeface="+mn-ea"/>
              <a:cs typeface="Arial" charset="0"/>
            </a:endParaRPr>
          </a:p>
        </p:txBody>
      </p:sp>
      <p:sp>
        <p:nvSpPr>
          <p:cNvPr id="9" name="Rectangle 397">
            <a:extLst>
              <a:ext uri="{FF2B5EF4-FFF2-40B4-BE49-F238E27FC236}">
                <a16:creationId xmlns:a16="http://schemas.microsoft.com/office/drawing/2014/main" id="{FF358CD8-4860-7352-EE09-55579B9E06D0}"/>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lIns="274320" tIns="274320" rIns="274320" bIns="274320"/>
          <a:lstStyle/>
          <a:p>
            <a:pPr eaLnBrk="1" hangingPunct="1">
              <a:spcAft>
                <a:spcPts val="1000"/>
              </a:spcAft>
              <a:defRPr/>
            </a:pPr>
            <a:r>
              <a:rPr lang="en-GB" sz="1400" b="1" dirty="0">
                <a:latin typeface="Comic Sans MS" pitchFamily="66" charset="0"/>
                <a:ea typeface="+mn-ea"/>
                <a:cs typeface="Arial" panose="020B0604020202020204" pitchFamily="34" charset="0"/>
              </a:rPr>
              <a:t>Nursery Curriculum Plan</a:t>
            </a:r>
          </a:p>
          <a:p>
            <a:pPr eaLnBrk="1" hangingPunct="1">
              <a:spcAft>
                <a:spcPts val="1000"/>
              </a:spcAft>
              <a:defRPr/>
            </a:pPr>
            <a:r>
              <a:rPr lang="en-GB" sz="1400" b="1" dirty="0">
                <a:latin typeface="Comic Sans MS" pitchFamily="66" charset="0"/>
                <a:ea typeface="+mn-ea"/>
                <a:cs typeface="Arial" panose="020B0604020202020204" pitchFamily="34" charset="0"/>
              </a:rPr>
              <a:t>Spring 2 2026</a:t>
            </a:r>
            <a:endParaRPr lang="en-US" sz="1400" dirty="0">
              <a:latin typeface="Arial" pitchFamily="34" charset="0"/>
              <a:ea typeface="+mn-ea"/>
              <a:cs typeface="Arial" panose="020B0604020202020204" pitchFamily="34" charset="0"/>
            </a:endParaRPr>
          </a:p>
        </p:txBody>
      </p:sp>
      <p:sp>
        <p:nvSpPr>
          <p:cNvPr id="11" name="Text Box 2"/>
          <p:cNvSpPr txBox="1">
            <a:spLocks noChangeArrowheads="1"/>
          </p:cNvSpPr>
          <p:nvPr/>
        </p:nvSpPr>
        <p:spPr bwMode="auto">
          <a:xfrm>
            <a:off x="169069" y="6235700"/>
            <a:ext cx="4133850"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Half Term Value </a:t>
            </a:r>
            <a:r>
              <a:rPr lang="en-GB" altLang="en-US" sz="1400" b="1" dirty="0">
                <a:latin typeface="Comic Sans MS" pitchFamily="66" charset="0"/>
                <a:ea typeface="+mn-ea"/>
                <a:cs typeface="Arial" charset="0"/>
              </a:rPr>
              <a:t>– resilience </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15" name="Text Box 2">
            <a:extLst>
              <a:ext uri="{FF2B5EF4-FFF2-40B4-BE49-F238E27FC236}">
                <a16:creationId xmlns:a16="http://schemas.microsoft.com/office/drawing/2014/main" id="{185C775B-770D-BFEE-0D03-7C6BF1260FD9}"/>
              </a:ext>
            </a:extLst>
          </p:cNvPr>
          <p:cNvSpPr txBox="1">
            <a:spLocks noChangeArrowheads="1"/>
          </p:cNvSpPr>
          <p:nvPr/>
        </p:nvSpPr>
        <p:spPr bwMode="auto">
          <a:xfrm>
            <a:off x="225605" y="4798603"/>
            <a:ext cx="4133850" cy="431800"/>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Key vocabulary </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16" name="Text Box 2"/>
          <p:cNvSpPr txBox="1">
            <a:spLocks noChangeArrowheads="1"/>
          </p:cNvSpPr>
          <p:nvPr/>
        </p:nvSpPr>
        <p:spPr bwMode="auto">
          <a:xfrm>
            <a:off x="225605" y="5277562"/>
            <a:ext cx="4133850" cy="959589"/>
          </a:xfrm>
          <a:prstGeom prst="rect">
            <a:avLst/>
          </a:prstGeom>
          <a:no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defRPr/>
            </a:pPr>
            <a:r>
              <a:rPr lang="en-GB" altLang="en-US" sz="1400" dirty="0">
                <a:solidFill>
                  <a:srgbClr val="00B050"/>
                </a:solidFill>
                <a:latin typeface="Comic Sans MS" pitchFamily="66" charset="0"/>
                <a:ea typeface="+mn-ea"/>
                <a:cs typeface="Arial" charset="0"/>
              </a:rPr>
              <a:t>job, vehicle, mechanic, police, firefighter, emergency, paramedic, doctor, nurse, vet, dentist, lorry, </a:t>
            </a:r>
          </a:p>
          <a:p>
            <a:pPr algn="ctr" eaLnBrk="1" hangingPunct="1">
              <a:spcBef>
                <a:spcPct val="0"/>
              </a:spcBef>
              <a:buNone/>
              <a:defRPr/>
            </a:pPr>
            <a:r>
              <a:rPr lang="en-GB" altLang="en-US" sz="1400" dirty="0">
                <a:solidFill>
                  <a:schemeClr val="accent4"/>
                </a:solidFill>
                <a:latin typeface="Comic Sans MS" pitchFamily="66" charset="0"/>
                <a:ea typeface="+mn-ea"/>
                <a:cs typeface="Arial" charset="0"/>
              </a:rPr>
              <a:t>profession, occupation, hygiene, siren,   </a:t>
            </a:r>
          </a:p>
        </p:txBody>
      </p:sp>
      <p:pic>
        <p:nvPicPr>
          <p:cNvPr id="3" name="Picture 2" descr="A book cover with cartoon characters&#10;&#10;Description automatically generated">
            <a:extLst>
              <a:ext uri="{FF2B5EF4-FFF2-40B4-BE49-F238E27FC236}">
                <a16:creationId xmlns:a16="http://schemas.microsoft.com/office/drawing/2014/main" id="{559FB0BC-EAEC-D9BB-BEBF-4EA2C37601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5605" y="3522978"/>
            <a:ext cx="1250051" cy="1250051"/>
          </a:xfrm>
          <a:prstGeom prst="rect">
            <a:avLst/>
          </a:prstGeom>
        </p:spPr>
      </p:pic>
      <p:pic>
        <p:nvPicPr>
          <p:cNvPr id="7" name="Picture 6" descr="A book cover with a cartoon elephant and a fireman&#10;&#10;Description automatically generated">
            <a:extLst>
              <a:ext uri="{FF2B5EF4-FFF2-40B4-BE49-F238E27FC236}">
                <a16:creationId xmlns:a16="http://schemas.microsoft.com/office/drawing/2014/main" id="{90FA8EC3-B955-6488-BC8C-46B44D68E41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28617" y="3524291"/>
            <a:ext cx="1122386" cy="1250051"/>
          </a:xfrm>
          <a:prstGeom prst="rect">
            <a:avLst/>
          </a:prstGeom>
        </p:spPr>
      </p:pic>
      <p:pic>
        <p:nvPicPr>
          <p:cNvPr id="2" name="Picture 1" descr="A green shield with yellow trees and text&#10;&#10;Description automatically generated">
            <a:extLst>
              <a:ext uri="{FF2B5EF4-FFF2-40B4-BE49-F238E27FC236}">
                <a16:creationId xmlns:a16="http://schemas.microsoft.com/office/drawing/2014/main" id="{C2A88291-6B0A-D50A-20B3-472176B325A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2872" t="8151" r="12413" b="7320"/>
          <a:stretch>
            <a:fillRect/>
          </a:stretch>
        </p:blipFill>
        <p:spPr bwMode="auto">
          <a:xfrm>
            <a:off x="3416300" y="195263"/>
            <a:ext cx="781050"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A paper plate with a drawing on it&#10;&#10;Description automatically generated">
            <a:extLst>
              <a:ext uri="{FF2B5EF4-FFF2-40B4-BE49-F238E27FC236}">
                <a16:creationId xmlns:a16="http://schemas.microsoft.com/office/drawing/2014/main" id="{67CB8D13-41E3-E3BA-627D-91EE3E81117F}"/>
              </a:ext>
            </a:extLst>
          </p:cNvPr>
          <p:cNvPicPr>
            <a:picLocks noChangeAspect="1"/>
          </p:cNvPicPr>
          <p:nvPr/>
        </p:nvPicPr>
        <p:blipFill rotWithShape="1">
          <a:blip r:embed="rId5">
            <a:extLst>
              <a:ext uri="{28A0092B-C50C-407E-A947-70E740481C1C}">
                <a14:useLocalDpi xmlns:a14="http://schemas.microsoft.com/office/drawing/2010/main" val="0"/>
              </a:ext>
            </a:extLst>
          </a:blip>
          <a:srcRect l="5319" t="39585" r="16103" b="9542"/>
          <a:stretch/>
        </p:blipFill>
        <p:spPr>
          <a:xfrm>
            <a:off x="1647983" y="3523829"/>
            <a:ext cx="1449081" cy="12492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
            <a:extLst>
              <a:ext uri="{FF2B5EF4-FFF2-40B4-BE49-F238E27FC236}">
                <a16:creationId xmlns:a16="http://schemas.microsoft.com/office/drawing/2014/main" id="{B359D364-A0E5-F9AF-31AC-A46F45D750A7}"/>
              </a:ext>
            </a:extLst>
          </p:cNvPr>
          <p:cNvSpPr txBox="1">
            <a:spLocks noChangeArrowheads="1"/>
          </p:cNvSpPr>
          <p:nvPr/>
        </p:nvSpPr>
        <p:spPr bwMode="auto">
          <a:xfrm>
            <a:off x="323850" y="620713"/>
            <a:ext cx="4111625" cy="10810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buFontTx/>
              <a:buNone/>
            </a:pPr>
            <a:endParaRPr lang="en-US" altLang="en-US" sz="1000">
              <a:latin typeface="Arial" panose="020B0604020202020204" pitchFamily="34" charset="0"/>
            </a:endParaRPr>
          </a:p>
        </p:txBody>
      </p:sp>
      <p:sp>
        <p:nvSpPr>
          <p:cNvPr id="3075" name="Text Box 2">
            <a:extLst>
              <a:ext uri="{FF2B5EF4-FFF2-40B4-BE49-F238E27FC236}">
                <a16:creationId xmlns:a16="http://schemas.microsoft.com/office/drawing/2014/main" id="{11A89CE3-BEAD-FE0C-134F-1756339C37F4}"/>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3076" name="Text Box 2">
            <a:extLst>
              <a:ext uri="{FF2B5EF4-FFF2-40B4-BE49-F238E27FC236}">
                <a16:creationId xmlns:a16="http://schemas.microsoft.com/office/drawing/2014/main" id="{894EF9E9-51AE-FE0B-80A0-DD5A407A8FF7}"/>
              </a:ext>
            </a:extLst>
          </p:cNvPr>
          <p:cNvSpPr txBox="1">
            <a:spLocks noChangeArrowheads="1"/>
          </p:cNvSpPr>
          <p:nvPr/>
        </p:nvSpPr>
        <p:spPr bwMode="auto">
          <a:xfrm>
            <a:off x="0" y="692150"/>
            <a:ext cx="4111625" cy="1444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Aft>
                <a:spcPts val="1000"/>
              </a:spcAft>
              <a:buFont typeface="Arial" panose="020B0604020202020204" pitchFamily="34" charset="0"/>
              <a:buNone/>
            </a:pPr>
            <a:endParaRPr lang="en-GB" altLang="en-US" sz="900">
              <a:latin typeface="Comic Sans MS" panose="030F0702030302020204" pitchFamily="66" charset="0"/>
            </a:endParaRPr>
          </a:p>
        </p:txBody>
      </p:sp>
      <p:sp>
        <p:nvSpPr>
          <p:cNvPr id="3077" name="Text Box 2">
            <a:extLst>
              <a:ext uri="{FF2B5EF4-FFF2-40B4-BE49-F238E27FC236}">
                <a16:creationId xmlns:a16="http://schemas.microsoft.com/office/drawing/2014/main" id="{4D24C559-B96A-1732-5705-C0D820DCA045}"/>
              </a:ext>
            </a:extLst>
          </p:cNvPr>
          <p:cNvSpPr txBox="1">
            <a:spLocks noChangeArrowheads="1"/>
          </p:cNvSpPr>
          <p:nvPr/>
        </p:nvSpPr>
        <p:spPr bwMode="auto">
          <a:xfrm>
            <a:off x="4435475" y="1952293"/>
            <a:ext cx="4527997" cy="4823157"/>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ts val="0"/>
              </a:spcBef>
              <a:spcAft>
                <a:spcPts val="0"/>
              </a:spcAft>
              <a:buNone/>
            </a:pPr>
            <a:r>
              <a:rPr lang="en-GB" altLang="en-US" sz="1000" b="1" u="sng" dirty="0">
                <a:latin typeface="Comic Sans MS" panose="030F0702030302020204" pitchFamily="66" charset="0"/>
              </a:rPr>
              <a:t>Reminders</a:t>
            </a:r>
          </a:p>
          <a:p>
            <a:pPr algn="just" eaLnBrk="1" hangingPunct="1">
              <a:spcBef>
                <a:spcPts val="0"/>
              </a:spcBef>
              <a:spcAft>
                <a:spcPts val="0"/>
              </a:spcAft>
              <a:buNone/>
            </a:pPr>
            <a:r>
              <a:rPr lang="en-US" altLang="en-US" sz="1000" b="1" u="sng" dirty="0">
                <a:solidFill>
                  <a:srgbClr val="000000"/>
                </a:solidFill>
                <a:latin typeface="Comic Sans MS" panose="030F0702030302020204" pitchFamily="66" charset="0"/>
              </a:rPr>
              <a:t>Home / School links:</a:t>
            </a:r>
          </a:p>
          <a:p>
            <a:pPr algn="just" eaLnBrk="1" hangingPunct="1">
              <a:spcBef>
                <a:spcPts val="0"/>
              </a:spcBef>
              <a:spcAft>
                <a:spcPts val="0"/>
              </a:spcAft>
              <a:buNone/>
            </a:pPr>
            <a:r>
              <a:rPr lang="en-US" altLang="en-US" sz="1000" dirty="0">
                <a:solidFill>
                  <a:srgbClr val="000000"/>
                </a:solidFill>
                <a:latin typeface="Comic Sans MS" panose="030F0702030302020204" pitchFamily="66" charset="0"/>
              </a:rPr>
              <a:t>Your child will be tired after a busy morning at nursery, but please sit with them every day and read for pleasure! We encourage you to discuss the story with them, discussing the characters and what they think may happen next.</a:t>
            </a:r>
          </a:p>
          <a:p>
            <a:pPr algn="just" eaLnBrk="1" hangingPunct="1">
              <a:spcBef>
                <a:spcPts val="0"/>
              </a:spcBef>
              <a:spcAft>
                <a:spcPts val="0"/>
              </a:spcAft>
              <a:buNone/>
            </a:pPr>
            <a:r>
              <a:rPr lang="en-US" altLang="en-US" sz="1000" b="1" u="sng" dirty="0">
                <a:solidFill>
                  <a:srgbClr val="000000"/>
                </a:solidFill>
                <a:latin typeface="Comic Sans MS" panose="030F0702030302020204" pitchFamily="66" charset="0"/>
              </a:rPr>
              <a:t>Tapestry</a:t>
            </a:r>
            <a:r>
              <a:rPr lang="en-US" altLang="en-US" sz="1000" b="1" dirty="0">
                <a:solidFill>
                  <a:srgbClr val="000000"/>
                </a:solidFill>
                <a:latin typeface="Comic Sans MS" panose="030F0702030302020204" pitchFamily="66" charset="0"/>
              </a:rPr>
              <a:t> - </a:t>
            </a:r>
            <a:r>
              <a:rPr lang="en-US" altLang="en-US" sz="1000" dirty="0">
                <a:solidFill>
                  <a:srgbClr val="000000"/>
                </a:solidFill>
                <a:latin typeface="Comic Sans MS" panose="030F0702030302020204" pitchFamily="66" charset="0"/>
              </a:rPr>
              <a:t>We will continue to share evidence of your child’s experiences across the curriculum on Tapestry. Please interact with these and also feel free to share your child’s developments and achievements outside of school with us. </a:t>
            </a:r>
            <a:endParaRPr lang="en-US" altLang="en-US" sz="1000" b="1" u="sng" dirty="0">
              <a:solidFill>
                <a:srgbClr val="000000"/>
              </a:solidFill>
              <a:latin typeface="Comic Sans MS" panose="030F0702030302020204" pitchFamily="66" charset="0"/>
            </a:endParaRPr>
          </a:p>
          <a:p>
            <a:pPr algn="just" eaLnBrk="1" hangingPunct="1">
              <a:spcBef>
                <a:spcPts val="0"/>
              </a:spcBef>
              <a:spcAft>
                <a:spcPts val="0"/>
              </a:spcAft>
              <a:buNone/>
            </a:pPr>
            <a:r>
              <a:rPr lang="en-US" altLang="en-US" sz="1000" b="1" u="sng" dirty="0">
                <a:solidFill>
                  <a:srgbClr val="000000"/>
                </a:solidFill>
                <a:latin typeface="Comic Sans MS" panose="030F0702030302020204" pitchFamily="66" charset="0"/>
              </a:rPr>
              <a:t>Weather</a:t>
            </a:r>
            <a:r>
              <a:rPr lang="en-US" altLang="en-US" sz="1000" b="1" dirty="0">
                <a:solidFill>
                  <a:srgbClr val="000000"/>
                </a:solidFill>
                <a:latin typeface="Comic Sans MS" panose="030F0702030302020204" pitchFamily="66" charset="0"/>
              </a:rPr>
              <a:t> – </a:t>
            </a:r>
            <a:r>
              <a:rPr lang="en-US" altLang="en-US" sz="1000" dirty="0">
                <a:solidFill>
                  <a:srgbClr val="000000"/>
                </a:solidFill>
                <a:latin typeface="Comic Sans MS" panose="030F0702030302020204" pitchFamily="66" charset="0"/>
              </a:rPr>
              <a:t>Whilst we celebrate the sun shining more regularly, it can still feel chilly, and with the unpredictable rainfall, so as we are outside every day, please remember to bring a coat if rain is forecasted!  Please put sunscreen on your child every morning before school, as we will be outside most of the day, and the sun is shining more. We will get messy, but the stains show we have worked and played hard. </a:t>
            </a:r>
          </a:p>
          <a:p>
            <a:pPr algn="just" eaLnBrk="1" hangingPunct="1">
              <a:spcBef>
                <a:spcPct val="0"/>
              </a:spcBef>
              <a:spcAft>
                <a:spcPts val="0"/>
              </a:spcAft>
              <a:buNone/>
            </a:pPr>
            <a:r>
              <a:rPr lang="en-US" altLang="en-US" sz="1000" b="1" u="sng" dirty="0">
                <a:solidFill>
                  <a:srgbClr val="000000"/>
                </a:solidFill>
                <a:latin typeface="Comic Sans MS" panose="030F0702030302020204" pitchFamily="66" charset="0"/>
              </a:rPr>
              <a:t>Reading:</a:t>
            </a:r>
          </a:p>
          <a:p>
            <a:pPr algn="just" eaLnBrk="1" hangingPunct="1">
              <a:spcBef>
                <a:spcPct val="0"/>
              </a:spcBef>
              <a:spcAft>
                <a:spcPts val="0"/>
              </a:spcAft>
              <a:buNone/>
            </a:pPr>
            <a:r>
              <a:rPr lang="en-US" altLang="en-US" sz="1000" dirty="0">
                <a:solidFill>
                  <a:srgbClr val="000000"/>
                </a:solidFill>
                <a:latin typeface="Comic Sans MS" panose="030F0702030302020204" pitchFamily="66" charset="0"/>
              </a:rPr>
              <a:t>Please read for pleasure with your child daily. The children will be bringing home a book from our reading garden every week, so please fill in their reading record with a comment on how you both got on. This could include what you liked or disliked about the story.</a:t>
            </a:r>
            <a:endParaRPr lang="en-US" altLang="en-US" sz="1000" b="1" u="sng" dirty="0">
              <a:solidFill>
                <a:srgbClr val="000000"/>
              </a:solidFill>
              <a:latin typeface="Comic Sans MS" panose="030F0702030302020204" pitchFamily="66" charset="0"/>
            </a:endParaRPr>
          </a:p>
          <a:p>
            <a:pPr eaLnBrk="1" hangingPunct="1">
              <a:spcBef>
                <a:spcPct val="0"/>
              </a:spcBef>
              <a:buFontTx/>
              <a:buNone/>
            </a:pPr>
            <a:endParaRPr lang="en-US" altLang="en-US" sz="1000" b="1" u="sng">
              <a:solidFill>
                <a:srgbClr val="000000"/>
              </a:solidFill>
              <a:latin typeface="Comic Sans MS" panose="030F0702030302020204" pitchFamily="66" charset="0"/>
            </a:endParaRPr>
          </a:p>
          <a:p>
            <a:pPr eaLnBrk="1" hangingPunct="1">
              <a:spcBef>
                <a:spcPct val="0"/>
              </a:spcBef>
              <a:buFontTx/>
              <a:buNone/>
            </a:pPr>
            <a:r>
              <a:rPr lang="en-US" altLang="en-US" sz="1000" b="1" u="sng">
                <a:solidFill>
                  <a:srgbClr val="000000"/>
                </a:solidFill>
                <a:latin typeface="Comic Sans MS" panose="030F0702030302020204" pitchFamily="66" charset="0"/>
              </a:rPr>
              <a:t>Dates </a:t>
            </a:r>
            <a:r>
              <a:rPr lang="en-US" altLang="en-US" sz="1000" b="1" u="sng" dirty="0">
                <a:solidFill>
                  <a:srgbClr val="000000"/>
                </a:solidFill>
                <a:latin typeface="Comic Sans MS" panose="030F0702030302020204" pitchFamily="66" charset="0"/>
              </a:rPr>
              <a:t>to note:</a:t>
            </a:r>
            <a:r>
              <a:rPr lang="en-GB" sz="1000" dirty="0"/>
              <a:t> </a:t>
            </a:r>
          </a:p>
          <a:p>
            <a:pPr eaLnBrk="1" hangingPunct="1">
              <a:spcBef>
                <a:spcPts val="0"/>
              </a:spcBef>
              <a:spcAft>
                <a:spcPts val="0"/>
              </a:spcAft>
              <a:buFontTx/>
              <a:buNone/>
            </a:pPr>
            <a:r>
              <a:rPr lang="en-GB" altLang="en-US" sz="1000" dirty="0">
                <a:solidFill>
                  <a:srgbClr val="000000"/>
                </a:solidFill>
                <a:latin typeface="Comic Sans MS" panose="030F0702030302020204" pitchFamily="66" charset="0"/>
              </a:rPr>
              <a:t>Thursday 5th March – World Book Day</a:t>
            </a:r>
          </a:p>
          <a:p>
            <a:pPr eaLnBrk="1" hangingPunct="1">
              <a:spcBef>
                <a:spcPts val="0"/>
              </a:spcBef>
              <a:spcAft>
                <a:spcPts val="0"/>
              </a:spcAft>
              <a:buNone/>
            </a:pPr>
            <a:r>
              <a:rPr lang="en-GB" altLang="en-US" sz="1000" dirty="0">
                <a:solidFill>
                  <a:srgbClr val="000000"/>
                </a:solidFill>
                <a:latin typeface="Comic Sans MS" panose="030F0702030302020204" pitchFamily="66" charset="0"/>
              </a:rPr>
              <a:t>Friday 20th March – Comic Relief</a:t>
            </a:r>
          </a:p>
          <a:p>
            <a:pPr eaLnBrk="1" hangingPunct="1">
              <a:spcBef>
                <a:spcPts val="0"/>
              </a:spcBef>
              <a:spcAft>
                <a:spcPts val="0"/>
              </a:spcAft>
              <a:buNone/>
            </a:pPr>
            <a:r>
              <a:rPr lang="en-GB" altLang="en-US" sz="1000" dirty="0">
                <a:solidFill>
                  <a:srgbClr val="000000"/>
                </a:solidFill>
                <a:latin typeface="Comic Sans MS" panose="030F0702030302020204" pitchFamily="66" charset="0"/>
              </a:rPr>
              <a:t>Monday 23rd-25th March – Scholastic Book Fair after School</a:t>
            </a:r>
          </a:p>
          <a:p>
            <a:pPr eaLnBrk="1" hangingPunct="1">
              <a:spcBef>
                <a:spcPts val="0"/>
              </a:spcBef>
              <a:spcAft>
                <a:spcPts val="0"/>
              </a:spcAft>
              <a:buFontTx/>
              <a:buNone/>
            </a:pPr>
            <a:r>
              <a:rPr lang="en-GB" altLang="en-US" sz="1000" dirty="0">
                <a:solidFill>
                  <a:srgbClr val="000000"/>
                </a:solidFill>
                <a:latin typeface="Comic Sans MS" panose="030F0702030302020204" pitchFamily="66" charset="0"/>
              </a:rPr>
              <a:t>Tuesday 24th March – Parent Consultations (2pm early finish)</a:t>
            </a:r>
          </a:p>
          <a:p>
            <a:pPr eaLnBrk="1" hangingPunct="1">
              <a:spcBef>
                <a:spcPts val="0"/>
              </a:spcBef>
              <a:spcAft>
                <a:spcPts val="0"/>
              </a:spcAft>
              <a:buFontTx/>
              <a:buNone/>
            </a:pPr>
            <a:r>
              <a:rPr lang="en-GB" altLang="en-US" sz="1000" dirty="0">
                <a:solidFill>
                  <a:srgbClr val="000000"/>
                </a:solidFill>
                <a:latin typeface="Comic Sans MS" panose="030F0702030302020204" pitchFamily="66" charset="0"/>
              </a:rPr>
              <a:t>Wednesday 25th March - Parent Consultations (normal finish)</a:t>
            </a:r>
          </a:p>
          <a:p>
            <a:pPr eaLnBrk="1" hangingPunct="1">
              <a:spcBef>
                <a:spcPts val="0"/>
              </a:spcBef>
              <a:spcAft>
                <a:spcPts val="0"/>
              </a:spcAft>
              <a:buFontTx/>
              <a:buNone/>
            </a:pPr>
            <a:r>
              <a:rPr lang="en-GB" altLang="en-US" sz="1000" dirty="0">
                <a:solidFill>
                  <a:srgbClr val="000000"/>
                </a:solidFill>
                <a:latin typeface="Comic Sans MS" panose="030F0702030302020204" pitchFamily="66" charset="0"/>
              </a:rPr>
              <a:t>Friday 27th March - Easter Service @ Jesus Church 12.30pm </a:t>
            </a:r>
          </a:p>
          <a:p>
            <a:pPr eaLnBrk="1" hangingPunct="1">
              <a:spcBef>
                <a:spcPts val="0"/>
              </a:spcBef>
              <a:spcAft>
                <a:spcPts val="0"/>
              </a:spcAft>
              <a:buNone/>
            </a:pPr>
            <a:r>
              <a:rPr lang="en-GB" altLang="en-US" sz="1000" dirty="0">
                <a:solidFill>
                  <a:srgbClr val="000000"/>
                </a:solidFill>
                <a:latin typeface="Comic Sans MS" panose="030F0702030302020204" pitchFamily="66" charset="0"/>
              </a:rPr>
              <a:t>Friday 27th March - Early Finish at 1:30pm</a:t>
            </a:r>
          </a:p>
        </p:txBody>
      </p:sp>
      <p:sp>
        <p:nvSpPr>
          <p:cNvPr id="3078" name="Rectangle 1">
            <a:extLst>
              <a:ext uri="{FF2B5EF4-FFF2-40B4-BE49-F238E27FC236}">
                <a16:creationId xmlns:a16="http://schemas.microsoft.com/office/drawing/2014/main" id="{653CEA41-D8BA-1EF3-6547-290947BADE2A}"/>
              </a:ext>
            </a:extLst>
          </p:cNvPr>
          <p:cNvSpPr>
            <a:spLocks noChangeArrowheads="1"/>
          </p:cNvSpPr>
          <p:nvPr/>
        </p:nvSpPr>
        <p:spPr bwMode="auto">
          <a:xfrm>
            <a:off x="0" y="2259013"/>
            <a:ext cx="4572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r>
              <a:rPr lang="en-GB" altLang="en-US" sz="1000">
                <a:latin typeface="Comic Sans MS" panose="030F0702030302020204" pitchFamily="66" charset="0"/>
              </a:rPr>
              <a:t>.</a:t>
            </a:r>
            <a:endParaRPr lang="en-US" altLang="en-US" sz="1000">
              <a:latin typeface="Comic Sans MS" panose="030F0702030302020204" pitchFamily="66" charset="0"/>
            </a:endParaRPr>
          </a:p>
        </p:txBody>
      </p:sp>
      <p:sp>
        <p:nvSpPr>
          <p:cNvPr id="3079" name="TextBox 9">
            <a:extLst>
              <a:ext uri="{FF2B5EF4-FFF2-40B4-BE49-F238E27FC236}">
                <a16:creationId xmlns:a16="http://schemas.microsoft.com/office/drawing/2014/main" id="{0A1FFD0B-C15D-744A-6850-41E7FC61D954}"/>
              </a:ext>
            </a:extLst>
          </p:cNvPr>
          <p:cNvSpPr txBox="1">
            <a:spLocks noChangeArrowheads="1"/>
          </p:cNvSpPr>
          <p:nvPr/>
        </p:nvSpPr>
        <p:spPr bwMode="auto">
          <a:xfrm>
            <a:off x="35496" y="82550"/>
            <a:ext cx="4320480" cy="6888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spcAft>
                <a:spcPts val="1000"/>
              </a:spcAft>
              <a:buFontTx/>
              <a:buNone/>
            </a:pPr>
            <a:r>
              <a:rPr lang="en-GB" altLang="en-US" sz="1200" b="1" u="sng" dirty="0">
                <a:latin typeface="Comic Sans MS" panose="030F0702030302020204" pitchFamily="66" charset="0"/>
              </a:rPr>
              <a:t>The Specific Areas</a:t>
            </a:r>
          </a:p>
          <a:p>
            <a:pPr eaLnBrk="1" hangingPunct="1">
              <a:spcBef>
                <a:spcPct val="0"/>
              </a:spcBef>
              <a:buFontTx/>
              <a:buNone/>
            </a:pPr>
            <a:r>
              <a:rPr lang="en-GB" altLang="en-US" sz="1050" b="1" u="sng" dirty="0">
                <a:latin typeface="Comic Sans MS" panose="030F0702030302020204" pitchFamily="66" charset="0"/>
              </a:rPr>
              <a:t>Literacy</a:t>
            </a:r>
          </a:p>
          <a:p>
            <a:pPr algn="just">
              <a:buNone/>
            </a:pPr>
            <a:r>
              <a:rPr lang="en-GB" altLang="en-US" sz="1050" dirty="0">
                <a:latin typeface="Comic Sans MS" panose="030F0702030302020204" pitchFamily="66" charset="0"/>
              </a:rPr>
              <a:t>In phonics, we will continually revisit our initial sound recognition of </a:t>
            </a:r>
            <a:r>
              <a:rPr lang="en-GB" altLang="en-US" sz="1050" b="1" dirty="0">
                <a:solidFill>
                  <a:srgbClr val="00B050"/>
                </a:solidFill>
                <a:latin typeface="Comic Sans MS" panose="030F0702030302020204" pitchFamily="66" charset="0"/>
              </a:rPr>
              <a:t>s. a. t. p, </a:t>
            </a:r>
            <a:r>
              <a:rPr lang="en-GB" altLang="en-US" sz="1050" b="1" dirty="0" err="1">
                <a:solidFill>
                  <a:srgbClr val="00B050"/>
                </a:solidFill>
                <a:latin typeface="Comic Sans MS" panose="030F0702030302020204" pitchFamily="66" charset="0"/>
              </a:rPr>
              <a:t>i</a:t>
            </a:r>
            <a:r>
              <a:rPr lang="en-GB" altLang="en-US" sz="1050" b="1" dirty="0">
                <a:solidFill>
                  <a:srgbClr val="00B050"/>
                </a:solidFill>
                <a:latin typeface="Comic Sans MS" panose="030F0702030302020204" pitchFamily="66" charset="0"/>
              </a:rPr>
              <a:t>, n</a:t>
            </a:r>
            <a:r>
              <a:rPr lang="en-GB" altLang="en-US" sz="1050" dirty="0">
                <a:solidFill>
                  <a:srgbClr val="7030A0"/>
                </a:solidFill>
                <a:latin typeface="Comic Sans MS" panose="030F0702030302020204" pitchFamily="66" charset="0"/>
              </a:rPr>
              <a:t>, </a:t>
            </a:r>
            <a:r>
              <a:rPr lang="en-GB" sz="1050" b="1" dirty="0">
                <a:solidFill>
                  <a:srgbClr val="00B050"/>
                </a:solidFill>
                <a:latin typeface="Comic Sans MS" panose="030F0702030302020204" pitchFamily="66" charset="0"/>
              </a:rPr>
              <a:t>m, d, g, o, c, k, e, u, r, h, b, f, l, j</a:t>
            </a:r>
            <a:r>
              <a:rPr lang="en-GB" sz="1050" b="1" dirty="0">
                <a:latin typeface="Comic Sans MS" panose="030F0702030302020204" pitchFamily="66" charset="0"/>
              </a:rPr>
              <a:t> before moving on to </a:t>
            </a:r>
            <a:r>
              <a:rPr lang="en-GB" sz="1050" b="1" dirty="0">
                <a:solidFill>
                  <a:srgbClr val="00B050"/>
                </a:solidFill>
                <a:latin typeface="Comic Sans MS" panose="030F0702030302020204" pitchFamily="66" charset="0"/>
              </a:rPr>
              <a:t>v w y z qu</a:t>
            </a:r>
            <a:r>
              <a:rPr lang="en-GB" sz="1050" b="1" dirty="0">
                <a:latin typeface="Comic Sans MS" panose="030F0702030302020204" pitchFamily="66" charset="0"/>
              </a:rPr>
              <a:t>. </a:t>
            </a:r>
            <a:r>
              <a:rPr lang="en-GB" sz="1050" dirty="0">
                <a:latin typeface="Comic Sans MS" panose="030F0702030302020204" pitchFamily="66" charset="0"/>
              </a:rPr>
              <a:t>We will also concentrate on Aspect 4 (Rhythm and rhyme)  and 5  (Alliteration) of Phase 1.  Through our texts </a:t>
            </a:r>
            <a:r>
              <a:rPr lang="en-GB" sz="1050" i="1" dirty="0">
                <a:latin typeface="Comic Sans MS" panose="030F0702030302020204" pitchFamily="66" charset="0"/>
              </a:rPr>
              <a:t>A Superhero Like You</a:t>
            </a:r>
            <a:r>
              <a:rPr lang="en-GB" sz="1050" dirty="0">
                <a:latin typeface="Comic Sans MS" panose="030F0702030302020204" pitchFamily="66" charset="0"/>
              </a:rPr>
              <a:t> and </a:t>
            </a:r>
            <a:r>
              <a:rPr lang="en-GB" sz="1050" i="1" dirty="0">
                <a:latin typeface="Comic Sans MS" panose="030F0702030302020204" pitchFamily="66" charset="0"/>
              </a:rPr>
              <a:t>You Can’t Call An Elephant In An Emergency </a:t>
            </a:r>
            <a:r>
              <a:rPr lang="en-GB" sz="1050" dirty="0">
                <a:latin typeface="Comic Sans MS" panose="030F0702030302020204" pitchFamily="66" charset="0"/>
              </a:rPr>
              <a:t>we will continue to understand the key concepts of print and engage in more </a:t>
            </a:r>
            <a:r>
              <a:rPr lang="en-US" sz="1050" dirty="0">
                <a:latin typeface="Comic Sans MS" panose="030F0702030302020204" pitchFamily="66" charset="0"/>
              </a:rPr>
              <a:t>extended conversations about stories to support our learning and understanding of new vocabulary. </a:t>
            </a:r>
            <a:endParaRPr lang="en-GB" sz="1050" dirty="0">
              <a:latin typeface="Comic Sans MS" panose="030F0702030302020204" pitchFamily="66" charset="0"/>
            </a:endParaRPr>
          </a:p>
          <a:p>
            <a:pPr eaLnBrk="1" hangingPunct="1">
              <a:spcBef>
                <a:spcPct val="0"/>
              </a:spcBef>
              <a:buFontTx/>
              <a:buNone/>
            </a:pPr>
            <a:endParaRPr lang="en-GB" altLang="en-US" sz="500" b="1" dirty="0">
              <a:latin typeface="Comic Sans MS" panose="030F0702030302020204" pitchFamily="66" charset="0"/>
            </a:endParaRPr>
          </a:p>
          <a:p>
            <a:pPr eaLnBrk="1" hangingPunct="1">
              <a:spcBef>
                <a:spcPct val="0"/>
              </a:spcBef>
              <a:buFontTx/>
              <a:buNone/>
            </a:pPr>
            <a:r>
              <a:rPr lang="en-GB" altLang="en-US" sz="1050" b="1" u="sng" dirty="0">
                <a:latin typeface="Comic Sans MS" panose="030F0702030302020204" pitchFamily="66" charset="0"/>
              </a:rPr>
              <a:t>Mathematics</a:t>
            </a:r>
          </a:p>
          <a:p>
            <a:pPr algn="just" eaLnBrk="1" hangingPunct="1">
              <a:spcBef>
                <a:spcPct val="0"/>
              </a:spcBef>
              <a:buFontTx/>
              <a:buNone/>
            </a:pPr>
            <a:r>
              <a:rPr lang="en-GB" altLang="en-US" sz="1050" dirty="0">
                <a:latin typeface="Comic Sans MS" panose="030F0702030302020204" pitchFamily="66" charset="0"/>
              </a:rPr>
              <a:t>We will continue to show finger numbers to 5 as well as begin to solve real world mathematical problems involving numbers to 5. We will start to recite numbers beyond that and experiment with our own symbols and marks. We will link numerals with amounts and be able to match them with objects. We will continue to use positional language, but without pointing, and begin to describe familiar routes.  We will talk about and explore 2D and 3D shapes by thinking about suitability for building. We will talk about and identify patterns in our environment and use informal language to describe them such as spotty, pointy, blobs. We will also continue to compare quantities using ’more than’ and ‘fewer than’. We will also make comparisons between objects relating to size, length, weight and capacity.</a:t>
            </a:r>
            <a:endParaRPr lang="en-GB" altLang="en-US" sz="1050" dirty="0">
              <a:highlight>
                <a:srgbClr val="FFFF00"/>
              </a:highlight>
              <a:latin typeface="Comic Sans MS" panose="030F0702030302020204" pitchFamily="66" charset="0"/>
            </a:endParaRPr>
          </a:p>
          <a:p>
            <a:pPr algn="just" eaLnBrk="1" hangingPunct="1">
              <a:spcBef>
                <a:spcPct val="0"/>
              </a:spcBef>
              <a:buFontTx/>
              <a:buNone/>
            </a:pPr>
            <a:endParaRPr lang="en-GB" altLang="en-US" sz="500" dirty="0">
              <a:latin typeface="Comic Sans MS" panose="030F0702030302020204" pitchFamily="66" charset="0"/>
            </a:endParaRPr>
          </a:p>
          <a:p>
            <a:pPr eaLnBrk="1" hangingPunct="1">
              <a:spcBef>
                <a:spcPct val="0"/>
              </a:spcBef>
              <a:buFontTx/>
              <a:buNone/>
            </a:pPr>
            <a:r>
              <a:rPr lang="en-GB" altLang="en-US" sz="1050" b="1" u="sng" dirty="0">
                <a:latin typeface="Comic Sans MS" panose="030F0702030302020204" pitchFamily="66" charset="0"/>
              </a:rPr>
              <a:t>Expressive Arts and Design</a:t>
            </a:r>
          </a:p>
          <a:p>
            <a:pPr algn="just">
              <a:buNone/>
            </a:pPr>
            <a:r>
              <a:rPr lang="en-US" sz="1050" dirty="0">
                <a:latin typeface="Comic Sans MS" panose="030F0702030302020204" pitchFamily="66" charset="0"/>
              </a:rPr>
              <a:t>We will continue to explore different materials freely and to develop ideas about how to use them and what to make. We will create closed shapes with continuous lines, begin to use these shapes to represent objects, and start to draw with increasing complexity and detail, such as representing a face with a circle and further facial details. As we remember and sing entire songs we will begin to notice where the melody goes up and down and as we become more confident, we may even create or improvise our own! We will play instruments with increasing control to express their feelings and ideas.</a:t>
            </a:r>
          </a:p>
          <a:p>
            <a:pPr algn="just">
              <a:buNone/>
            </a:pPr>
            <a:endParaRPr lang="en-US" sz="500" dirty="0">
              <a:latin typeface="Comic Sans MS" panose="030F0702030302020204" pitchFamily="66" charset="0"/>
            </a:endParaRPr>
          </a:p>
          <a:p>
            <a:pPr eaLnBrk="1" hangingPunct="1">
              <a:spcBef>
                <a:spcPct val="0"/>
              </a:spcBef>
              <a:buFontTx/>
              <a:buNone/>
            </a:pPr>
            <a:r>
              <a:rPr lang="en-GB" altLang="en-US" sz="1050" b="1" u="sng" dirty="0">
                <a:latin typeface="Comic Sans MS" panose="030F0702030302020204" pitchFamily="66" charset="0"/>
              </a:rPr>
              <a:t>Understanding the World</a:t>
            </a:r>
          </a:p>
          <a:p>
            <a:pPr algn="just">
              <a:buNone/>
            </a:pPr>
            <a:r>
              <a:rPr lang="en-US" sz="1050" dirty="0">
                <a:latin typeface="Comic Sans MS" panose="030F0702030302020204" pitchFamily="66" charset="0"/>
              </a:rPr>
              <a:t>We will enjoy hands-on exploration of the natural world, tuning in to all of our senses. </a:t>
            </a:r>
          </a:p>
        </p:txBody>
      </p:sp>
      <p:sp>
        <p:nvSpPr>
          <p:cNvPr id="5" name="TextBox 4">
            <a:extLst>
              <a:ext uri="{FF2B5EF4-FFF2-40B4-BE49-F238E27FC236}">
                <a16:creationId xmlns:a16="http://schemas.microsoft.com/office/drawing/2014/main" id="{36E29960-CD74-B3E1-D3F1-02ADF8B3E03A}"/>
              </a:ext>
            </a:extLst>
          </p:cNvPr>
          <p:cNvSpPr txBox="1"/>
          <p:nvPr/>
        </p:nvSpPr>
        <p:spPr>
          <a:xfrm>
            <a:off x="4391472" y="82550"/>
            <a:ext cx="4572000" cy="1869743"/>
          </a:xfrm>
          <a:prstGeom prst="rect">
            <a:avLst/>
          </a:prstGeom>
          <a:noFill/>
        </p:spPr>
        <p:txBody>
          <a:bodyPr wrap="square">
            <a:spAutoFit/>
          </a:bodyPr>
          <a:lstStyle/>
          <a:p>
            <a:pPr eaLnBrk="1" hangingPunct="1">
              <a:spcBef>
                <a:spcPct val="0"/>
              </a:spcBef>
              <a:buFontTx/>
              <a:buNone/>
            </a:pPr>
            <a:r>
              <a:rPr lang="en-US" sz="1050" dirty="0">
                <a:latin typeface="Comic Sans MS" panose="030F0702030302020204" pitchFamily="66" charset="0"/>
              </a:rPr>
              <a:t>We will continue to develop a sense of responsibility when respecting and caring for the natural environment and all living things. We will begin to make sense of our life-story, family’s history and show an interest in different occupations. In RE, we will explore what makes places like homes, parks, churches, and hospitals special. They will learn how people like police officers, firefighters, and doctors help the community. Through stories, discussions, and activities, children will reflect on the feelings and experiences connected with special places and begin to understand why they matter. Children will talk about the feelings linked to special places and learn simple ways to show respect and care for shared spaces.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ef0b5838d9ca2e80ca5ac78122a63a0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5c5c0cf29ea19fe83182ebddc98469a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DE0B86A-4A11-4AE0-9DEC-88342E34C4E3}">
  <ds:schemaRefs>
    <ds:schemaRef ds:uri="http://schemas.microsoft.com/sharepoint/v3/contenttype/forms"/>
  </ds:schemaRefs>
</ds:datastoreItem>
</file>

<file path=customXml/itemProps2.xml><?xml version="1.0" encoding="utf-8"?>
<ds:datastoreItem xmlns:ds="http://schemas.openxmlformats.org/officeDocument/2006/customXml" ds:itemID="{5513F7B3-8843-4348-A554-BCBDE9E1E75C}"/>
</file>

<file path=customXml/itemProps3.xml><?xml version="1.0" encoding="utf-8"?>
<ds:datastoreItem xmlns:ds="http://schemas.openxmlformats.org/officeDocument/2006/customXml" ds:itemID="{A294016C-19C8-495D-9C63-94E31ADBCEF0}">
  <ds:schemaRefs>
    <ds:schemaRef ds:uri="http://schemas.microsoft.com/office/2006/metadata/properties"/>
    <ds:schemaRef ds:uri="http://purl.org/dc/terms/"/>
    <ds:schemaRef ds:uri="http://purl.org/dc/elements/1.1/"/>
    <ds:schemaRef ds:uri="http://schemas.microsoft.com/office/2006/documentManagement/types"/>
    <ds:schemaRef ds:uri="http://schemas.microsoft.com/office/infopath/2007/PartnerControls"/>
    <ds:schemaRef ds:uri="http://www.w3.org/XML/1998/namespace"/>
    <ds:schemaRef ds:uri="http://schemas.openxmlformats.org/package/2006/metadata/core-properties"/>
    <ds:schemaRef ds:uri="450a6b86-6e86-4b74-93c9-116031be495f"/>
    <ds:schemaRef ds:uri="6a6f9b4c-029b-444e-addf-4d66571c9b6f"/>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2894</TotalTime>
  <Words>1348</Words>
  <Application>Microsoft Macintosh PowerPoint</Application>
  <PresentationFormat>On-screen Show (4:3)</PresentationFormat>
  <Paragraphs>50</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Comic Sans MS</vt: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Teresa Bissett</cp:lastModifiedBy>
  <cp:revision>288</cp:revision>
  <cp:lastPrinted>2016-09-20T04:12:52Z</cp:lastPrinted>
  <dcterms:created xsi:type="dcterms:W3CDTF">2014-02-13T13:53:14Z</dcterms:created>
  <dcterms:modified xsi:type="dcterms:W3CDTF">2026-06-07T21:51:01Z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y fmtid="{D5CDD505-2E9C-101B-9397-08002B2CF9AE}" pid="3" name="MediaServiceImageTags">
    <vt:lpwstr/>
  </property>
</Properties>
</file>