
<file path=[Content_Types].xml><?xml version="1.0" encoding="utf-8"?>
<Types xmlns="http://schemas.openxmlformats.org/package/2006/content-types">
  <Default Extension="jpeg" ContentType="image/jpeg"/>
  <Default Extension="mov" ContentType="video/quicktime"/>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sldIdLst>
    <p:sldId id="256" r:id="rId5"/>
    <p:sldId id="278" r:id="rId6"/>
    <p:sldId id="257" r:id="rId7"/>
    <p:sldId id="258" r:id="rId8"/>
    <p:sldId id="259" r:id="rId9"/>
    <p:sldId id="260" r:id="rId10"/>
    <p:sldId id="261" r:id="rId11"/>
    <p:sldId id="272" r:id="rId12"/>
    <p:sldId id="262" r:id="rId13"/>
    <p:sldId id="291" r:id="rId14"/>
    <p:sldId id="265" r:id="rId15"/>
    <p:sldId id="267" r:id="rId16"/>
    <p:sldId id="268" r:id="rId17"/>
    <p:sldId id="269" r:id="rId18"/>
    <p:sldId id="270" r:id="rId19"/>
    <p:sldId id="276" r:id="rId20"/>
    <p:sldId id="292" r:id="rId21"/>
    <p:sldId id="293" r:id="rId22"/>
    <p:sldId id="289" r:id="rId23"/>
    <p:sldId id="294" r:id="rId24"/>
    <p:sldId id="283" r:id="rId25"/>
    <p:sldId id="282" r:id="rId26"/>
    <p:sldId id="285" r:id="rId27"/>
    <p:sldId id="290" r:id="rId28"/>
    <p:sldId id="298" r:id="rId29"/>
    <p:sldId id="299" r:id="rId30"/>
    <p:sldId id="296" r:id="rId31"/>
    <p:sldId id="300" r:id="rId32"/>
    <p:sldId id="297" r:id="rId33"/>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CC"/>
    <a:srgbClr val="FFCC6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9D7B26C5-4107-4FEC-AEDC-1716B250A1EF}" styleName="Light Style 1">
    <a:wholeTbl>
      <a:tcTxStyle>
        <a:fontRef idx="minor">
          <a:scrgbClr r="0" g="0" b="0"/>
        </a:fontRef>
        <a:schemeClr val="tx1"/>
      </a:tcTxStyle>
      <a:tcStyle>
        <a:tcBdr>
          <a:left>
            <a:ln>
              <a:noFill/>
            </a:ln>
          </a:left>
          <a:right>
            <a:ln>
              <a:noFill/>
            </a:ln>
          </a:right>
          <a:top>
            <a:ln w="12700" cmpd="sng">
              <a:solidFill>
                <a:schemeClr val="tx1"/>
              </a:solidFill>
            </a:ln>
          </a:top>
          <a:bottom>
            <a:ln w="12700" cmpd="sng">
              <a:solidFill>
                <a:schemeClr val="tx1"/>
              </a:solidFill>
            </a:ln>
          </a:bottom>
          <a:insideH>
            <a:ln>
              <a:noFill/>
            </a:ln>
          </a:insideH>
          <a:insideV>
            <a:ln>
              <a:noFill/>
            </a:ln>
          </a:insideV>
        </a:tcBdr>
        <a:fill>
          <a:noFill/>
        </a:fill>
      </a:tcStyle>
    </a:wholeTbl>
    <a:band1H>
      <a:tcStyle>
        <a:tcBdr/>
        <a:fill>
          <a:solidFill>
            <a:schemeClr val="tx1">
              <a:alpha val="20000"/>
            </a:schemeClr>
          </a:solidFill>
        </a:fill>
      </a:tcStyle>
    </a:band1H>
    <a:band2H>
      <a:tcStyle>
        <a:tcBdr/>
      </a:tcStyle>
    </a:band2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12700" cmpd="sng">
              <a:solidFill>
                <a:schemeClr val="tx1"/>
              </a:solidFill>
            </a:ln>
          </a:top>
        </a:tcBdr>
        <a:fill>
          <a:noFill/>
        </a:fill>
      </a:tcStyle>
    </a:lastRow>
    <a:firstRow>
      <a:tcTxStyle b="on"/>
      <a:tcStyle>
        <a:tcBdr>
          <a:bottom>
            <a:ln w="12700" cmpd="sng">
              <a:solidFill>
                <a:schemeClr val="tx1"/>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79" d="100"/>
          <a:sy n="79" d="100"/>
        </p:scale>
        <p:origin x="880" y="68"/>
      </p:cViewPr>
      <p:guideLst>
        <p:guide orient="horz" pos="2160"/>
        <p:guide pos="288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21" Type="http://schemas.openxmlformats.org/officeDocument/2006/relationships/slide" Target="slides/slide17.xml"/><Relationship Id="rId34" Type="http://schemas.openxmlformats.org/officeDocument/2006/relationships/presProps" Target="presProp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tableStyles" Target="tableStyle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theme" Target="theme/theme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viewProps" Target="viewProps.xml"/><Relationship Id="rId8" Type="http://schemas.openxmlformats.org/officeDocument/2006/relationships/slide" Target="slides/slide4.xml"/><Relationship Id="rId3" Type="http://schemas.openxmlformats.org/officeDocument/2006/relationships/customXml" Target="../customXml/item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80B87FD5-BA2C-4F84-B7F1-E1E09C1904FF}" type="datetimeFigureOut">
              <a:rPr lang="en-GB" smtClean="0"/>
              <a:t>29/10/2025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A5F4C60-E6CC-431B-A389-76FFEA858092}" type="slidenum">
              <a:rPr lang="en-GB" smtClean="0"/>
              <a:t>‹#›</a:t>
            </a:fld>
            <a:endParaRPr lang="en-GB"/>
          </a:p>
        </p:txBody>
      </p:sp>
    </p:spTree>
    <p:extLst>
      <p:ext uri="{BB962C8B-B14F-4D97-AF65-F5344CB8AC3E}">
        <p14:creationId xmlns:p14="http://schemas.microsoft.com/office/powerpoint/2010/main" val="313460414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80B87FD5-BA2C-4F84-B7F1-E1E09C1904FF}" type="datetimeFigureOut">
              <a:rPr lang="en-GB" smtClean="0"/>
              <a:t>29/10/2025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A5F4C60-E6CC-431B-A389-76FFEA858092}" type="slidenum">
              <a:rPr lang="en-GB" smtClean="0"/>
              <a:t>‹#›</a:t>
            </a:fld>
            <a:endParaRPr lang="en-GB"/>
          </a:p>
        </p:txBody>
      </p:sp>
    </p:spTree>
    <p:extLst>
      <p:ext uri="{BB962C8B-B14F-4D97-AF65-F5344CB8AC3E}">
        <p14:creationId xmlns:p14="http://schemas.microsoft.com/office/powerpoint/2010/main" val="304200143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80B87FD5-BA2C-4F84-B7F1-E1E09C1904FF}" type="datetimeFigureOut">
              <a:rPr lang="en-GB" smtClean="0"/>
              <a:t>29/10/2025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A5F4C60-E6CC-431B-A389-76FFEA858092}" type="slidenum">
              <a:rPr lang="en-GB" smtClean="0"/>
              <a:t>‹#›</a:t>
            </a:fld>
            <a:endParaRPr lang="en-GB"/>
          </a:p>
        </p:txBody>
      </p:sp>
    </p:spTree>
    <p:extLst>
      <p:ext uri="{BB962C8B-B14F-4D97-AF65-F5344CB8AC3E}">
        <p14:creationId xmlns:p14="http://schemas.microsoft.com/office/powerpoint/2010/main" val="13107398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80B87FD5-BA2C-4F84-B7F1-E1E09C1904FF}" type="datetimeFigureOut">
              <a:rPr lang="en-GB" smtClean="0"/>
              <a:t>29/10/2025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1A5F4C60-E6CC-431B-A389-76FFEA858092}" type="slidenum">
              <a:rPr lang="en-GB" smtClean="0"/>
              <a:t>‹#›</a:t>
            </a:fld>
            <a:endParaRPr lang="en-GB"/>
          </a:p>
        </p:txBody>
      </p:sp>
    </p:spTree>
    <p:extLst>
      <p:ext uri="{BB962C8B-B14F-4D97-AF65-F5344CB8AC3E}">
        <p14:creationId xmlns:p14="http://schemas.microsoft.com/office/powerpoint/2010/main" val="33939960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80B87FD5-BA2C-4F84-B7F1-E1E09C1904FF}" type="datetimeFigureOut">
              <a:rPr lang="en-GB" smtClean="0"/>
              <a:t>29/10/2025</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1A5F4C60-E6CC-431B-A389-76FFEA858092}" type="slidenum">
              <a:rPr lang="en-GB" smtClean="0"/>
              <a:t>‹#›</a:t>
            </a:fld>
            <a:endParaRPr lang="en-GB"/>
          </a:p>
        </p:txBody>
      </p:sp>
    </p:spTree>
    <p:extLst>
      <p:ext uri="{BB962C8B-B14F-4D97-AF65-F5344CB8AC3E}">
        <p14:creationId xmlns:p14="http://schemas.microsoft.com/office/powerpoint/2010/main" val="217044532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80B87FD5-BA2C-4F84-B7F1-E1E09C1904FF}" type="datetimeFigureOut">
              <a:rPr lang="en-GB" smtClean="0"/>
              <a:t>29/10/2025</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1A5F4C60-E6CC-431B-A389-76FFEA858092}" type="slidenum">
              <a:rPr lang="en-GB" smtClean="0"/>
              <a:t>‹#›</a:t>
            </a:fld>
            <a:endParaRPr lang="en-GB"/>
          </a:p>
        </p:txBody>
      </p:sp>
    </p:spTree>
    <p:extLst>
      <p:ext uri="{BB962C8B-B14F-4D97-AF65-F5344CB8AC3E}">
        <p14:creationId xmlns:p14="http://schemas.microsoft.com/office/powerpoint/2010/main" val="356660831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0B87FD5-BA2C-4F84-B7F1-E1E09C1904FF}" type="datetimeFigureOut">
              <a:rPr lang="en-GB" smtClean="0"/>
              <a:t>29/10/2025</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1A5F4C60-E6CC-431B-A389-76FFEA858092}" type="slidenum">
              <a:rPr lang="en-GB" smtClean="0"/>
              <a:t>‹#›</a:t>
            </a:fld>
            <a:endParaRPr lang="en-GB"/>
          </a:p>
        </p:txBody>
      </p:sp>
    </p:spTree>
    <p:extLst>
      <p:ext uri="{BB962C8B-B14F-4D97-AF65-F5344CB8AC3E}">
        <p14:creationId xmlns:p14="http://schemas.microsoft.com/office/powerpoint/2010/main" val="75447399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80B87FD5-BA2C-4F84-B7F1-E1E09C1904FF}" type="datetimeFigureOut">
              <a:rPr lang="en-GB" smtClean="0"/>
              <a:t>29/10/2025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1A5F4C60-E6CC-431B-A389-76FFEA858092}" type="slidenum">
              <a:rPr lang="en-GB" smtClean="0"/>
              <a:t>‹#›</a:t>
            </a:fld>
            <a:endParaRPr lang="en-GB"/>
          </a:p>
        </p:txBody>
      </p:sp>
    </p:spTree>
    <p:extLst>
      <p:ext uri="{BB962C8B-B14F-4D97-AF65-F5344CB8AC3E}">
        <p14:creationId xmlns:p14="http://schemas.microsoft.com/office/powerpoint/2010/main" val="72084780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80B87FD5-BA2C-4F84-B7F1-E1E09C1904FF}" type="datetimeFigureOut">
              <a:rPr lang="en-GB" smtClean="0"/>
              <a:t>29/10/2025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1A5F4C60-E6CC-431B-A389-76FFEA858092}" type="slidenum">
              <a:rPr lang="en-GB" smtClean="0"/>
              <a:t>‹#›</a:t>
            </a:fld>
            <a:endParaRPr lang="en-GB"/>
          </a:p>
        </p:txBody>
      </p:sp>
    </p:spTree>
    <p:extLst>
      <p:ext uri="{BB962C8B-B14F-4D97-AF65-F5344CB8AC3E}">
        <p14:creationId xmlns:p14="http://schemas.microsoft.com/office/powerpoint/2010/main" val="379047446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80B87FD5-BA2C-4F84-B7F1-E1E09C1904FF}" type="datetimeFigureOut">
              <a:rPr lang="en-GB" smtClean="0"/>
              <a:t>29/10/2025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A5F4C60-E6CC-431B-A389-76FFEA858092}" type="slidenum">
              <a:rPr lang="en-GB" smtClean="0"/>
              <a:t>‹#›</a:t>
            </a:fld>
            <a:endParaRPr lang="en-GB"/>
          </a:p>
        </p:txBody>
      </p:sp>
    </p:spTree>
    <p:extLst>
      <p:ext uri="{BB962C8B-B14F-4D97-AF65-F5344CB8AC3E}">
        <p14:creationId xmlns:p14="http://schemas.microsoft.com/office/powerpoint/2010/main" val="247299103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80B87FD5-BA2C-4F84-B7F1-E1E09C1904FF}" type="datetimeFigureOut">
              <a:rPr lang="en-GB" smtClean="0"/>
              <a:t>29/10/2025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A5F4C60-E6CC-431B-A389-76FFEA858092}" type="slidenum">
              <a:rPr lang="en-GB" smtClean="0"/>
              <a:t>‹#›</a:t>
            </a:fld>
            <a:endParaRPr lang="en-GB"/>
          </a:p>
        </p:txBody>
      </p:sp>
    </p:spTree>
    <p:extLst>
      <p:ext uri="{BB962C8B-B14F-4D97-AF65-F5344CB8AC3E}">
        <p14:creationId xmlns:p14="http://schemas.microsoft.com/office/powerpoint/2010/main" val="290440085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0B87FD5-BA2C-4F84-B7F1-E1E09C1904FF}" type="datetimeFigureOut">
              <a:rPr lang="en-GB" smtClean="0"/>
              <a:t>29/10/2025</a:t>
            </a:fld>
            <a:endParaRPr lang="en-GB"/>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A5F4C60-E6CC-431B-A389-76FFEA858092}" type="slidenum">
              <a:rPr lang="en-GB" smtClean="0"/>
              <a:t>‹#›</a:t>
            </a:fld>
            <a:endParaRPr lang="en-GB"/>
          </a:p>
        </p:txBody>
      </p:sp>
    </p:spTree>
    <p:extLst>
      <p:ext uri="{BB962C8B-B14F-4D97-AF65-F5344CB8AC3E}">
        <p14:creationId xmlns:p14="http://schemas.microsoft.com/office/powerpoint/2010/main" val="118808263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7.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6.png"/><Relationship Id="rId1" Type="http://schemas.openxmlformats.org/officeDocument/2006/relationships/slideLayout" Target="../slideLayouts/slideLayout2.xml"/><Relationship Id="rId5" Type="http://schemas.openxmlformats.org/officeDocument/2006/relationships/image" Target="../media/image18.png"/><Relationship Id="rId4" Type="http://schemas.openxmlformats.org/officeDocument/2006/relationships/image" Target="../media/image17.png"/></Relationships>
</file>

<file path=ppt/slides/_rels/slide1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6.png"/><Relationship Id="rId1" Type="http://schemas.openxmlformats.org/officeDocument/2006/relationships/slideLayout" Target="../slideLayouts/slideLayout2.xml"/><Relationship Id="rId5" Type="http://schemas.openxmlformats.org/officeDocument/2006/relationships/image" Target="../media/image18.png"/><Relationship Id="rId4" Type="http://schemas.openxmlformats.org/officeDocument/2006/relationships/image" Target="../media/image17.png"/></Relationships>
</file>

<file path=ppt/slides/_rels/slide1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6.png"/><Relationship Id="rId1" Type="http://schemas.openxmlformats.org/officeDocument/2006/relationships/slideLayout" Target="../slideLayouts/slideLayout2.xml"/><Relationship Id="rId5" Type="http://schemas.openxmlformats.org/officeDocument/2006/relationships/image" Target="../media/image18.png"/><Relationship Id="rId4" Type="http://schemas.openxmlformats.org/officeDocument/2006/relationships/image" Target="../media/image17.png"/></Relationships>
</file>

<file path=ppt/slides/_rels/slide19.xml.rels><?xml version="1.0" encoding="UTF-8" standalone="yes"?>
<Relationships xmlns="http://schemas.openxmlformats.org/package/2006/relationships"><Relationship Id="rId3" Type="http://schemas.openxmlformats.org/officeDocument/2006/relationships/hyperlink" Target="https://www.youtube.com/watch?v=QT6FdhKriB8" TargetMode="External"/><Relationship Id="rId2" Type="http://schemas.openxmlformats.org/officeDocument/2006/relationships/image" Target="../media/image19.png"/><Relationship Id="rId1" Type="http://schemas.openxmlformats.org/officeDocument/2006/relationships/slideLayout" Target="../slideLayouts/slideLayout2.xml"/><Relationship Id="rId6" Type="http://schemas.openxmlformats.org/officeDocument/2006/relationships/image" Target="../media/image21.png"/><Relationship Id="rId5" Type="http://schemas.openxmlformats.org/officeDocument/2006/relationships/image" Target="../media/image20.png"/><Relationship Id="rId4" Type="http://schemas.openxmlformats.org/officeDocument/2006/relationships/image" Target="../media/image7.png"/></Relationships>
</file>

<file path=ppt/slides/_rels/slide20.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22.png"/><Relationship Id="rId1" Type="http://schemas.openxmlformats.org/officeDocument/2006/relationships/slideLayout" Target="../slideLayouts/slideLayout2.xml"/><Relationship Id="rId5" Type="http://schemas.openxmlformats.org/officeDocument/2006/relationships/image" Target="../media/image25.png"/><Relationship Id="rId4" Type="http://schemas.openxmlformats.org/officeDocument/2006/relationships/image" Target="../media/image24.png"/></Relationships>
</file>

<file path=ppt/slides/_rels/slide21.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26.png"/><Relationship Id="rId1" Type="http://schemas.openxmlformats.org/officeDocument/2006/relationships/slideLayout" Target="../slideLayouts/slideLayout2.xml"/><Relationship Id="rId6" Type="http://schemas.openxmlformats.org/officeDocument/2006/relationships/image" Target="../media/image30.png"/><Relationship Id="rId5" Type="http://schemas.openxmlformats.org/officeDocument/2006/relationships/image" Target="../media/image29.png"/><Relationship Id="rId4" Type="http://schemas.openxmlformats.org/officeDocument/2006/relationships/image" Target="../media/image28.png"/></Relationships>
</file>

<file path=ppt/slides/_rels/slide22.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26.png"/><Relationship Id="rId1" Type="http://schemas.openxmlformats.org/officeDocument/2006/relationships/slideLayout" Target="../slideLayouts/slideLayout2.xml"/><Relationship Id="rId6" Type="http://schemas.openxmlformats.org/officeDocument/2006/relationships/image" Target="../media/image30.png"/><Relationship Id="rId5" Type="http://schemas.openxmlformats.org/officeDocument/2006/relationships/image" Target="../media/image29.png"/><Relationship Id="rId4" Type="http://schemas.openxmlformats.org/officeDocument/2006/relationships/image" Target="../media/image28.png"/></Relationships>
</file>

<file path=ppt/slides/_rels/slide23.xml.rels><?xml version="1.0" encoding="UTF-8" standalone="yes"?>
<Relationships xmlns="http://schemas.openxmlformats.org/package/2006/relationships"><Relationship Id="rId3" Type="http://schemas.openxmlformats.org/officeDocument/2006/relationships/image" Target="../media/image32.png"/><Relationship Id="rId7" Type="http://schemas.openxmlformats.org/officeDocument/2006/relationships/image" Target="../media/image36.png"/><Relationship Id="rId2" Type="http://schemas.openxmlformats.org/officeDocument/2006/relationships/image" Target="../media/image31.png"/><Relationship Id="rId1" Type="http://schemas.openxmlformats.org/officeDocument/2006/relationships/slideLayout" Target="../slideLayouts/slideLayout2.xml"/><Relationship Id="rId6" Type="http://schemas.openxmlformats.org/officeDocument/2006/relationships/image" Target="../media/image35.png"/><Relationship Id="rId5" Type="http://schemas.openxmlformats.org/officeDocument/2006/relationships/image" Target="../media/image34.png"/><Relationship Id="rId4" Type="http://schemas.openxmlformats.org/officeDocument/2006/relationships/image" Target="../media/image33.png"/></Relationships>
</file>

<file path=ppt/slides/_rels/slide24.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hyperlink" Target="https://www.mindsetworks.com/science/#video-modal-window" TargetMode="External"/><Relationship Id="rId1" Type="http://schemas.openxmlformats.org/officeDocument/2006/relationships/slideLayout" Target="../slideLayouts/slideLayout2.xml"/><Relationship Id="rId6" Type="http://schemas.openxmlformats.org/officeDocument/2006/relationships/image" Target="../media/image35.png"/><Relationship Id="rId5" Type="http://schemas.openxmlformats.org/officeDocument/2006/relationships/image" Target="../media/image37.png"/><Relationship Id="rId4" Type="http://schemas.openxmlformats.org/officeDocument/2006/relationships/image" Target="../media/image33.png"/></Relationships>
</file>

<file path=ppt/slides/_rels/slide25.xml.rels><?xml version="1.0" encoding="UTF-8" standalone="yes"?>
<Relationships xmlns="http://schemas.openxmlformats.org/package/2006/relationships"><Relationship Id="rId8" Type="http://schemas.openxmlformats.org/officeDocument/2006/relationships/image" Target="../media/image38.png"/><Relationship Id="rId3" Type="http://schemas.openxmlformats.org/officeDocument/2006/relationships/slideLayout" Target="../slideLayouts/slideLayout2.xml"/><Relationship Id="rId7" Type="http://schemas.openxmlformats.org/officeDocument/2006/relationships/image" Target="../media/image35.png"/><Relationship Id="rId2" Type="http://schemas.openxmlformats.org/officeDocument/2006/relationships/video" Target="../media/media1.mov"/><Relationship Id="rId1" Type="http://schemas.microsoft.com/office/2007/relationships/media" Target="../media/media1.mov"/><Relationship Id="rId6" Type="http://schemas.openxmlformats.org/officeDocument/2006/relationships/image" Target="../media/image37.png"/><Relationship Id="rId5" Type="http://schemas.openxmlformats.org/officeDocument/2006/relationships/image" Target="../media/image33.png"/><Relationship Id="rId4" Type="http://schemas.openxmlformats.org/officeDocument/2006/relationships/image" Target="../media/image32.png"/></Relationships>
</file>

<file path=ppt/slides/_rels/slide26.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image" Target="../media/image39.jpeg"/><Relationship Id="rId1" Type="http://schemas.openxmlformats.org/officeDocument/2006/relationships/slideLayout" Target="../slideLayouts/slideLayout2.xml"/><Relationship Id="rId6" Type="http://schemas.openxmlformats.org/officeDocument/2006/relationships/image" Target="../media/image35.png"/><Relationship Id="rId5" Type="http://schemas.openxmlformats.org/officeDocument/2006/relationships/image" Target="../media/image37.png"/><Relationship Id="rId4" Type="http://schemas.openxmlformats.org/officeDocument/2006/relationships/image" Target="../media/image33.png"/></Relationships>
</file>

<file path=ppt/slides/_rels/slide27.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image" Target="../media/image32.png"/><Relationship Id="rId1" Type="http://schemas.openxmlformats.org/officeDocument/2006/relationships/slideLayout" Target="../slideLayouts/slideLayout2.xml"/><Relationship Id="rId5" Type="http://schemas.openxmlformats.org/officeDocument/2006/relationships/image" Target="../media/image35.png"/><Relationship Id="rId4" Type="http://schemas.openxmlformats.org/officeDocument/2006/relationships/image" Target="../media/image37.png"/></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image" Target="../media/image32.png"/><Relationship Id="rId1" Type="http://schemas.openxmlformats.org/officeDocument/2006/relationships/slideLayout" Target="../slideLayouts/slideLayout2.xml"/><Relationship Id="rId6" Type="http://schemas.openxmlformats.org/officeDocument/2006/relationships/hyperlink" Target="https://www.mindsetworks.com/parents/growth-mindset-parenting" TargetMode="External"/><Relationship Id="rId5" Type="http://schemas.openxmlformats.org/officeDocument/2006/relationships/image" Target="../media/image35.png"/><Relationship Id="rId4" Type="http://schemas.openxmlformats.org/officeDocument/2006/relationships/image" Target="../media/image37.pn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1026" name="Picture 2" descr="Inside Out (2015) directed by Pete Docter • Reviews, film + cast •  Letterboxd"/>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714499"/>
            <a:ext cx="9144000" cy="5143501"/>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p:cNvSpPr txBox="1"/>
          <p:nvPr/>
        </p:nvSpPr>
        <p:spPr>
          <a:xfrm>
            <a:off x="395536" y="260647"/>
            <a:ext cx="8643713" cy="1200329"/>
          </a:xfrm>
          <a:prstGeom prst="rect">
            <a:avLst/>
          </a:prstGeom>
          <a:noFill/>
        </p:spPr>
        <p:txBody>
          <a:bodyPr wrap="none" rtlCol="0">
            <a:spAutoFit/>
          </a:bodyPr>
          <a:lstStyle/>
          <a:p>
            <a:r>
              <a:rPr lang="en-GB" sz="7200" b="1">
                <a:solidFill>
                  <a:schemeClr val="tx2">
                    <a:lumMod val="60000"/>
                    <a:lumOff val="40000"/>
                  </a:schemeClr>
                </a:solidFill>
                <a:latin typeface="Bahnschrift Light" panose="020B0502040204020203" pitchFamily="34" charset="0"/>
              </a:rPr>
              <a:t>Z</a:t>
            </a:r>
            <a:r>
              <a:rPr lang="en-GB" sz="7200" b="1">
                <a:solidFill>
                  <a:schemeClr val="accent3">
                    <a:lumMod val="75000"/>
                  </a:schemeClr>
                </a:solidFill>
                <a:latin typeface="Bahnschrift Light" panose="020B0502040204020203" pitchFamily="34" charset="0"/>
              </a:rPr>
              <a:t>o</a:t>
            </a:r>
            <a:r>
              <a:rPr lang="en-GB" sz="7200" b="1">
                <a:solidFill>
                  <a:srgbClr val="FFFF00"/>
                </a:solidFill>
                <a:latin typeface="Bahnschrift Light" panose="020B0502040204020203" pitchFamily="34" charset="0"/>
              </a:rPr>
              <a:t>n</a:t>
            </a:r>
            <a:r>
              <a:rPr lang="en-GB" sz="7200" b="1">
                <a:solidFill>
                  <a:srgbClr val="FF0000"/>
                </a:solidFill>
                <a:latin typeface="Bahnschrift Light" panose="020B0502040204020203" pitchFamily="34" charset="0"/>
              </a:rPr>
              <a:t>e</a:t>
            </a:r>
            <a:r>
              <a:rPr lang="en-GB" sz="7200" b="1">
                <a:solidFill>
                  <a:schemeClr val="bg1"/>
                </a:solidFill>
                <a:latin typeface="Bahnschrift Light" panose="020B0502040204020203" pitchFamily="34" charset="0"/>
              </a:rPr>
              <a:t>s of Regulation </a:t>
            </a:r>
          </a:p>
        </p:txBody>
      </p:sp>
    </p:spTree>
    <p:extLst>
      <p:ext uri="{BB962C8B-B14F-4D97-AF65-F5344CB8AC3E}">
        <p14:creationId xmlns:p14="http://schemas.microsoft.com/office/powerpoint/2010/main" val="113814243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1026" name="Picture 2" descr="Inside Out (2015) directed by Pete Docter • Reviews, film + cast •  Letterboxd"/>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52536" y="2780928"/>
            <a:ext cx="4572000" cy="2571751"/>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p:cNvSpPr txBox="1"/>
          <p:nvPr/>
        </p:nvSpPr>
        <p:spPr>
          <a:xfrm>
            <a:off x="395536" y="260647"/>
            <a:ext cx="8643713" cy="1200329"/>
          </a:xfrm>
          <a:prstGeom prst="rect">
            <a:avLst/>
          </a:prstGeom>
          <a:noFill/>
        </p:spPr>
        <p:txBody>
          <a:bodyPr wrap="none" rtlCol="0">
            <a:spAutoFit/>
          </a:bodyPr>
          <a:lstStyle/>
          <a:p>
            <a:r>
              <a:rPr lang="en-GB" sz="7200" b="1">
                <a:solidFill>
                  <a:schemeClr val="tx2">
                    <a:lumMod val="60000"/>
                    <a:lumOff val="40000"/>
                  </a:schemeClr>
                </a:solidFill>
                <a:latin typeface="Bahnschrift Light" panose="020B0502040204020203" pitchFamily="34" charset="0"/>
              </a:rPr>
              <a:t>Z</a:t>
            </a:r>
            <a:r>
              <a:rPr lang="en-GB" sz="7200" b="1">
                <a:solidFill>
                  <a:schemeClr val="accent3">
                    <a:lumMod val="75000"/>
                  </a:schemeClr>
                </a:solidFill>
                <a:latin typeface="Bahnschrift Light" panose="020B0502040204020203" pitchFamily="34" charset="0"/>
              </a:rPr>
              <a:t>o</a:t>
            </a:r>
            <a:r>
              <a:rPr lang="en-GB" sz="7200" b="1">
                <a:solidFill>
                  <a:srgbClr val="FFFF00"/>
                </a:solidFill>
                <a:latin typeface="Bahnschrift Light" panose="020B0502040204020203" pitchFamily="34" charset="0"/>
              </a:rPr>
              <a:t>n</a:t>
            </a:r>
            <a:r>
              <a:rPr lang="en-GB" sz="7200" b="1">
                <a:solidFill>
                  <a:srgbClr val="FF0000"/>
                </a:solidFill>
                <a:latin typeface="Bahnschrift Light" panose="020B0502040204020203" pitchFamily="34" charset="0"/>
              </a:rPr>
              <a:t>e</a:t>
            </a:r>
            <a:r>
              <a:rPr lang="en-GB" sz="7200" b="1">
                <a:solidFill>
                  <a:schemeClr val="bg1"/>
                </a:solidFill>
                <a:latin typeface="Bahnschrift Light" panose="020B0502040204020203" pitchFamily="34" charset="0"/>
              </a:rPr>
              <a:t>s of Regulation </a:t>
            </a:r>
          </a:p>
        </p:txBody>
      </p:sp>
      <p:sp>
        <p:nvSpPr>
          <p:cNvPr id="2" name="TextBox 1"/>
          <p:cNvSpPr txBox="1"/>
          <p:nvPr/>
        </p:nvSpPr>
        <p:spPr>
          <a:xfrm>
            <a:off x="4499992" y="2203423"/>
            <a:ext cx="4823534" cy="4031873"/>
          </a:xfrm>
          <a:prstGeom prst="rect">
            <a:avLst/>
          </a:prstGeom>
          <a:noFill/>
        </p:spPr>
        <p:txBody>
          <a:bodyPr wrap="square" lIns="91440" tIns="45720" rIns="91440" bIns="45720" rtlCol="0" anchor="t">
            <a:spAutoFit/>
          </a:bodyPr>
          <a:lstStyle/>
          <a:p>
            <a:pPr marL="342900" indent="-342900">
              <a:buAutoNum type="arabicPeriod"/>
            </a:pPr>
            <a:r>
              <a:rPr lang="en-GB" sz="3200" dirty="0">
                <a:solidFill>
                  <a:schemeClr val="bg1"/>
                </a:solidFill>
                <a:latin typeface="Leelawadee UI Semilight"/>
                <a:cs typeface="Leelawadee UI Semilight"/>
              </a:rPr>
              <a:t>Familiarise ourselves with the zones</a:t>
            </a:r>
          </a:p>
          <a:p>
            <a:pPr marL="342900" indent="-342900">
              <a:buAutoNum type="arabicPeriod"/>
            </a:pPr>
            <a:r>
              <a:rPr lang="en-GB" sz="3200" dirty="0">
                <a:solidFill>
                  <a:schemeClr val="bg1"/>
                </a:solidFill>
                <a:latin typeface="Leelawadee UI Semilight"/>
                <a:cs typeface="Leelawadee UI Semilight"/>
              </a:rPr>
              <a:t>How do we familiarise our children?</a:t>
            </a:r>
          </a:p>
          <a:p>
            <a:pPr marL="342900" indent="-342900">
              <a:buAutoNum type="arabicPeriod"/>
            </a:pPr>
            <a:r>
              <a:rPr lang="en-GB" sz="3200" dirty="0">
                <a:solidFill>
                  <a:schemeClr val="bg1"/>
                </a:solidFill>
                <a:latin typeface="Leelawadee UI Semilight"/>
                <a:cs typeface="Leelawadee UI Semilight"/>
              </a:rPr>
              <a:t>How will it help our children?</a:t>
            </a:r>
          </a:p>
          <a:p>
            <a:pPr marL="342900" indent="-342900">
              <a:buAutoNum type="arabicPeriod"/>
            </a:pPr>
            <a:r>
              <a:rPr lang="en-GB" sz="3200" dirty="0">
                <a:solidFill>
                  <a:schemeClr val="bg1"/>
                </a:solidFill>
                <a:latin typeface="Leelawadee UI Semilight"/>
                <a:cs typeface="Leelawadee UI Semilight"/>
              </a:rPr>
              <a:t>Now what?</a:t>
            </a:r>
          </a:p>
          <a:p>
            <a:pPr marL="342900" indent="-342900">
              <a:buAutoNum type="arabicPeriod"/>
            </a:pPr>
            <a:endParaRPr lang="en-GB" sz="3200">
              <a:solidFill>
                <a:schemeClr val="bg1"/>
              </a:solidFill>
              <a:latin typeface="Leelawadee UI Semilight" panose="020B0402040204020203" pitchFamily="34" charset="-34"/>
              <a:cs typeface="Leelawadee UI Semilight" panose="020B0402040204020203" pitchFamily="34" charset="-34"/>
            </a:endParaRPr>
          </a:p>
        </p:txBody>
      </p:sp>
    </p:spTree>
    <p:extLst>
      <p:ext uri="{BB962C8B-B14F-4D97-AF65-F5344CB8AC3E}">
        <p14:creationId xmlns:p14="http://schemas.microsoft.com/office/powerpoint/2010/main" val="148227112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056" name="Rectangle 2055">
            <a:extLst>
              <a:ext uri="{FF2B5EF4-FFF2-40B4-BE49-F238E27FC236}">
                <a16:creationId xmlns:a16="http://schemas.microsoft.com/office/drawing/2014/main" id="{7DA1F35B-C8F7-4A5A-9339-7DA4D785B30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1714"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58" name="Arc 2057">
            <a:extLst>
              <a:ext uri="{FF2B5EF4-FFF2-40B4-BE49-F238E27FC236}">
                <a16:creationId xmlns:a16="http://schemas.microsoft.com/office/drawing/2014/main" id="{B2D4AD41-40DA-4A81-92F5-B6E3BA1ED82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746107">
            <a:off x="6131316" y="457951"/>
            <a:ext cx="2240924" cy="2987899"/>
          </a:xfrm>
          <a:prstGeom prst="arc">
            <a:avLst>
              <a:gd name="adj1" fmla="val 14612914"/>
              <a:gd name="adj2" fmla="val 0"/>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000000"/>
              </a:solidFill>
              <a:effectLst/>
              <a:uLnTx/>
              <a:uFillTx/>
              <a:latin typeface="Calibri" panose="020F0502020204030204"/>
              <a:ea typeface="+mn-ea"/>
              <a:cs typeface="+mn-cs"/>
            </a:endParaRPr>
          </a:p>
        </p:txBody>
      </p:sp>
      <p:sp>
        <p:nvSpPr>
          <p:cNvPr id="2" name="Title 1"/>
          <p:cNvSpPr>
            <a:spLocks noGrp="1"/>
          </p:cNvSpPr>
          <p:nvPr>
            <p:ph type="title"/>
          </p:nvPr>
        </p:nvSpPr>
        <p:spPr>
          <a:xfrm>
            <a:off x="628650" y="365125"/>
            <a:ext cx="7886700" cy="1325563"/>
          </a:xfrm>
        </p:spPr>
        <p:txBody>
          <a:bodyPr>
            <a:normAutofit/>
          </a:bodyPr>
          <a:lstStyle/>
          <a:p>
            <a:r>
              <a:rPr lang="en-GB" b="1" u="sng">
                <a:latin typeface="Leelawadee UI Semilight" panose="020B0402040204020203" pitchFamily="34" charset="-34"/>
                <a:cs typeface="Leelawadee UI Semilight" panose="020B0402040204020203" pitchFamily="34" charset="-34"/>
              </a:rPr>
              <a:t>What is self regulation?</a:t>
            </a:r>
          </a:p>
        </p:txBody>
      </p:sp>
      <p:sp>
        <p:nvSpPr>
          <p:cNvPr id="3" name="Content Placeholder 2"/>
          <p:cNvSpPr>
            <a:spLocks noGrp="1"/>
          </p:cNvSpPr>
          <p:nvPr>
            <p:ph idx="1"/>
          </p:nvPr>
        </p:nvSpPr>
        <p:spPr>
          <a:xfrm>
            <a:off x="1748079" y="1825625"/>
            <a:ext cx="5697697" cy="3761817"/>
          </a:xfrm>
        </p:spPr>
        <p:txBody>
          <a:bodyPr>
            <a:normAutofit/>
          </a:bodyPr>
          <a:lstStyle/>
          <a:p>
            <a:pPr marL="0" indent="0" defTabSz="630936">
              <a:buNone/>
            </a:pPr>
            <a:endParaRPr lang="en-GB" sz="966" b="1" kern="1200">
              <a:solidFill>
                <a:schemeClr val="tx1"/>
              </a:solidFill>
              <a:latin typeface="Leelawadee UI Semilight" panose="020B0402040204020203" pitchFamily="34" charset="-34"/>
              <a:ea typeface="+mn-ea"/>
              <a:cs typeface="Leelawadee UI Semilight" panose="020B0402040204020203" pitchFamily="34" charset="-34"/>
            </a:endParaRPr>
          </a:p>
          <a:p>
            <a:pPr marL="0" indent="0" defTabSz="630936">
              <a:buNone/>
            </a:pPr>
            <a:r>
              <a:rPr lang="en-GB" sz="1656" b="1" kern="1200">
                <a:solidFill>
                  <a:schemeClr val="tx1"/>
                </a:solidFill>
                <a:latin typeface="Leelawadee UI Semilight" panose="020B0402040204020203" pitchFamily="34" charset="-34"/>
                <a:ea typeface="+mn-ea"/>
                <a:cs typeface="Leelawadee UI Semilight" panose="020B0402040204020203" pitchFamily="34" charset="-34"/>
              </a:rPr>
              <a:t>The ability to focus your attention, control your emotions and manage your thinking, behaviour and feelings. </a:t>
            </a:r>
            <a:endParaRPr lang="en-GB" sz="2400" b="1">
              <a:latin typeface="Leelawadee UI Semilight" panose="020B0402040204020203" pitchFamily="34" charset="-34"/>
              <a:cs typeface="Leelawadee UI Semilight" panose="020B0402040204020203" pitchFamily="34" charset="-34"/>
            </a:endParaRPr>
          </a:p>
        </p:txBody>
      </p:sp>
      <p:pic>
        <p:nvPicPr>
          <p:cNvPr id="2051"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912037" y="2822708"/>
            <a:ext cx="5346069" cy="335425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4" name="Rectangle 3"/>
          <p:cNvSpPr/>
          <p:nvPr/>
        </p:nvSpPr>
        <p:spPr>
          <a:xfrm>
            <a:off x="1655532" y="2673146"/>
            <a:ext cx="5832936" cy="199417"/>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Rectangle 5"/>
          <p:cNvSpPr/>
          <p:nvPr/>
        </p:nvSpPr>
        <p:spPr>
          <a:xfrm rot="5400000">
            <a:off x="5385674" y="4198492"/>
            <a:ext cx="3744866" cy="199417"/>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14247857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3081" name="Rectangle 3080">
            <a:extLst>
              <a:ext uri="{FF2B5EF4-FFF2-40B4-BE49-F238E27FC236}">
                <a16:creationId xmlns:a16="http://schemas.microsoft.com/office/drawing/2014/main" id="{1CD81A2A-6ED4-4EF4-A14C-912D31E1480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0" y="0"/>
            <a:ext cx="9144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p:nvSpPr>
          <p:cNvPr id="3083" name="Freeform: Shape 3082">
            <a:extLst>
              <a:ext uri="{FF2B5EF4-FFF2-40B4-BE49-F238E27FC236}">
                <a16:creationId xmlns:a16="http://schemas.microsoft.com/office/drawing/2014/main" id="{1661932C-CA15-4E17-B115-FAE7CBEE478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648992" y="1"/>
            <a:ext cx="866357" cy="625027"/>
          </a:xfrm>
          <a:custGeom>
            <a:avLst/>
            <a:gdLst>
              <a:gd name="connsiteX0" fmla="*/ 4784 w 1155142"/>
              <a:gd name="connsiteY0" fmla="*/ 0 h 625027"/>
              <a:gd name="connsiteX1" fmla="*/ 1150358 w 1155142"/>
              <a:gd name="connsiteY1" fmla="*/ 0 h 625027"/>
              <a:gd name="connsiteX2" fmla="*/ 1155142 w 1155142"/>
              <a:gd name="connsiteY2" fmla="*/ 47456 h 625027"/>
              <a:gd name="connsiteX3" fmla="*/ 577571 w 1155142"/>
              <a:gd name="connsiteY3" fmla="*/ 625027 h 625027"/>
              <a:gd name="connsiteX4" fmla="*/ 0 w 1155142"/>
              <a:gd name="connsiteY4" fmla="*/ 47456 h 62502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55142" h="625027">
                <a:moveTo>
                  <a:pt x="4784" y="0"/>
                </a:moveTo>
                <a:lnTo>
                  <a:pt x="1150358" y="0"/>
                </a:lnTo>
                <a:lnTo>
                  <a:pt x="1155142" y="47456"/>
                </a:lnTo>
                <a:cubicBezTo>
                  <a:pt x="1155142" y="366440"/>
                  <a:pt x="896555" y="625027"/>
                  <a:pt x="577571" y="625027"/>
                </a:cubicBezTo>
                <a:cubicBezTo>
                  <a:pt x="258587" y="625027"/>
                  <a:pt x="0" y="366440"/>
                  <a:pt x="0" y="47456"/>
                </a:cubicBezTo>
                <a:close/>
              </a:path>
            </a:pathLst>
          </a:custGeom>
          <a:solidFill>
            <a:schemeClr val="accent5">
              <a:alpha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3085" name="Oval 3084">
            <a:extLst>
              <a:ext uri="{FF2B5EF4-FFF2-40B4-BE49-F238E27FC236}">
                <a16:creationId xmlns:a16="http://schemas.microsoft.com/office/drawing/2014/main" id="{8590ADD5-9383-4D3D-9047-3DA2593CCB5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106138" y="3423959"/>
            <a:ext cx="405617" cy="540822"/>
          </a:xfrm>
          <a:prstGeom prst="ellipse">
            <a:avLst/>
          </a:prstGeom>
          <a:noFill/>
          <a:ln w="127000">
            <a:solidFill>
              <a:schemeClr val="accent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87" name="Freeform: Shape 3086">
            <a:extLst>
              <a:ext uri="{FF2B5EF4-FFF2-40B4-BE49-F238E27FC236}">
                <a16:creationId xmlns:a16="http://schemas.microsoft.com/office/drawing/2014/main" id="{DABE3E45-88CF-45D8-8D40-C773324D93F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062201" y="1"/>
            <a:ext cx="1550211" cy="1621879"/>
          </a:xfrm>
          <a:custGeom>
            <a:avLst/>
            <a:gdLst>
              <a:gd name="connsiteX0" fmla="*/ 0 w 2066948"/>
              <a:gd name="connsiteY0" fmla="*/ 0 h 1621879"/>
              <a:gd name="connsiteX1" fmla="*/ 123825 w 2066948"/>
              <a:gd name="connsiteY1" fmla="*/ 0 h 1621879"/>
              <a:gd name="connsiteX2" fmla="*/ 123825 w 2066948"/>
              <a:gd name="connsiteY2" fmla="*/ 1452620 h 1621879"/>
              <a:gd name="connsiteX3" fmla="*/ 1881378 w 2066948"/>
              <a:gd name="connsiteY3" fmla="*/ 436017 h 1621879"/>
              <a:gd name="connsiteX4" fmla="*/ 1127572 w 2066948"/>
              <a:gd name="connsiteY4" fmla="*/ 0 h 1621879"/>
              <a:gd name="connsiteX5" fmla="*/ 1374887 w 2066948"/>
              <a:gd name="connsiteY5" fmla="*/ 0 h 1621879"/>
              <a:gd name="connsiteX6" fmla="*/ 2035969 w 2066948"/>
              <a:gd name="connsiteY6" fmla="*/ 382391 h 1621879"/>
              <a:gd name="connsiteX7" fmla="*/ 2058648 w 2066948"/>
              <a:gd name="connsiteY7" fmla="*/ 466963 h 1621879"/>
              <a:gd name="connsiteX8" fmla="*/ 2035969 w 2066948"/>
              <a:gd name="connsiteY8" fmla="*/ 489642 h 1621879"/>
              <a:gd name="connsiteX9" fmla="*/ 92869 w 2066948"/>
              <a:gd name="connsiteY9" fmla="*/ 1613592 h 1621879"/>
              <a:gd name="connsiteX10" fmla="*/ 61913 w 2066948"/>
              <a:gd name="connsiteY10" fmla="*/ 1621879 h 1621879"/>
              <a:gd name="connsiteX11" fmla="*/ 0 w 2066948"/>
              <a:gd name="connsiteY11" fmla="*/ 1559967 h 16218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066948" h="1621879">
                <a:moveTo>
                  <a:pt x="0" y="0"/>
                </a:moveTo>
                <a:lnTo>
                  <a:pt x="123825" y="0"/>
                </a:lnTo>
                <a:lnTo>
                  <a:pt x="123825" y="1452620"/>
                </a:lnTo>
                <a:lnTo>
                  <a:pt x="1881378" y="436017"/>
                </a:lnTo>
                <a:lnTo>
                  <a:pt x="1127572" y="0"/>
                </a:lnTo>
                <a:lnTo>
                  <a:pt x="1374887" y="0"/>
                </a:lnTo>
                <a:lnTo>
                  <a:pt x="2035969" y="382391"/>
                </a:lnTo>
                <a:cubicBezTo>
                  <a:pt x="2065582" y="399479"/>
                  <a:pt x="2075745" y="437340"/>
                  <a:pt x="2058648" y="466963"/>
                </a:cubicBezTo>
                <a:cubicBezTo>
                  <a:pt x="2053219" y="476384"/>
                  <a:pt x="2045389" y="484204"/>
                  <a:pt x="2035969" y="489642"/>
                </a:cubicBezTo>
                <a:lnTo>
                  <a:pt x="92869" y="1613592"/>
                </a:lnTo>
                <a:cubicBezTo>
                  <a:pt x="83458" y="1619031"/>
                  <a:pt x="72780" y="1621889"/>
                  <a:pt x="61913" y="1621879"/>
                </a:cubicBezTo>
                <a:cubicBezTo>
                  <a:pt x="27719" y="1621879"/>
                  <a:pt x="0" y="1594161"/>
                  <a:pt x="0" y="1559967"/>
                </a:cubicBezTo>
                <a:close/>
              </a:path>
            </a:pathLst>
          </a:custGeom>
          <a:solidFill>
            <a:schemeClr val="accent6"/>
          </a:solidFill>
          <a:ln w="9525" cap="flat">
            <a:noFill/>
            <a:prstDash val="solid"/>
            <a:miter/>
          </a:ln>
        </p:spPr>
        <p:txBody>
          <a:bodyPr rtlCol="0" anchor="ctr"/>
          <a:lstStyle/>
          <a:p>
            <a:endParaRPr lang="en-US"/>
          </a:p>
        </p:txBody>
      </p:sp>
      <p:cxnSp>
        <p:nvCxnSpPr>
          <p:cNvPr id="3089" name="Straight Connector 3088">
            <a:extLst>
              <a:ext uri="{FF2B5EF4-FFF2-40B4-BE49-F238E27FC236}">
                <a16:creationId xmlns:a16="http://schemas.microsoft.com/office/drawing/2014/main" id="{49CD1692-827B-4C8D-B4A1-134FD04CF45C}"/>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9104058" y="1027906"/>
            <a:ext cx="0" cy="1597708"/>
          </a:xfrm>
          <a:prstGeom prst="line">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cxnSp>
      <p:sp>
        <p:nvSpPr>
          <p:cNvPr id="3091" name="Freeform: Shape 3090">
            <a:extLst>
              <a:ext uri="{FF2B5EF4-FFF2-40B4-BE49-F238E27FC236}">
                <a16:creationId xmlns:a16="http://schemas.microsoft.com/office/drawing/2014/main" id="{B91ECDA9-56DC-4270-8F33-01C5637B8CE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463438">
            <a:off x="5592435" y="5166682"/>
            <a:ext cx="1376793" cy="2024785"/>
          </a:xfrm>
          <a:custGeom>
            <a:avLst/>
            <a:gdLst>
              <a:gd name="connsiteX0" fmla="*/ 1801138 w 1835725"/>
              <a:gd name="connsiteY0" fmla="*/ 1622662 h 2024785"/>
              <a:gd name="connsiteX1" fmla="*/ 1835717 w 1835725"/>
              <a:gd name="connsiteY1" fmla="*/ 1680254 h 2024785"/>
              <a:gd name="connsiteX2" fmla="*/ 1812568 w 1835725"/>
              <a:gd name="connsiteY2" fmla="*/ 1877193 h 2024785"/>
              <a:gd name="connsiteX3" fmla="*/ 1776210 w 1835725"/>
              <a:gd name="connsiteY3" fmla="*/ 2024785 h 2024785"/>
              <a:gd name="connsiteX4" fmla="*/ 1655772 w 1835725"/>
              <a:gd name="connsiteY4" fmla="*/ 1983449 h 2024785"/>
              <a:gd name="connsiteX5" fmla="*/ 1687591 w 1835725"/>
              <a:gd name="connsiteY5" fmla="*/ 1854495 h 2024785"/>
              <a:gd name="connsiteX6" fmla="*/ 1708939 w 1835725"/>
              <a:gd name="connsiteY6" fmla="*/ 1673301 h 2024785"/>
              <a:gd name="connsiteX7" fmla="*/ 1778129 w 1835725"/>
              <a:gd name="connsiteY7" fmla="*/ 1615979 h 2024785"/>
              <a:gd name="connsiteX8" fmla="*/ 1801138 w 1835725"/>
              <a:gd name="connsiteY8" fmla="*/ 1622662 h 2024785"/>
              <a:gd name="connsiteX9" fmla="*/ 1585229 w 1835725"/>
              <a:gd name="connsiteY9" fmla="*/ 764759 h 2024785"/>
              <a:gd name="connsiteX10" fmla="*/ 1623024 w 1835725"/>
              <a:gd name="connsiteY10" fmla="*/ 792810 h 2024785"/>
              <a:gd name="connsiteX11" fmla="*/ 1777614 w 1835725"/>
              <a:gd name="connsiteY11" fmla="*/ 1157141 h 2024785"/>
              <a:gd name="connsiteX12" fmla="*/ 1733799 w 1835725"/>
              <a:gd name="connsiteY12" fmla="*/ 1235532 h 2024785"/>
              <a:gd name="connsiteX13" fmla="*/ 1716464 w 1835725"/>
              <a:gd name="connsiteY13" fmla="*/ 1237722 h 2024785"/>
              <a:gd name="connsiteX14" fmla="*/ 1716464 w 1835725"/>
              <a:gd name="connsiteY14" fmla="*/ 1237913 h 2024785"/>
              <a:gd name="connsiteX15" fmla="*/ 1655409 w 1835725"/>
              <a:gd name="connsiteY15" fmla="*/ 1191717 h 2024785"/>
              <a:gd name="connsiteX16" fmla="*/ 1513200 w 1835725"/>
              <a:gd name="connsiteY16" fmla="*/ 856627 h 2024785"/>
              <a:gd name="connsiteX17" fmla="*/ 1538499 w 1835725"/>
              <a:gd name="connsiteY17" fmla="*/ 770415 h 2024785"/>
              <a:gd name="connsiteX18" fmla="*/ 1585229 w 1835725"/>
              <a:gd name="connsiteY18" fmla="*/ 764759 h 2024785"/>
              <a:gd name="connsiteX19" fmla="*/ 477919 w 1835725"/>
              <a:gd name="connsiteY19" fmla="*/ 21437 h 2024785"/>
              <a:gd name="connsiteX20" fmla="*/ 509236 w 1835725"/>
              <a:gd name="connsiteY20" fmla="*/ 84182 h 2024785"/>
              <a:gd name="connsiteX21" fmla="*/ 445829 w 1835725"/>
              <a:gd name="connsiteY21" fmla="*/ 139871 h 2024785"/>
              <a:gd name="connsiteX22" fmla="*/ 437447 w 1835725"/>
              <a:gd name="connsiteY22" fmla="*/ 139395 h 2024785"/>
              <a:gd name="connsiteX23" fmla="*/ 73211 w 1835725"/>
              <a:gd name="connsiteY23" fmla="*/ 137204 h 2024785"/>
              <a:gd name="connsiteX24" fmla="*/ 749 w 1835725"/>
              <a:gd name="connsiteY24" fmla="*/ 84082 h 2024785"/>
              <a:gd name="connsiteX25" fmla="*/ 53871 w 1835725"/>
              <a:gd name="connsiteY25" fmla="*/ 11621 h 2024785"/>
              <a:gd name="connsiteX26" fmla="*/ 58352 w 1835725"/>
              <a:gd name="connsiteY26" fmla="*/ 11093 h 2024785"/>
              <a:gd name="connsiteX27" fmla="*/ 454020 w 1835725"/>
              <a:gd name="connsiteY27" fmla="*/ 13474 h 2024785"/>
              <a:gd name="connsiteX28" fmla="*/ 477919 w 1835725"/>
              <a:gd name="connsiteY28" fmla="*/ 21437 h 2024785"/>
              <a:gd name="connsiteX29" fmla="*/ 957797 w 1835725"/>
              <a:gd name="connsiteY29" fmla="*/ 167970 h 2024785"/>
              <a:gd name="connsiteX30" fmla="*/ 1286982 w 1835725"/>
              <a:gd name="connsiteY30" fmla="*/ 387616 h 2024785"/>
              <a:gd name="connsiteX31" fmla="*/ 1293725 w 1835725"/>
              <a:gd name="connsiteY31" fmla="*/ 477075 h 2024785"/>
              <a:gd name="connsiteX32" fmla="*/ 1245453 w 1835725"/>
              <a:gd name="connsiteY32" fmla="*/ 499154 h 2024785"/>
              <a:gd name="connsiteX33" fmla="*/ 1245167 w 1835725"/>
              <a:gd name="connsiteY33" fmla="*/ 499154 h 2024785"/>
              <a:gd name="connsiteX34" fmla="*/ 1203638 w 1835725"/>
              <a:gd name="connsiteY34" fmla="*/ 484104 h 2024785"/>
              <a:gd name="connsiteX35" fmla="*/ 900647 w 1835725"/>
              <a:gd name="connsiteY35" fmla="*/ 281508 h 2024785"/>
              <a:gd name="connsiteX36" fmla="*/ 872454 w 1835725"/>
              <a:gd name="connsiteY36" fmla="*/ 196164 h 2024785"/>
              <a:gd name="connsiteX37" fmla="*/ 957797 w 1835725"/>
              <a:gd name="connsiteY37" fmla="*/ 167970 h 20247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Lst>
            <a:rect l="l" t="t" r="r" b="b"/>
            <a:pathLst>
              <a:path w="1835725" h="2024785">
                <a:moveTo>
                  <a:pt x="1801138" y="1622662"/>
                </a:moveTo>
                <a:cubicBezTo>
                  <a:pt x="1822105" y="1633400"/>
                  <a:pt x="1836117" y="1655372"/>
                  <a:pt x="1835717" y="1680254"/>
                </a:cubicBezTo>
                <a:cubicBezTo>
                  <a:pt x="1832093" y="1746382"/>
                  <a:pt x="1824354" y="1812154"/>
                  <a:pt x="1812568" y="1877193"/>
                </a:cubicBezTo>
                <a:lnTo>
                  <a:pt x="1776210" y="2024785"/>
                </a:lnTo>
                <a:lnTo>
                  <a:pt x="1655772" y="1983449"/>
                </a:lnTo>
                <a:lnTo>
                  <a:pt x="1687591" y="1854495"/>
                </a:lnTo>
                <a:cubicBezTo>
                  <a:pt x="1698455" y="1794657"/>
                  <a:pt x="1705590" y="1734142"/>
                  <a:pt x="1708939" y="1673301"/>
                </a:cubicBezTo>
                <a:cubicBezTo>
                  <a:pt x="1712216" y="1638363"/>
                  <a:pt x="1743190" y="1612703"/>
                  <a:pt x="1778129" y="1615979"/>
                </a:cubicBezTo>
                <a:cubicBezTo>
                  <a:pt x="1786387" y="1616753"/>
                  <a:pt x="1794149" y="1619084"/>
                  <a:pt x="1801138" y="1622662"/>
                </a:cubicBezTo>
                <a:close/>
                <a:moveTo>
                  <a:pt x="1585229" y="764759"/>
                </a:moveTo>
                <a:cubicBezTo>
                  <a:pt x="1600438" y="768789"/>
                  <a:pt x="1614156" y="778436"/>
                  <a:pt x="1623024" y="792810"/>
                </a:cubicBezTo>
                <a:cubicBezTo>
                  <a:pt x="1689575" y="907319"/>
                  <a:pt x="1741505" y="1029715"/>
                  <a:pt x="1777614" y="1157141"/>
                </a:cubicBezTo>
                <a:cubicBezTo>
                  <a:pt x="1787149" y="1190888"/>
                  <a:pt x="1767537" y="1225969"/>
                  <a:pt x="1733799" y="1235532"/>
                </a:cubicBezTo>
                <a:cubicBezTo>
                  <a:pt x="1728151" y="1237046"/>
                  <a:pt x="1722312" y="1237780"/>
                  <a:pt x="1716464" y="1237722"/>
                </a:cubicBezTo>
                <a:lnTo>
                  <a:pt x="1716464" y="1237913"/>
                </a:lnTo>
                <a:cubicBezTo>
                  <a:pt x="1688070" y="1237913"/>
                  <a:pt x="1663124" y="1219044"/>
                  <a:pt x="1655409" y="1191717"/>
                </a:cubicBezTo>
                <a:cubicBezTo>
                  <a:pt x="1622214" y="1074512"/>
                  <a:pt x="1574437" y="961936"/>
                  <a:pt x="1513200" y="856627"/>
                </a:cubicBezTo>
                <a:cubicBezTo>
                  <a:pt x="1496379" y="825834"/>
                  <a:pt x="1507704" y="787236"/>
                  <a:pt x="1538499" y="770415"/>
                </a:cubicBezTo>
                <a:cubicBezTo>
                  <a:pt x="1553325" y="762319"/>
                  <a:pt x="1570022" y="760730"/>
                  <a:pt x="1585229" y="764759"/>
                </a:cubicBezTo>
                <a:close/>
                <a:moveTo>
                  <a:pt x="477919" y="21437"/>
                </a:moveTo>
                <a:cubicBezTo>
                  <a:pt x="499341" y="33775"/>
                  <a:pt x="512445" y="58102"/>
                  <a:pt x="509236" y="84182"/>
                </a:cubicBezTo>
                <a:cubicBezTo>
                  <a:pt x="505303" y="116151"/>
                  <a:pt x="478038" y="140098"/>
                  <a:pt x="445829" y="139871"/>
                </a:cubicBezTo>
                <a:cubicBezTo>
                  <a:pt x="443027" y="139899"/>
                  <a:pt x="440227" y="139740"/>
                  <a:pt x="437447" y="139395"/>
                </a:cubicBezTo>
                <a:cubicBezTo>
                  <a:pt x="316592" y="123615"/>
                  <a:pt x="194247" y="122878"/>
                  <a:pt x="73211" y="137204"/>
                </a:cubicBezTo>
                <a:cubicBezTo>
                  <a:pt x="38532" y="142545"/>
                  <a:pt x="6090" y="118762"/>
                  <a:pt x="749" y="84082"/>
                </a:cubicBezTo>
                <a:cubicBezTo>
                  <a:pt x="-4591" y="49403"/>
                  <a:pt x="19192" y="16961"/>
                  <a:pt x="53871" y="11621"/>
                </a:cubicBezTo>
                <a:cubicBezTo>
                  <a:pt x="55358" y="11392"/>
                  <a:pt x="56852" y="11216"/>
                  <a:pt x="58352" y="11093"/>
                </a:cubicBezTo>
                <a:cubicBezTo>
                  <a:pt x="189834" y="-4456"/>
                  <a:pt x="322735" y="-3656"/>
                  <a:pt x="454020" y="13474"/>
                </a:cubicBezTo>
                <a:cubicBezTo>
                  <a:pt x="462713" y="14543"/>
                  <a:pt x="470778" y="17324"/>
                  <a:pt x="477919" y="21437"/>
                </a:cubicBezTo>
                <a:close/>
                <a:moveTo>
                  <a:pt x="957797" y="167970"/>
                </a:moveTo>
                <a:cubicBezTo>
                  <a:pt x="1076184" y="227289"/>
                  <a:pt x="1186759" y="301068"/>
                  <a:pt x="1286982" y="387616"/>
                </a:cubicBezTo>
                <a:cubicBezTo>
                  <a:pt x="1313547" y="410457"/>
                  <a:pt x="1316566" y="450510"/>
                  <a:pt x="1293725" y="477075"/>
                </a:cubicBezTo>
                <a:cubicBezTo>
                  <a:pt x="1281638" y="491137"/>
                  <a:pt x="1263998" y="499204"/>
                  <a:pt x="1245453" y="499154"/>
                </a:cubicBezTo>
                <a:lnTo>
                  <a:pt x="1245167" y="499154"/>
                </a:lnTo>
                <a:cubicBezTo>
                  <a:pt x="1229965" y="499301"/>
                  <a:pt x="1215220" y="493956"/>
                  <a:pt x="1203638" y="484104"/>
                </a:cubicBezTo>
                <a:cubicBezTo>
                  <a:pt x="1111407" y="404300"/>
                  <a:pt x="1009633" y="336248"/>
                  <a:pt x="900647" y="281508"/>
                </a:cubicBezTo>
                <a:cubicBezTo>
                  <a:pt x="869295" y="265726"/>
                  <a:pt x="856672" y="227516"/>
                  <a:pt x="872454" y="196164"/>
                </a:cubicBezTo>
                <a:cubicBezTo>
                  <a:pt x="888235" y="164811"/>
                  <a:pt x="926445" y="152188"/>
                  <a:pt x="957797" y="167970"/>
                </a:cubicBezTo>
                <a:close/>
              </a:path>
            </a:pathLst>
          </a:custGeom>
          <a:solidFill>
            <a:schemeClr val="accent4"/>
          </a:solidFill>
          <a:ln w="9525" cap="flat">
            <a:noFill/>
            <a:prstDash val="solid"/>
            <a:miter/>
          </a:ln>
        </p:spPr>
        <p:txBody>
          <a:bodyPr rtlCol="0" anchor="ctr"/>
          <a:lstStyle/>
          <a:p>
            <a:endParaRPr lang="en-US"/>
          </a:p>
        </p:txBody>
      </p:sp>
      <p:sp>
        <p:nvSpPr>
          <p:cNvPr id="3093" name="Freeform: Shape 3092">
            <a:extLst>
              <a:ext uri="{FF2B5EF4-FFF2-40B4-BE49-F238E27FC236}">
                <a16:creationId xmlns:a16="http://schemas.microsoft.com/office/drawing/2014/main" id="{75F47824-961D-465D-84F9-EAE11BC6173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107145" y="6033795"/>
            <a:ext cx="1493298" cy="824205"/>
          </a:xfrm>
          <a:custGeom>
            <a:avLst/>
            <a:gdLst>
              <a:gd name="connsiteX0" fmla="*/ 995532 w 1991064"/>
              <a:gd name="connsiteY0" fmla="*/ 0 h 824205"/>
              <a:gd name="connsiteX1" fmla="*/ 1984823 w 1991064"/>
              <a:gd name="connsiteY1" fmla="*/ 784423 h 824205"/>
              <a:gd name="connsiteX2" fmla="*/ 1991064 w 1991064"/>
              <a:gd name="connsiteY2" fmla="*/ 824205 h 824205"/>
              <a:gd name="connsiteX3" fmla="*/ 0 w 1991064"/>
              <a:gd name="connsiteY3" fmla="*/ 824205 h 824205"/>
              <a:gd name="connsiteX4" fmla="*/ 6241 w 1991064"/>
              <a:gd name="connsiteY4" fmla="*/ 784423 h 824205"/>
              <a:gd name="connsiteX5" fmla="*/ 995532 w 1991064"/>
              <a:gd name="connsiteY5" fmla="*/ 0 h 8242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991064" h="824205">
                <a:moveTo>
                  <a:pt x="995532" y="0"/>
                </a:moveTo>
                <a:cubicBezTo>
                  <a:pt x="1483521" y="0"/>
                  <a:pt x="1890663" y="336754"/>
                  <a:pt x="1984823" y="784423"/>
                </a:cubicBezTo>
                <a:lnTo>
                  <a:pt x="1991064" y="824205"/>
                </a:lnTo>
                <a:lnTo>
                  <a:pt x="0" y="824205"/>
                </a:lnTo>
                <a:lnTo>
                  <a:pt x="6241" y="784423"/>
                </a:lnTo>
                <a:cubicBezTo>
                  <a:pt x="100402" y="336754"/>
                  <a:pt x="507544" y="0"/>
                  <a:pt x="995532" y="0"/>
                </a:cubicBez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3095" name="Freeform: Shape 3094">
            <a:extLst>
              <a:ext uri="{FF2B5EF4-FFF2-40B4-BE49-F238E27FC236}">
                <a16:creationId xmlns:a16="http://schemas.microsoft.com/office/drawing/2014/main" id="{FEC9DA3E-C1D7-472D-B7C0-F71AE41FBA2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138772" y="5519196"/>
            <a:ext cx="1005228" cy="1338805"/>
          </a:xfrm>
          <a:custGeom>
            <a:avLst/>
            <a:gdLst>
              <a:gd name="connsiteX0" fmla="*/ 61913 w 1340305"/>
              <a:gd name="connsiteY0" fmla="*/ 0 h 1338805"/>
              <a:gd name="connsiteX1" fmla="*/ 1340305 w 1340305"/>
              <a:gd name="connsiteY1" fmla="*/ 0 h 1338805"/>
              <a:gd name="connsiteX2" fmla="*/ 1340305 w 1340305"/>
              <a:gd name="connsiteY2" fmla="*/ 123825 h 1338805"/>
              <a:gd name="connsiteX3" fmla="*/ 123825 w 1340305"/>
              <a:gd name="connsiteY3" fmla="*/ 123825 h 1338805"/>
              <a:gd name="connsiteX4" fmla="*/ 123825 w 1340305"/>
              <a:gd name="connsiteY4" fmla="*/ 1338805 h 1338805"/>
              <a:gd name="connsiteX5" fmla="*/ 0 w 1340305"/>
              <a:gd name="connsiteY5" fmla="*/ 1338805 h 1338805"/>
              <a:gd name="connsiteX6" fmla="*/ 0 w 1340305"/>
              <a:gd name="connsiteY6" fmla="*/ 61913 h 1338805"/>
              <a:gd name="connsiteX7" fmla="*/ 61913 w 1340305"/>
              <a:gd name="connsiteY7" fmla="*/ 0 h 13388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340305" h="1338805">
                <a:moveTo>
                  <a:pt x="61913" y="0"/>
                </a:moveTo>
                <a:lnTo>
                  <a:pt x="1340305" y="0"/>
                </a:lnTo>
                <a:lnTo>
                  <a:pt x="1340305" y="123825"/>
                </a:lnTo>
                <a:lnTo>
                  <a:pt x="123825" y="123825"/>
                </a:lnTo>
                <a:lnTo>
                  <a:pt x="123825" y="1338805"/>
                </a:lnTo>
                <a:lnTo>
                  <a:pt x="0" y="1338805"/>
                </a:lnTo>
                <a:lnTo>
                  <a:pt x="0" y="61913"/>
                </a:lnTo>
                <a:cubicBezTo>
                  <a:pt x="0" y="27719"/>
                  <a:pt x="27719" y="0"/>
                  <a:pt x="61913" y="0"/>
                </a:cubicBezTo>
                <a:close/>
              </a:path>
            </a:pathLst>
          </a:custGeom>
          <a:solidFill>
            <a:schemeClr val="accent6"/>
          </a:solidFill>
          <a:ln w="9525" cap="flat">
            <a:noFill/>
            <a:prstDash val="solid"/>
            <a:miter/>
          </a:ln>
        </p:spPr>
        <p:txBody>
          <a:bodyPr rtlCol="0" anchor="ctr"/>
          <a:lstStyle/>
          <a:p>
            <a:endParaRPr lang="en-US"/>
          </a:p>
        </p:txBody>
      </p:sp>
      <p:pic>
        <p:nvPicPr>
          <p:cNvPr id="3074" name="Picture 2"/>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970780" y="852129"/>
            <a:ext cx="7377575" cy="5144202"/>
          </a:xfrm>
          <a:custGeom>
            <a:avLst/>
            <a:gdLst/>
            <a:ahLst/>
            <a:cxnLst/>
            <a:rect l="l" t="t" r="r" b="b"/>
            <a:pathLst>
              <a:path w="4114800" h="5712488">
                <a:moveTo>
                  <a:pt x="133155" y="0"/>
                </a:moveTo>
                <a:lnTo>
                  <a:pt x="3981645" y="0"/>
                </a:lnTo>
                <a:cubicBezTo>
                  <a:pt x="4055184" y="0"/>
                  <a:pt x="4114800" y="59616"/>
                  <a:pt x="4114800" y="133155"/>
                </a:cubicBezTo>
                <a:lnTo>
                  <a:pt x="4114800" y="5579333"/>
                </a:lnTo>
                <a:cubicBezTo>
                  <a:pt x="4114800" y="5652872"/>
                  <a:pt x="4055184" y="5712488"/>
                  <a:pt x="3981645" y="5712488"/>
                </a:cubicBezTo>
                <a:lnTo>
                  <a:pt x="133155" y="5712488"/>
                </a:lnTo>
                <a:cubicBezTo>
                  <a:pt x="59616" y="5712488"/>
                  <a:pt x="0" y="5652872"/>
                  <a:pt x="0" y="5579333"/>
                </a:cubicBezTo>
                <a:lnTo>
                  <a:pt x="0" y="133155"/>
                </a:lnTo>
                <a:cubicBezTo>
                  <a:pt x="0" y="59616"/>
                  <a:pt x="59616" y="0"/>
                  <a:pt x="133155" y="0"/>
                </a:cubicBezTo>
                <a:close/>
              </a:path>
            </a:pathLst>
          </a:custGeom>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32724936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242638" y="135311"/>
            <a:ext cx="8577834" cy="642440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4" name="Rectangle 3"/>
          <p:cNvSpPr/>
          <p:nvPr/>
        </p:nvSpPr>
        <p:spPr>
          <a:xfrm>
            <a:off x="179512" y="4869160"/>
            <a:ext cx="1944216" cy="1224136"/>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p:cNvSpPr/>
          <p:nvPr/>
        </p:nvSpPr>
        <p:spPr>
          <a:xfrm>
            <a:off x="7020272" y="4869160"/>
            <a:ext cx="1656184" cy="1368152"/>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67524687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accent5">
            <a:lumMod val="20000"/>
            <a:lumOff val="80000"/>
          </a:schemeClr>
        </a:solidFill>
        <a:effectLst/>
      </p:bgPr>
    </p:bg>
    <p:spTree>
      <p:nvGrpSpPr>
        <p:cNvPr id="1" name=""/>
        <p:cNvGrpSpPr/>
        <p:nvPr/>
      </p:nvGrpSpPr>
      <p:grpSpPr>
        <a:xfrm>
          <a:off x="0" y="0"/>
          <a:ext cx="0" cy="0"/>
          <a:chOff x="0" y="0"/>
          <a:chExt cx="0" cy="0"/>
        </a:xfrm>
      </p:grpSpPr>
      <p:pic>
        <p:nvPicPr>
          <p:cNvPr id="5123"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07831" y="265897"/>
            <a:ext cx="6038850" cy="33147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 name="Rectangle 1"/>
          <p:cNvSpPr/>
          <p:nvPr/>
        </p:nvSpPr>
        <p:spPr>
          <a:xfrm>
            <a:off x="395536" y="6525344"/>
            <a:ext cx="8352928" cy="144016"/>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3" name="Group 2"/>
          <p:cNvGrpSpPr/>
          <p:nvPr/>
        </p:nvGrpSpPr>
        <p:grpSpPr>
          <a:xfrm>
            <a:off x="251520" y="3214366"/>
            <a:ext cx="8466284" cy="3643634"/>
            <a:chOff x="251520" y="3214366"/>
            <a:chExt cx="8466284" cy="3643634"/>
          </a:xfrm>
        </p:grpSpPr>
        <p:pic>
          <p:nvPicPr>
            <p:cNvPr id="5" name="Picture 2" descr="Sadness Clipart Sadness Clipart - Sadness Inside Out Clip Art - Png Download (874x1118), Png Download"/>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51520" y="3549168"/>
              <a:ext cx="2088232" cy="3220780"/>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7" descr="Download - Inside Out Characters Joy Clipart (840x900), Png Download"/>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483768" y="3214366"/>
              <a:ext cx="2665579" cy="3643634"/>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2" descr="Download Fear Looking Behind His Back Transparent Png - Inside Out Fear Jpg Clipart (899x900), Png Download"/>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860032" y="3780687"/>
              <a:ext cx="1602752" cy="2989261"/>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2" descr="Food For Thought - Inside Out Anger Clipart (716x1024), Png Download"/>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6313402" y="3320080"/>
              <a:ext cx="2404402" cy="3514925"/>
            </a:xfrm>
            <a:prstGeom prst="rect">
              <a:avLst/>
            </a:prstGeom>
            <a:noFill/>
            <a:extLst>
              <a:ext uri="{909E8E84-426E-40DD-AFC4-6F175D3DCCD1}">
                <a14:hiddenFill xmlns:a14="http://schemas.microsoft.com/office/drawing/2010/main">
                  <a:solidFill>
                    <a:srgbClr val="FFFFFF"/>
                  </a:solidFill>
                </a14:hiddenFill>
              </a:ext>
            </a:extLst>
          </p:spPr>
        </p:pic>
      </p:grpSp>
    </p:spTree>
    <p:extLst>
      <p:ext uri="{BB962C8B-B14F-4D97-AF65-F5344CB8AC3E}">
        <p14:creationId xmlns:p14="http://schemas.microsoft.com/office/powerpoint/2010/main" val="319530542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179511" y="188640"/>
            <a:ext cx="8856985" cy="612068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41265601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5127" name="Rectangle 5126">
            <a:extLst>
              <a:ext uri="{FF2B5EF4-FFF2-40B4-BE49-F238E27FC236}">
                <a16:creationId xmlns:a16="http://schemas.microsoft.com/office/drawing/2014/main" id="{1022CA72-2A63-428F-B586-37BA5AB6D26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3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129" name="Rectangle 5128">
            <a:extLst>
              <a:ext uri="{FF2B5EF4-FFF2-40B4-BE49-F238E27FC236}">
                <a16:creationId xmlns:a16="http://schemas.microsoft.com/office/drawing/2014/main" id="{95C8260E-968F-44E8-A823-ABB43131192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865848"/>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131" name="Rectangle 5130">
            <a:extLst>
              <a:ext uri="{FF2B5EF4-FFF2-40B4-BE49-F238E27FC236}">
                <a16:creationId xmlns:a16="http://schemas.microsoft.com/office/drawing/2014/main" id="{2C1BBA94-3F40-40AA-8BB9-E69E25E537C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88416" y="-1"/>
            <a:ext cx="8423809" cy="4131425"/>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122" name="Picture 2" descr="Sadness Clipart Sadness Clipart - Sadness Inside Out Clip Art - Png Download (874x1118), Png Download"/>
          <p:cNvPicPr>
            <a:picLocks noChangeAspect="1" noChangeArrowheads="1"/>
          </p:cNvPicPr>
          <p:nvPr/>
        </p:nvPicPr>
        <p:blipFill>
          <a:blip r:embed="rId2" cstate="print">
            <a:extLst>
              <a:ext uri="{28A0092B-C50C-407E-A947-70E740481C1C}">
                <a14:useLocalDpi xmlns:a14="http://schemas.microsoft.com/office/drawing/2010/main" val="0"/>
              </a:ext>
            </a:extLst>
          </a:blip>
          <a:stretch>
            <a:fillRect/>
          </a:stretch>
        </p:blipFill>
        <p:spPr bwMode="auto">
          <a:xfrm>
            <a:off x="1445631" y="364143"/>
            <a:ext cx="2218633" cy="3426462"/>
          </a:xfrm>
          <a:prstGeom prst="rect">
            <a:avLst/>
          </a:prstGeom>
          <a:noFill/>
          <a:extLst>
            <a:ext uri="{909E8E84-426E-40DD-AFC4-6F175D3DCCD1}">
              <a14:hiddenFill xmlns:a14="http://schemas.microsoft.com/office/drawing/2010/main">
                <a:solidFill>
                  <a:srgbClr val="FFFFFF"/>
                </a:solidFill>
              </a14:hiddenFill>
            </a:ext>
          </a:extLst>
        </p:spPr>
      </p:pic>
      <p:sp>
        <p:nvSpPr>
          <p:cNvPr id="5133" name="Rectangle 5132">
            <a:extLst>
              <a:ext uri="{FF2B5EF4-FFF2-40B4-BE49-F238E27FC236}">
                <a16:creationId xmlns:a16="http://schemas.microsoft.com/office/drawing/2014/main" id="{FE43805F-24A6-46A4-B19B-54F28347355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2654287" y="5465924"/>
            <a:ext cx="1790365" cy="34289"/>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p:cNvSpPr>
            <a:spLocks noGrp="1"/>
          </p:cNvSpPr>
          <p:nvPr>
            <p:ph idx="1"/>
          </p:nvPr>
        </p:nvSpPr>
        <p:spPr>
          <a:xfrm>
            <a:off x="3872039" y="4495568"/>
            <a:ext cx="4940186" cy="1905232"/>
          </a:xfrm>
        </p:spPr>
        <p:txBody>
          <a:bodyPr vert="horz" lIns="91440" tIns="45720" rIns="91440" bIns="45720" rtlCol="0" anchor="ctr">
            <a:normAutofit fontScale="92500" lnSpcReduction="20000"/>
          </a:bodyPr>
          <a:lstStyle/>
          <a:p>
            <a:pPr marL="0" indent="0">
              <a:buNone/>
            </a:pPr>
            <a:r>
              <a:rPr lang="en-GB" sz="2200" b="1" u="sng" dirty="0">
                <a:latin typeface="Leelawadee UI Semilight"/>
                <a:cs typeface="Leelawadee UI Semilight"/>
              </a:rPr>
              <a:t>The Blue Zone</a:t>
            </a:r>
          </a:p>
          <a:p>
            <a:pPr marL="0" indent="0">
              <a:buNone/>
            </a:pPr>
            <a:r>
              <a:rPr lang="en-GB" sz="2000" b="1" dirty="0">
                <a:latin typeface="Leelawadee UI Semilight"/>
                <a:cs typeface="Leelawadee UI Semilight"/>
              </a:rPr>
              <a:t>We are </a:t>
            </a:r>
            <a:r>
              <a:rPr lang="en-GB" sz="2000" b="1" u="sng" dirty="0">
                <a:latin typeface="Leelawadee UI Semilight"/>
                <a:cs typeface="Leelawadee UI Semilight"/>
              </a:rPr>
              <a:t>expected</a:t>
            </a:r>
            <a:r>
              <a:rPr lang="en-GB" sz="2000" b="1" dirty="0">
                <a:latin typeface="Leelawadee UI Semilight"/>
                <a:cs typeface="Leelawadee UI Semilight"/>
              </a:rPr>
              <a:t> to be in the Blue Zone just before bedtime or when we are watching the TV. We are running slow! We might be tired or we might be in the blue zone when something sad has happened. This is an unexpected zone at other times.</a:t>
            </a:r>
          </a:p>
        </p:txBody>
      </p:sp>
      <p:graphicFrame>
        <p:nvGraphicFramePr>
          <p:cNvPr id="7" name="Table 6"/>
          <p:cNvGraphicFramePr>
            <a:graphicFrameLocks noGrp="1"/>
          </p:cNvGraphicFramePr>
          <p:nvPr>
            <p:extLst>
              <p:ext uri="{D42A27DB-BD31-4B8C-83A1-F6EECF244321}">
                <p14:modId xmlns:p14="http://schemas.microsoft.com/office/powerpoint/2010/main" val="27011649"/>
              </p:ext>
            </p:extLst>
          </p:nvPr>
        </p:nvGraphicFramePr>
        <p:xfrm>
          <a:off x="4890679" y="364142"/>
          <a:ext cx="3517134" cy="3426464"/>
        </p:xfrm>
        <a:graphic>
          <a:graphicData uri="http://schemas.openxmlformats.org/drawingml/2006/table">
            <a:tbl>
              <a:tblPr firstRow="1" bandRow="1">
                <a:tableStyleId>{5C22544A-7EE6-4342-B048-85BDC9FD1C3A}</a:tableStyleId>
              </a:tblPr>
              <a:tblGrid>
                <a:gridCol w="3517134">
                  <a:extLst>
                    <a:ext uri="{9D8B030D-6E8A-4147-A177-3AD203B41FA5}">
                      <a16:colId xmlns:a16="http://schemas.microsoft.com/office/drawing/2014/main" val="20000"/>
                    </a:ext>
                  </a:extLst>
                </a:gridCol>
              </a:tblGrid>
              <a:tr h="963028">
                <a:tc>
                  <a:txBody>
                    <a:bodyPr/>
                    <a:lstStyle/>
                    <a:p>
                      <a:pPr algn="ctr"/>
                      <a:r>
                        <a:rPr lang="en-GB" sz="2800">
                          <a:latin typeface="Comic Sans MS" panose="030F0702030302020204" pitchFamily="66" charset="0"/>
                        </a:rPr>
                        <a:t>How does my body feel?</a:t>
                      </a:r>
                    </a:p>
                  </a:txBody>
                  <a:tcPr marL="79809" marR="79809" marT="39904" marB="39904">
                    <a:solidFill>
                      <a:srgbClr val="00B0F0"/>
                    </a:solidFill>
                  </a:tcPr>
                </a:tc>
                <a:extLst>
                  <a:ext uri="{0D108BD9-81ED-4DB2-BD59-A6C34878D82A}">
                    <a16:rowId xmlns:a16="http://schemas.microsoft.com/office/drawing/2014/main" val="10000"/>
                  </a:ext>
                </a:extLst>
              </a:tr>
              <a:tr h="963028">
                <a:tc>
                  <a:txBody>
                    <a:bodyPr/>
                    <a:lstStyle/>
                    <a:p>
                      <a:pPr algn="ctr"/>
                      <a:r>
                        <a:rPr lang="en-GB" sz="2800">
                          <a:latin typeface="Comic Sans MS" panose="030F0702030302020204" pitchFamily="66" charset="0"/>
                        </a:rPr>
                        <a:t>My energy level is ‘low’</a:t>
                      </a:r>
                    </a:p>
                  </a:txBody>
                  <a:tcPr marL="79809" marR="79809" marT="39904" marB="39904">
                    <a:solidFill>
                      <a:srgbClr val="00B0F0"/>
                    </a:solidFill>
                  </a:tcPr>
                </a:tc>
                <a:extLst>
                  <a:ext uri="{0D108BD9-81ED-4DB2-BD59-A6C34878D82A}">
                    <a16:rowId xmlns:a16="http://schemas.microsoft.com/office/drawing/2014/main" val="10001"/>
                  </a:ext>
                </a:extLst>
              </a:tr>
              <a:tr h="963028">
                <a:tc>
                  <a:txBody>
                    <a:bodyPr/>
                    <a:lstStyle/>
                    <a:p>
                      <a:pPr algn="ctr"/>
                      <a:r>
                        <a:rPr lang="en-GB" sz="2800">
                          <a:latin typeface="Comic Sans MS" panose="030F0702030302020204" pitchFamily="66" charset="0"/>
                        </a:rPr>
                        <a:t>I might feel sad, tired, shy, sick</a:t>
                      </a:r>
                    </a:p>
                  </a:txBody>
                  <a:tcPr marL="79809" marR="79809" marT="39904" marB="39904">
                    <a:solidFill>
                      <a:srgbClr val="00B0F0"/>
                    </a:solidFill>
                  </a:tcPr>
                </a:tc>
                <a:extLst>
                  <a:ext uri="{0D108BD9-81ED-4DB2-BD59-A6C34878D82A}">
                    <a16:rowId xmlns:a16="http://schemas.microsoft.com/office/drawing/2014/main" val="10002"/>
                  </a:ext>
                </a:extLst>
              </a:tr>
              <a:tr h="537380">
                <a:tc>
                  <a:txBody>
                    <a:bodyPr/>
                    <a:lstStyle/>
                    <a:p>
                      <a:pPr algn="ctr"/>
                      <a:r>
                        <a:rPr lang="en-GB" sz="2800">
                          <a:latin typeface="Comic Sans MS" panose="030F0702030302020204" pitchFamily="66" charset="0"/>
                        </a:rPr>
                        <a:t>This is a ‘rest’ zone</a:t>
                      </a:r>
                    </a:p>
                  </a:txBody>
                  <a:tcPr marL="79809" marR="79809" marT="39904" marB="39904">
                    <a:solidFill>
                      <a:srgbClr val="00B0F0"/>
                    </a:solidFill>
                  </a:tcPr>
                </a:tc>
                <a:extLst>
                  <a:ext uri="{0D108BD9-81ED-4DB2-BD59-A6C34878D82A}">
                    <a16:rowId xmlns:a16="http://schemas.microsoft.com/office/drawing/2014/main" val="10003"/>
                  </a:ext>
                </a:extLst>
              </a:tr>
            </a:tbl>
          </a:graphicData>
        </a:graphic>
      </p:graphicFrame>
    </p:spTree>
    <p:extLst>
      <p:ext uri="{BB962C8B-B14F-4D97-AF65-F5344CB8AC3E}">
        <p14:creationId xmlns:p14="http://schemas.microsoft.com/office/powerpoint/2010/main" val="28427729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179512" y="260647"/>
            <a:ext cx="8712968" cy="639054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32801076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5127" name="Rectangle 5126">
            <a:extLst>
              <a:ext uri="{FF2B5EF4-FFF2-40B4-BE49-F238E27FC236}">
                <a16:creationId xmlns:a16="http://schemas.microsoft.com/office/drawing/2014/main" id="{1022CA72-2A63-428F-B586-37BA5AB6D26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3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129" name="Rectangle 5128">
            <a:extLst>
              <a:ext uri="{FF2B5EF4-FFF2-40B4-BE49-F238E27FC236}">
                <a16:creationId xmlns:a16="http://schemas.microsoft.com/office/drawing/2014/main" id="{95C8260E-968F-44E8-A823-ABB43131192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865848"/>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131" name="Rectangle 5130">
            <a:extLst>
              <a:ext uri="{FF2B5EF4-FFF2-40B4-BE49-F238E27FC236}">
                <a16:creationId xmlns:a16="http://schemas.microsoft.com/office/drawing/2014/main" id="{2C1BBA94-3F40-40AA-8BB9-E69E25E537C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88416" y="-1"/>
            <a:ext cx="8423809" cy="4131425"/>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133" name="Rectangle 5132">
            <a:extLst>
              <a:ext uri="{FF2B5EF4-FFF2-40B4-BE49-F238E27FC236}">
                <a16:creationId xmlns:a16="http://schemas.microsoft.com/office/drawing/2014/main" id="{FE43805F-24A6-46A4-B19B-54F28347355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2654287" y="5465924"/>
            <a:ext cx="1790365" cy="34289"/>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p:cNvSpPr>
            <a:spLocks noGrp="1"/>
          </p:cNvSpPr>
          <p:nvPr>
            <p:ph idx="1"/>
          </p:nvPr>
        </p:nvSpPr>
        <p:spPr>
          <a:xfrm>
            <a:off x="3710911" y="4455286"/>
            <a:ext cx="4940186" cy="1905232"/>
          </a:xfrm>
        </p:spPr>
        <p:txBody>
          <a:bodyPr vert="horz" lIns="91440" tIns="45720" rIns="91440" bIns="45720" rtlCol="0" anchor="ctr">
            <a:noAutofit/>
          </a:bodyPr>
          <a:lstStyle/>
          <a:p>
            <a:pPr marL="0" indent="0">
              <a:buNone/>
            </a:pPr>
            <a:r>
              <a:rPr lang="en-GB" sz="2800" b="1" u="sng" dirty="0">
                <a:ea typeface="+mn-lt"/>
                <a:cs typeface="+mn-lt"/>
              </a:rPr>
              <a:t>The </a:t>
            </a:r>
            <a:r>
              <a:rPr lang="en-GB" sz="2800" b="1" u="sng" dirty="0">
                <a:solidFill>
                  <a:srgbClr val="00B050"/>
                </a:solidFill>
                <a:ea typeface="+mn-lt"/>
                <a:cs typeface="+mn-lt"/>
              </a:rPr>
              <a:t>green</a:t>
            </a:r>
            <a:r>
              <a:rPr lang="en-GB" sz="2800" b="1" u="sng" dirty="0">
                <a:ea typeface="+mn-lt"/>
                <a:cs typeface="+mn-lt"/>
              </a:rPr>
              <a:t> zone…..the learning zone!!</a:t>
            </a:r>
            <a:br>
              <a:rPr lang="en-GB" sz="2800" b="1" u="sng" dirty="0">
                <a:ea typeface="+mn-lt"/>
                <a:cs typeface="+mn-lt"/>
              </a:rPr>
            </a:br>
            <a:r>
              <a:rPr lang="en-GB" sz="2000" dirty="0">
                <a:ea typeface="+mn-lt"/>
                <a:cs typeface="+mn-lt"/>
              </a:rPr>
              <a:t>We are expected to be in the </a:t>
            </a:r>
            <a:r>
              <a:rPr lang="en-GB" sz="2000" dirty="0">
                <a:solidFill>
                  <a:srgbClr val="00B050"/>
                </a:solidFill>
                <a:ea typeface="+mn-lt"/>
                <a:cs typeface="+mn-lt"/>
              </a:rPr>
              <a:t>Green</a:t>
            </a:r>
            <a:r>
              <a:rPr lang="en-GB" sz="2000" dirty="0">
                <a:ea typeface="+mn-lt"/>
                <a:cs typeface="+mn-lt"/>
              </a:rPr>
              <a:t> Zone while we are learning and hopefully, most of the time. It is when our brains and bodies are relaxed and focused!</a:t>
            </a:r>
            <a:endParaRPr lang="en-US" sz="2000">
              <a:ea typeface="+mn-lt"/>
              <a:cs typeface="+mn-lt"/>
            </a:endParaRPr>
          </a:p>
        </p:txBody>
      </p:sp>
      <p:pic>
        <p:nvPicPr>
          <p:cNvPr id="4" name="Picture 7" descr="Download - Inside Out Characters Joy Clipart (840x900), Png Download">
            <a:extLst>
              <a:ext uri="{FF2B5EF4-FFF2-40B4-BE49-F238E27FC236}">
                <a16:creationId xmlns:a16="http://schemas.microsoft.com/office/drawing/2014/main" id="{92F46831-3C9B-D8A1-A3BA-E37EE46C8F5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42733" y="109234"/>
            <a:ext cx="2856167" cy="3907925"/>
          </a:xfrm>
          <a:prstGeom prst="rect">
            <a:avLst/>
          </a:prstGeom>
          <a:noFill/>
          <a:extLst>
            <a:ext uri="{909E8E84-426E-40DD-AFC4-6F175D3DCCD1}">
              <a14:hiddenFill xmlns:a14="http://schemas.microsoft.com/office/drawing/2010/main">
                <a:solidFill>
                  <a:srgbClr val="FFFFFF"/>
                </a:solidFill>
              </a14:hiddenFill>
            </a:ext>
          </a:extLst>
        </p:spPr>
      </p:pic>
      <p:graphicFrame>
        <p:nvGraphicFramePr>
          <p:cNvPr id="6" name="Table 5">
            <a:extLst>
              <a:ext uri="{FF2B5EF4-FFF2-40B4-BE49-F238E27FC236}">
                <a16:creationId xmlns:a16="http://schemas.microsoft.com/office/drawing/2014/main" id="{4200A314-9F11-87B9-7D29-558809B6F8F2}"/>
              </a:ext>
            </a:extLst>
          </p:cNvPr>
          <p:cNvGraphicFramePr>
            <a:graphicFrameLocks noGrp="1"/>
          </p:cNvGraphicFramePr>
          <p:nvPr>
            <p:extLst>
              <p:ext uri="{D42A27DB-BD31-4B8C-83A1-F6EECF244321}">
                <p14:modId xmlns:p14="http://schemas.microsoft.com/office/powerpoint/2010/main" val="3113035354"/>
              </p:ext>
            </p:extLst>
          </p:nvPr>
        </p:nvGraphicFramePr>
        <p:xfrm>
          <a:off x="4226736" y="259429"/>
          <a:ext cx="4484706" cy="2926080"/>
        </p:xfrm>
        <a:graphic>
          <a:graphicData uri="http://schemas.openxmlformats.org/drawingml/2006/table">
            <a:tbl>
              <a:tblPr firstRow="1" bandRow="1">
                <a:tableStyleId>{5C22544A-7EE6-4342-B048-85BDC9FD1C3A}</a:tableStyleId>
              </a:tblPr>
              <a:tblGrid>
                <a:gridCol w="4484706">
                  <a:extLst>
                    <a:ext uri="{9D8B030D-6E8A-4147-A177-3AD203B41FA5}">
                      <a16:colId xmlns:a16="http://schemas.microsoft.com/office/drawing/2014/main" val="20000"/>
                    </a:ext>
                  </a:extLst>
                </a:gridCol>
              </a:tblGrid>
              <a:tr h="370840">
                <a:tc>
                  <a:txBody>
                    <a:bodyPr/>
                    <a:lstStyle/>
                    <a:p>
                      <a:pPr algn="ctr"/>
                      <a:r>
                        <a:rPr lang="en-GB" sz="2800" dirty="0">
                          <a:latin typeface="Comic Sans MS"/>
                        </a:rPr>
                        <a:t>How does my body feel?</a:t>
                      </a:r>
                    </a:p>
                  </a:txBody>
                  <a:tcPr>
                    <a:solidFill>
                      <a:srgbClr val="00B050"/>
                    </a:solidFill>
                  </a:tcPr>
                </a:tc>
                <a:extLst>
                  <a:ext uri="{0D108BD9-81ED-4DB2-BD59-A6C34878D82A}">
                    <a16:rowId xmlns:a16="http://schemas.microsoft.com/office/drawing/2014/main" val="10000"/>
                  </a:ext>
                </a:extLst>
              </a:tr>
              <a:tr h="370840">
                <a:tc>
                  <a:txBody>
                    <a:bodyPr/>
                    <a:lstStyle/>
                    <a:p>
                      <a:pPr algn="ctr"/>
                      <a:r>
                        <a:rPr lang="en-GB" sz="2800" dirty="0">
                          <a:latin typeface="Comic Sans MS"/>
                        </a:rPr>
                        <a:t>My energy level is ‘just right’</a:t>
                      </a:r>
                    </a:p>
                  </a:txBody>
                  <a:tcPr>
                    <a:solidFill>
                      <a:srgbClr val="00B050"/>
                    </a:solidFill>
                  </a:tcPr>
                </a:tc>
                <a:extLst>
                  <a:ext uri="{0D108BD9-81ED-4DB2-BD59-A6C34878D82A}">
                    <a16:rowId xmlns:a16="http://schemas.microsoft.com/office/drawing/2014/main" val="10001"/>
                  </a:ext>
                </a:extLst>
              </a:tr>
              <a:tr h="370840">
                <a:tc>
                  <a:txBody>
                    <a:bodyPr/>
                    <a:lstStyle/>
                    <a:p>
                      <a:pPr algn="ctr"/>
                      <a:r>
                        <a:rPr lang="en-GB" sz="2800" dirty="0">
                          <a:latin typeface="Comic Sans MS"/>
                        </a:rPr>
                        <a:t>I am calm, focussed and ready to learn and do</a:t>
                      </a:r>
                    </a:p>
                  </a:txBody>
                  <a:tcPr>
                    <a:solidFill>
                      <a:srgbClr val="00B050"/>
                    </a:solidFill>
                  </a:tcPr>
                </a:tc>
                <a:extLst>
                  <a:ext uri="{0D108BD9-81ED-4DB2-BD59-A6C34878D82A}">
                    <a16:rowId xmlns:a16="http://schemas.microsoft.com/office/drawing/2014/main" val="10002"/>
                  </a:ext>
                </a:extLst>
              </a:tr>
              <a:tr h="370840">
                <a:tc>
                  <a:txBody>
                    <a:bodyPr/>
                    <a:lstStyle/>
                    <a:p>
                      <a:pPr algn="ctr"/>
                      <a:r>
                        <a:rPr lang="en-GB" sz="2800" dirty="0">
                          <a:latin typeface="Comic Sans MS"/>
                        </a:rPr>
                        <a:t>This is a ‘go’ zone</a:t>
                      </a:r>
                    </a:p>
                  </a:txBody>
                  <a:tcPr>
                    <a:solidFill>
                      <a:srgbClr val="00B050"/>
                    </a:solidFill>
                  </a:tcPr>
                </a:tc>
                <a:extLst>
                  <a:ext uri="{0D108BD9-81ED-4DB2-BD59-A6C34878D82A}">
                    <a16:rowId xmlns:a16="http://schemas.microsoft.com/office/drawing/2014/main" val="10003"/>
                  </a:ext>
                </a:extLst>
              </a:tr>
            </a:tbl>
          </a:graphicData>
        </a:graphic>
      </p:graphicFrame>
    </p:spTree>
    <p:extLst>
      <p:ext uri="{BB962C8B-B14F-4D97-AF65-F5344CB8AC3E}">
        <p14:creationId xmlns:p14="http://schemas.microsoft.com/office/powerpoint/2010/main" val="5026038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9512" y="188639"/>
            <a:ext cx="8568952" cy="643909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58417814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6151" name="Rectangle 6150">
            <a:extLst>
              <a:ext uri="{FF2B5EF4-FFF2-40B4-BE49-F238E27FC236}">
                <a16:creationId xmlns:a16="http://schemas.microsoft.com/office/drawing/2014/main" id="{1022CA72-2A63-428F-B586-37BA5AB6D26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3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153" name="Rectangle 6152">
            <a:extLst>
              <a:ext uri="{FF2B5EF4-FFF2-40B4-BE49-F238E27FC236}">
                <a16:creationId xmlns:a16="http://schemas.microsoft.com/office/drawing/2014/main" id="{95C8260E-968F-44E8-A823-ABB43131192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865848"/>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155" name="Rectangle 6154">
            <a:extLst>
              <a:ext uri="{FF2B5EF4-FFF2-40B4-BE49-F238E27FC236}">
                <a16:creationId xmlns:a16="http://schemas.microsoft.com/office/drawing/2014/main" id="{2C1BBA94-3F40-40AA-8BB9-E69E25E537C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88416" y="-1"/>
            <a:ext cx="8423809" cy="4131425"/>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146" name="Picture 2" descr="Download Fear Looking Behind His Back Transparent Png - Inside Out Fear Jpg Clipart (899x900), Png Download"/>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1638369" y="364143"/>
            <a:ext cx="1833157" cy="3426462"/>
          </a:xfrm>
          <a:prstGeom prst="rect">
            <a:avLst/>
          </a:prstGeom>
          <a:noFill/>
          <a:extLst>
            <a:ext uri="{909E8E84-426E-40DD-AFC4-6F175D3DCCD1}">
              <a14:hiddenFill xmlns:a14="http://schemas.microsoft.com/office/drawing/2010/main">
                <a:solidFill>
                  <a:srgbClr val="FFFFFF"/>
                </a:solidFill>
              </a14:hiddenFill>
            </a:ext>
          </a:extLst>
        </p:spPr>
      </p:pic>
      <p:sp>
        <p:nvSpPr>
          <p:cNvPr id="6157" name="Rectangle 6156">
            <a:extLst>
              <a:ext uri="{FF2B5EF4-FFF2-40B4-BE49-F238E27FC236}">
                <a16:creationId xmlns:a16="http://schemas.microsoft.com/office/drawing/2014/main" id="{FE43805F-24A6-46A4-B19B-54F28347355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2654287" y="5465924"/>
            <a:ext cx="1790365" cy="34289"/>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p:cNvSpPr txBox="1"/>
          <p:nvPr/>
        </p:nvSpPr>
        <p:spPr>
          <a:xfrm>
            <a:off x="3872039" y="4495568"/>
            <a:ext cx="4940186" cy="1905232"/>
          </a:xfrm>
          <a:prstGeom prst="rect">
            <a:avLst/>
          </a:prstGeom>
        </p:spPr>
        <p:txBody>
          <a:bodyPr vert="horz" lIns="91440" tIns="45720" rIns="91440" bIns="45720" rtlCol="0" anchor="ctr">
            <a:normAutofit/>
          </a:bodyPr>
          <a:lstStyle/>
          <a:p>
            <a:pPr>
              <a:lnSpc>
                <a:spcPct val="90000"/>
              </a:lnSpc>
              <a:spcAft>
                <a:spcPts val="600"/>
              </a:spcAft>
            </a:pPr>
            <a:r>
              <a:rPr lang="en-US" sz="2400" u="sng" dirty="0"/>
              <a:t>The Yellow Zone</a:t>
            </a:r>
            <a:endParaRPr lang="en-US" sz="2400">
              <a:cs typeface="Calibri"/>
            </a:endParaRPr>
          </a:p>
          <a:p>
            <a:pPr>
              <a:lnSpc>
                <a:spcPct val="90000"/>
              </a:lnSpc>
              <a:spcAft>
                <a:spcPts val="600"/>
              </a:spcAft>
            </a:pPr>
            <a:r>
              <a:rPr lang="en-US" sz="2400" dirty="0"/>
              <a:t>During play time, lunch time, at the park, at birthday parties and visiting new places it’s </a:t>
            </a:r>
            <a:r>
              <a:rPr lang="en-US" sz="2400" u="sng" dirty="0"/>
              <a:t>expected</a:t>
            </a:r>
            <a:r>
              <a:rPr lang="en-US" sz="2400" dirty="0"/>
              <a:t> for us to be in the YELLOW ZONE!!</a:t>
            </a:r>
            <a:endParaRPr lang="en-US" sz="2000" b="1" dirty="0">
              <a:cs typeface="Calibri"/>
            </a:endParaRPr>
          </a:p>
        </p:txBody>
      </p:sp>
      <p:graphicFrame>
        <p:nvGraphicFramePr>
          <p:cNvPr id="6" name="Table 5"/>
          <p:cNvGraphicFramePr>
            <a:graphicFrameLocks noGrp="1"/>
          </p:cNvGraphicFramePr>
          <p:nvPr>
            <p:extLst>
              <p:ext uri="{D42A27DB-BD31-4B8C-83A1-F6EECF244321}">
                <p14:modId xmlns:p14="http://schemas.microsoft.com/office/powerpoint/2010/main" val="2629272177"/>
              </p:ext>
            </p:extLst>
          </p:nvPr>
        </p:nvGraphicFramePr>
        <p:xfrm>
          <a:off x="4722948" y="725492"/>
          <a:ext cx="3852596" cy="2703763"/>
        </p:xfrm>
        <a:graphic>
          <a:graphicData uri="http://schemas.openxmlformats.org/drawingml/2006/table">
            <a:tbl>
              <a:tblPr firstRow="1" bandRow="1">
                <a:tableStyleId>{5C22544A-7EE6-4342-B048-85BDC9FD1C3A}</a:tableStyleId>
              </a:tblPr>
              <a:tblGrid>
                <a:gridCol w="3852596">
                  <a:extLst>
                    <a:ext uri="{9D8B030D-6E8A-4147-A177-3AD203B41FA5}">
                      <a16:colId xmlns:a16="http://schemas.microsoft.com/office/drawing/2014/main" val="20000"/>
                    </a:ext>
                  </a:extLst>
                </a:gridCol>
              </a:tblGrid>
              <a:tr h="493254">
                <a:tc>
                  <a:txBody>
                    <a:bodyPr/>
                    <a:lstStyle/>
                    <a:p>
                      <a:pPr algn="ctr"/>
                      <a:r>
                        <a:rPr lang="en-GB" sz="2400">
                          <a:latin typeface="Comic Sans MS" panose="030F0702030302020204" pitchFamily="66" charset="0"/>
                        </a:rPr>
                        <a:t>How does my body feel?</a:t>
                      </a:r>
                    </a:p>
                  </a:txBody>
                  <a:tcPr marL="91343" marR="91343" marT="45672" marB="45672">
                    <a:solidFill>
                      <a:srgbClr val="FFCC66"/>
                    </a:solidFill>
                  </a:tcPr>
                </a:tc>
                <a:extLst>
                  <a:ext uri="{0D108BD9-81ED-4DB2-BD59-A6C34878D82A}">
                    <a16:rowId xmlns:a16="http://schemas.microsoft.com/office/drawing/2014/main" val="10000"/>
                  </a:ext>
                </a:extLst>
              </a:tr>
              <a:tr h="493254">
                <a:tc>
                  <a:txBody>
                    <a:bodyPr/>
                    <a:lstStyle/>
                    <a:p>
                      <a:pPr algn="ctr"/>
                      <a:r>
                        <a:rPr lang="en-GB" sz="2400">
                          <a:latin typeface="Comic Sans MS" panose="030F0702030302020204" pitchFamily="66" charset="0"/>
                        </a:rPr>
                        <a:t>My energy level is raised</a:t>
                      </a:r>
                    </a:p>
                  </a:txBody>
                  <a:tcPr marL="91343" marR="91343" marT="45672" marB="45672">
                    <a:solidFill>
                      <a:srgbClr val="FFCC66"/>
                    </a:solidFill>
                  </a:tcPr>
                </a:tc>
                <a:extLst>
                  <a:ext uri="{0D108BD9-81ED-4DB2-BD59-A6C34878D82A}">
                    <a16:rowId xmlns:a16="http://schemas.microsoft.com/office/drawing/2014/main" val="10001"/>
                  </a:ext>
                </a:extLst>
              </a:tr>
              <a:tr h="1224001">
                <a:tc>
                  <a:txBody>
                    <a:bodyPr/>
                    <a:lstStyle/>
                    <a:p>
                      <a:pPr algn="ctr"/>
                      <a:r>
                        <a:rPr lang="en-GB" sz="2400">
                          <a:latin typeface="Comic Sans MS" panose="030F0702030302020204" pitchFamily="66" charset="0"/>
                        </a:rPr>
                        <a:t>I might be excited</a:t>
                      </a:r>
                      <a:r>
                        <a:rPr lang="en-GB" sz="2400" baseline="0">
                          <a:latin typeface="Comic Sans MS" panose="030F0702030302020204" pitchFamily="66" charset="0"/>
                        </a:rPr>
                        <a:t> or overwhelmed or anxious, annoyed, embarrassed</a:t>
                      </a:r>
                      <a:endParaRPr lang="en-GB" sz="2400">
                        <a:latin typeface="Comic Sans MS" panose="030F0702030302020204" pitchFamily="66" charset="0"/>
                      </a:endParaRPr>
                    </a:p>
                  </a:txBody>
                  <a:tcPr marL="91343" marR="91343" marT="45672" marB="45672">
                    <a:solidFill>
                      <a:srgbClr val="FFCC66"/>
                    </a:solidFill>
                  </a:tcPr>
                </a:tc>
                <a:extLst>
                  <a:ext uri="{0D108BD9-81ED-4DB2-BD59-A6C34878D82A}">
                    <a16:rowId xmlns:a16="http://schemas.microsoft.com/office/drawing/2014/main" val="10002"/>
                  </a:ext>
                </a:extLst>
              </a:tr>
              <a:tr h="493254">
                <a:tc>
                  <a:txBody>
                    <a:bodyPr/>
                    <a:lstStyle/>
                    <a:p>
                      <a:pPr algn="ctr"/>
                      <a:r>
                        <a:rPr lang="en-GB" sz="2400">
                          <a:latin typeface="Comic Sans MS" panose="030F0702030302020204" pitchFamily="66" charset="0"/>
                        </a:rPr>
                        <a:t>This is a ‘slow’ zone</a:t>
                      </a:r>
                    </a:p>
                  </a:txBody>
                  <a:tcPr marL="91343" marR="91343" marT="45672" marB="45672">
                    <a:solidFill>
                      <a:srgbClr val="FFCC66"/>
                    </a:solidFill>
                  </a:tcPr>
                </a:tc>
                <a:extLst>
                  <a:ext uri="{0D108BD9-81ED-4DB2-BD59-A6C34878D82A}">
                    <a16:rowId xmlns:a16="http://schemas.microsoft.com/office/drawing/2014/main" val="10003"/>
                  </a:ext>
                </a:extLst>
              </a:tr>
            </a:tbl>
          </a:graphicData>
        </a:graphic>
      </p:graphicFrame>
    </p:spTree>
    <p:extLst>
      <p:ext uri="{BB962C8B-B14F-4D97-AF65-F5344CB8AC3E}">
        <p14:creationId xmlns:p14="http://schemas.microsoft.com/office/powerpoint/2010/main" val="116416134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4" name="Picture 2"/>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395536" y="188639"/>
            <a:ext cx="8424936" cy="632259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8247946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3079" name="Rectangle 3078">
            <a:extLst>
              <a:ext uri="{FF2B5EF4-FFF2-40B4-BE49-F238E27FC236}">
                <a16:creationId xmlns:a16="http://schemas.microsoft.com/office/drawing/2014/main" id="{1022CA72-2A63-428F-B586-37BA5AB6D26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3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81" name="Rectangle 3080">
            <a:extLst>
              <a:ext uri="{FF2B5EF4-FFF2-40B4-BE49-F238E27FC236}">
                <a16:creationId xmlns:a16="http://schemas.microsoft.com/office/drawing/2014/main" id="{95C8260E-968F-44E8-A823-ABB43131192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865848"/>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83" name="Rectangle 3082">
            <a:extLst>
              <a:ext uri="{FF2B5EF4-FFF2-40B4-BE49-F238E27FC236}">
                <a16:creationId xmlns:a16="http://schemas.microsoft.com/office/drawing/2014/main" id="{2C1BBA94-3F40-40AA-8BB9-E69E25E537C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88416" y="-1"/>
            <a:ext cx="8423809" cy="4131425"/>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074" name="Picture 2" descr="Food For Thought - Inside Out Anger Clipart (716x1024), Png Download"/>
          <p:cNvPicPr>
            <a:picLocks noChangeAspect="1" noChangeArrowheads="1"/>
          </p:cNvPicPr>
          <p:nvPr/>
        </p:nvPicPr>
        <p:blipFill>
          <a:blip r:embed="rId2" cstate="print">
            <a:extLst>
              <a:ext uri="{28A0092B-C50C-407E-A947-70E740481C1C}">
                <a14:useLocalDpi xmlns:a14="http://schemas.microsoft.com/office/drawing/2010/main" val="0"/>
              </a:ext>
            </a:extLst>
          </a:blip>
          <a:stretch>
            <a:fillRect/>
          </a:stretch>
        </p:blipFill>
        <p:spPr bwMode="auto">
          <a:xfrm>
            <a:off x="1381385" y="364143"/>
            <a:ext cx="2347126" cy="3426462"/>
          </a:xfrm>
          <a:prstGeom prst="rect">
            <a:avLst/>
          </a:prstGeom>
          <a:noFill/>
          <a:extLst>
            <a:ext uri="{909E8E84-426E-40DD-AFC4-6F175D3DCCD1}">
              <a14:hiddenFill xmlns:a14="http://schemas.microsoft.com/office/drawing/2010/main">
                <a:solidFill>
                  <a:srgbClr val="FFFFFF"/>
                </a:solidFill>
              </a14:hiddenFill>
            </a:ext>
          </a:extLst>
        </p:spPr>
      </p:pic>
      <p:sp>
        <p:nvSpPr>
          <p:cNvPr id="3085" name="Rectangle 3084">
            <a:extLst>
              <a:ext uri="{FF2B5EF4-FFF2-40B4-BE49-F238E27FC236}">
                <a16:creationId xmlns:a16="http://schemas.microsoft.com/office/drawing/2014/main" id="{FE43805F-24A6-46A4-B19B-54F28347355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2654287" y="5465924"/>
            <a:ext cx="1790365" cy="34289"/>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p:cNvSpPr>
            <a:spLocks noGrp="1"/>
          </p:cNvSpPr>
          <p:nvPr>
            <p:ph idx="1"/>
          </p:nvPr>
        </p:nvSpPr>
        <p:spPr>
          <a:xfrm>
            <a:off x="3872039" y="4495568"/>
            <a:ext cx="4940186" cy="1905232"/>
          </a:xfrm>
        </p:spPr>
        <p:txBody>
          <a:bodyPr vert="horz" lIns="91440" tIns="45720" rIns="91440" bIns="45720" rtlCol="0" anchor="ctr">
            <a:noAutofit/>
          </a:bodyPr>
          <a:lstStyle/>
          <a:p>
            <a:pPr marL="0" indent="0">
              <a:buNone/>
            </a:pPr>
            <a:r>
              <a:rPr lang="en-GB" sz="2000" b="1" u="sng" dirty="0">
                <a:latin typeface="Leelawadee UI Semilight"/>
                <a:cs typeface="Leelawadee UI Semilight"/>
              </a:rPr>
              <a:t>The Red Zone</a:t>
            </a:r>
          </a:p>
          <a:p>
            <a:pPr marL="0" indent="0">
              <a:buNone/>
            </a:pPr>
            <a:r>
              <a:rPr lang="en-GB" sz="2000" b="1" dirty="0">
                <a:latin typeface="Leelawadee UI Semilight"/>
                <a:cs typeface="Leelawadee UI Semilight"/>
              </a:rPr>
              <a:t>We ALL feel in the red zone sometimes, but it is important that we understand how to cope with these feelings, just like in the other zones! We must keep ourselves and others safe!</a:t>
            </a:r>
          </a:p>
        </p:txBody>
      </p:sp>
      <p:graphicFrame>
        <p:nvGraphicFramePr>
          <p:cNvPr id="8" name="Table 7"/>
          <p:cNvGraphicFramePr>
            <a:graphicFrameLocks noGrp="1"/>
          </p:cNvGraphicFramePr>
          <p:nvPr>
            <p:extLst>
              <p:ext uri="{D42A27DB-BD31-4B8C-83A1-F6EECF244321}">
                <p14:modId xmlns:p14="http://schemas.microsoft.com/office/powerpoint/2010/main" val="2698330552"/>
              </p:ext>
            </p:extLst>
          </p:nvPr>
        </p:nvGraphicFramePr>
        <p:xfrm>
          <a:off x="4722948" y="537735"/>
          <a:ext cx="3852596" cy="3079278"/>
        </p:xfrm>
        <a:graphic>
          <a:graphicData uri="http://schemas.openxmlformats.org/drawingml/2006/table">
            <a:tbl>
              <a:tblPr firstRow="1" bandRow="1">
                <a:tableStyleId>{5C22544A-7EE6-4342-B048-85BDC9FD1C3A}</a:tableStyleId>
              </a:tblPr>
              <a:tblGrid>
                <a:gridCol w="3852596">
                  <a:extLst>
                    <a:ext uri="{9D8B030D-6E8A-4147-A177-3AD203B41FA5}">
                      <a16:colId xmlns:a16="http://schemas.microsoft.com/office/drawing/2014/main" val="20000"/>
                    </a:ext>
                  </a:extLst>
                </a:gridCol>
              </a:tblGrid>
              <a:tr h="494884">
                <a:tc>
                  <a:txBody>
                    <a:bodyPr/>
                    <a:lstStyle/>
                    <a:p>
                      <a:pPr algn="ctr"/>
                      <a:r>
                        <a:rPr lang="en-GB" sz="2400" dirty="0">
                          <a:latin typeface="Comic Sans MS"/>
                        </a:rPr>
                        <a:t>How does my body feel?</a:t>
                      </a:r>
                    </a:p>
                  </a:txBody>
                  <a:tcPr marL="91645" marR="91645" marT="45823" marB="45823">
                    <a:solidFill>
                      <a:srgbClr val="FF0000"/>
                    </a:solidFill>
                  </a:tcPr>
                </a:tc>
                <a:extLst>
                  <a:ext uri="{0D108BD9-81ED-4DB2-BD59-A6C34878D82A}">
                    <a16:rowId xmlns:a16="http://schemas.microsoft.com/office/drawing/2014/main" val="10000"/>
                  </a:ext>
                </a:extLst>
              </a:tr>
              <a:tr h="861465">
                <a:tc>
                  <a:txBody>
                    <a:bodyPr/>
                    <a:lstStyle/>
                    <a:p>
                      <a:pPr algn="ctr"/>
                      <a:r>
                        <a:rPr lang="en-GB" sz="2400" dirty="0">
                          <a:latin typeface="Comic Sans MS"/>
                        </a:rPr>
                        <a:t>My energy level is out of control</a:t>
                      </a:r>
                    </a:p>
                  </a:txBody>
                  <a:tcPr marL="91645" marR="91645" marT="45823" marB="45823">
                    <a:solidFill>
                      <a:srgbClr val="FF0000"/>
                    </a:solidFill>
                  </a:tcPr>
                </a:tc>
                <a:extLst>
                  <a:ext uri="{0D108BD9-81ED-4DB2-BD59-A6C34878D82A}">
                    <a16:rowId xmlns:a16="http://schemas.microsoft.com/office/drawing/2014/main" val="10001"/>
                  </a:ext>
                </a:extLst>
              </a:tr>
              <a:tr h="1228045">
                <a:tc>
                  <a:txBody>
                    <a:bodyPr/>
                    <a:lstStyle/>
                    <a:p>
                      <a:pPr algn="ctr"/>
                      <a:r>
                        <a:rPr lang="en-GB" sz="2400" dirty="0">
                          <a:latin typeface="Comic Sans MS"/>
                        </a:rPr>
                        <a:t>I might be angry, devastated,</a:t>
                      </a:r>
                      <a:r>
                        <a:rPr lang="en-GB" sz="2400" baseline="0" dirty="0">
                          <a:latin typeface="Comic Sans MS"/>
                        </a:rPr>
                        <a:t> panicked, terrified</a:t>
                      </a:r>
                      <a:endParaRPr lang="en-GB" sz="2400" dirty="0">
                        <a:latin typeface="Comic Sans MS"/>
                      </a:endParaRPr>
                    </a:p>
                  </a:txBody>
                  <a:tcPr marL="91645" marR="91645" marT="45823" marB="45823">
                    <a:solidFill>
                      <a:srgbClr val="FF0000"/>
                    </a:solidFill>
                  </a:tcPr>
                </a:tc>
                <a:extLst>
                  <a:ext uri="{0D108BD9-81ED-4DB2-BD59-A6C34878D82A}">
                    <a16:rowId xmlns:a16="http://schemas.microsoft.com/office/drawing/2014/main" val="10002"/>
                  </a:ext>
                </a:extLst>
              </a:tr>
              <a:tr h="494884">
                <a:tc>
                  <a:txBody>
                    <a:bodyPr/>
                    <a:lstStyle/>
                    <a:p>
                      <a:pPr algn="ctr"/>
                      <a:r>
                        <a:rPr lang="en-GB" sz="2400" dirty="0">
                          <a:latin typeface="Comic Sans MS"/>
                        </a:rPr>
                        <a:t>This is a ‘stop’ zone</a:t>
                      </a:r>
                    </a:p>
                  </a:txBody>
                  <a:tcPr marL="91645" marR="91645" marT="45823" marB="45823">
                    <a:solidFill>
                      <a:srgbClr val="FF0000"/>
                    </a:solidFill>
                  </a:tcPr>
                </a:tc>
                <a:extLst>
                  <a:ext uri="{0D108BD9-81ED-4DB2-BD59-A6C34878D82A}">
                    <a16:rowId xmlns:a16="http://schemas.microsoft.com/office/drawing/2014/main" val="10003"/>
                  </a:ext>
                </a:extLst>
              </a:tr>
            </a:tbl>
          </a:graphicData>
        </a:graphic>
      </p:graphicFrame>
    </p:spTree>
    <p:extLst>
      <p:ext uri="{BB962C8B-B14F-4D97-AF65-F5344CB8AC3E}">
        <p14:creationId xmlns:p14="http://schemas.microsoft.com/office/powerpoint/2010/main" val="236928777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2" name="Picture 2"/>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251520" y="260648"/>
            <a:ext cx="8208912" cy="624112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56387513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3" name="Rectangle 12">
            <a:extLst>
              <a:ext uri="{FF2B5EF4-FFF2-40B4-BE49-F238E27FC236}">
                <a16:creationId xmlns:a16="http://schemas.microsoft.com/office/drawing/2014/main" id="{1CD81A2A-6ED4-4EF4-A14C-912D31E1480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0" y="0"/>
            <a:ext cx="9144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p:nvSpPr>
          <p:cNvPr id="2" name="Title 1"/>
          <p:cNvSpPr>
            <a:spLocks noGrp="1"/>
          </p:cNvSpPr>
          <p:nvPr>
            <p:ph type="title"/>
          </p:nvPr>
        </p:nvSpPr>
        <p:spPr>
          <a:xfrm>
            <a:off x="628650" y="365125"/>
            <a:ext cx="4045020" cy="1325563"/>
          </a:xfrm>
        </p:spPr>
        <p:txBody>
          <a:bodyPr>
            <a:normAutofit/>
          </a:bodyPr>
          <a:lstStyle/>
          <a:p>
            <a:r>
              <a:rPr lang="en-GB" b="1" u="sng">
                <a:latin typeface="Leelawadee UI Semilight" panose="020B0402040204020203" pitchFamily="34" charset="-34"/>
                <a:cs typeface="Leelawadee UI Semilight" panose="020B0402040204020203" pitchFamily="34" charset="-34"/>
              </a:rPr>
              <a:t>So now what?</a:t>
            </a:r>
          </a:p>
        </p:txBody>
      </p:sp>
      <p:sp>
        <p:nvSpPr>
          <p:cNvPr id="15" name="Freeform: Shape 14">
            <a:extLst>
              <a:ext uri="{FF2B5EF4-FFF2-40B4-BE49-F238E27FC236}">
                <a16:creationId xmlns:a16="http://schemas.microsoft.com/office/drawing/2014/main" id="{1661932C-CA15-4E17-B115-FAE7CBEE478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648992" y="1"/>
            <a:ext cx="866357" cy="625027"/>
          </a:xfrm>
          <a:custGeom>
            <a:avLst/>
            <a:gdLst>
              <a:gd name="connsiteX0" fmla="*/ 4784 w 1155142"/>
              <a:gd name="connsiteY0" fmla="*/ 0 h 625027"/>
              <a:gd name="connsiteX1" fmla="*/ 1150358 w 1155142"/>
              <a:gd name="connsiteY1" fmla="*/ 0 h 625027"/>
              <a:gd name="connsiteX2" fmla="*/ 1155142 w 1155142"/>
              <a:gd name="connsiteY2" fmla="*/ 47456 h 625027"/>
              <a:gd name="connsiteX3" fmla="*/ 577571 w 1155142"/>
              <a:gd name="connsiteY3" fmla="*/ 625027 h 625027"/>
              <a:gd name="connsiteX4" fmla="*/ 0 w 1155142"/>
              <a:gd name="connsiteY4" fmla="*/ 47456 h 62502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55142" h="625027">
                <a:moveTo>
                  <a:pt x="4784" y="0"/>
                </a:moveTo>
                <a:lnTo>
                  <a:pt x="1150358" y="0"/>
                </a:lnTo>
                <a:lnTo>
                  <a:pt x="1155142" y="47456"/>
                </a:lnTo>
                <a:cubicBezTo>
                  <a:pt x="1155142" y="366440"/>
                  <a:pt x="896555" y="625027"/>
                  <a:pt x="577571" y="625027"/>
                </a:cubicBezTo>
                <a:cubicBezTo>
                  <a:pt x="258587" y="625027"/>
                  <a:pt x="0" y="366440"/>
                  <a:pt x="0" y="47456"/>
                </a:cubicBezTo>
                <a:close/>
              </a:path>
            </a:pathLst>
          </a:custGeom>
          <a:solidFill>
            <a:schemeClr val="accent5">
              <a:alpha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3" name="Content Placeholder 2"/>
          <p:cNvSpPr>
            <a:spLocks noGrp="1"/>
          </p:cNvSpPr>
          <p:nvPr>
            <p:ph idx="1"/>
          </p:nvPr>
        </p:nvSpPr>
        <p:spPr>
          <a:xfrm>
            <a:off x="628650" y="1825625"/>
            <a:ext cx="4045020" cy="4351338"/>
          </a:xfrm>
        </p:spPr>
        <p:txBody>
          <a:bodyPr vert="horz" lIns="91440" tIns="45720" rIns="91440" bIns="45720" rtlCol="0" anchor="t">
            <a:normAutofit lnSpcReduction="10000"/>
          </a:bodyPr>
          <a:lstStyle/>
          <a:p>
            <a:pPr marL="0" indent="0">
              <a:lnSpc>
                <a:spcPct val="90000"/>
              </a:lnSpc>
              <a:buNone/>
            </a:pPr>
            <a:r>
              <a:rPr lang="en-GB" sz="2200" dirty="0"/>
              <a:t>We started by introducing the children to the zones and helping them become familiar with them in Mental Health and Wellbeing week in 2021. Sometimes, children found it easier to identify a zone rather than a specific emotion, especially in the throes of the moment and that is ok – the zones are a shared language through which we can express ourselves and seek help. We now use this langauge regularly throughout the school to support all age groups.</a:t>
            </a:r>
            <a:endParaRPr lang="en-US" dirty="0"/>
          </a:p>
        </p:txBody>
      </p:sp>
      <p:sp>
        <p:nvSpPr>
          <p:cNvPr id="17" name="Oval 16">
            <a:extLst>
              <a:ext uri="{FF2B5EF4-FFF2-40B4-BE49-F238E27FC236}">
                <a16:creationId xmlns:a16="http://schemas.microsoft.com/office/drawing/2014/main" id="{8590ADD5-9383-4D3D-9047-3DA2593CCB5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106138" y="3423959"/>
            <a:ext cx="405617" cy="540822"/>
          </a:xfrm>
          <a:prstGeom prst="ellipse">
            <a:avLst/>
          </a:prstGeom>
          <a:noFill/>
          <a:ln w="127000">
            <a:solidFill>
              <a:schemeClr val="accent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Freeform: Shape 18">
            <a:extLst>
              <a:ext uri="{FF2B5EF4-FFF2-40B4-BE49-F238E27FC236}">
                <a16:creationId xmlns:a16="http://schemas.microsoft.com/office/drawing/2014/main" id="{DABE3E45-88CF-45D8-8D40-C773324D93F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062201" y="1"/>
            <a:ext cx="1550211" cy="1621879"/>
          </a:xfrm>
          <a:custGeom>
            <a:avLst/>
            <a:gdLst>
              <a:gd name="connsiteX0" fmla="*/ 0 w 2066948"/>
              <a:gd name="connsiteY0" fmla="*/ 0 h 1621879"/>
              <a:gd name="connsiteX1" fmla="*/ 123825 w 2066948"/>
              <a:gd name="connsiteY1" fmla="*/ 0 h 1621879"/>
              <a:gd name="connsiteX2" fmla="*/ 123825 w 2066948"/>
              <a:gd name="connsiteY2" fmla="*/ 1452620 h 1621879"/>
              <a:gd name="connsiteX3" fmla="*/ 1881378 w 2066948"/>
              <a:gd name="connsiteY3" fmla="*/ 436017 h 1621879"/>
              <a:gd name="connsiteX4" fmla="*/ 1127572 w 2066948"/>
              <a:gd name="connsiteY4" fmla="*/ 0 h 1621879"/>
              <a:gd name="connsiteX5" fmla="*/ 1374887 w 2066948"/>
              <a:gd name="connsiteY5" fmla="*/ 0 h 1621879"/>
              <a:gd name="connsiteX6" fmla="*/ 2035969 w 2066948"/>
              <a:gd name="connsiteY6" fmla="*/ 382391 h 1621879"/>
              <a:gd name="connsiteX7" fmla="*/ 2058648 w 2066948"/>
              <a:gd name="connsiteY7" fmla="*/ 466963 h 1621879"/>
              <a:gd name="connsiteX8" fmla="*/ 2035969 w 2066948"/>
              <a:gd name="connsiteY8" fmla="*/ 489642 h 1621879"/>
              <a:gd name="connsiteX9" fmla="*/ 92869 w 2066948"/>
              <a:gd name="connsiteY9" fmla="*/ 1613592 h 1621879"/>
              <a:gd name="connsiteX10" fmla="*/ 61913 w 2066948"/>
              <a:gd name="connsiteY10" fmla="*/ 1621879 h 1621879"/>
              <a:gd name="connsiteX11" fmla="*/ 0 w 2066948"/>
              <a:gd name="connsiteY11" fmla="*/ 1559967 h 16218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066948" h="1621879">
                <a:moveTo>
                  <a:pt x="0" y="0"/>
                </a:moveTo>
                <a:lnTo>
                  <a:pt x="123825" y="0"/>
                </a:lnTo>
                <a:lnTo>
                  <a:pt x="123825" y="1452620"/>
                </a:lnTo>
                <a:lnTo>
                  <a:pt x="1881378" y="436017"/>
                </a:lnTo>
                <a:lnTo>
                  <a:pt x="1127572" y="0"/>
                </a:lnTo>
                <a:lnTo>
                  <a:pt x="1374887" y="0"/>
                </a:lnTo>
                <a:lnTo>
                  <a:pt x="2035969" y="382391"/>
                </a:lnTo>
                <a:cubicBezTo>
                  <a:pt x="2065582" y="399479"/>
                  <a:pt x="2075745" y="437340"/>
                  <a:pt x="2058648" y="466963"/>
                </a:cubicBezTo>
                <a:cubicBezTo>
                  <a:pt x="2053219" y="476384"/>
                  <a:pt x="2045389" y="484204"/>
                  <a:pt x="2035969" y="489642"/>
                </a:cubicBezTo>
                <a:lnTo>
                  <a:pt x="92869" y="1613592"/>
                </a:lnTo>
                <a:cubicBezTo>
                  <a:pt x="83458" y="1619031"/>
                  <a:pt x="72780" y="1621889"/>
                  <a:pt x="61913" y="1621879"/>
                </a:cubicBezTo>
                <a:cubicBezTo>
                  <a:pt x="27719" y="1621879"/>
                  <a:pt x="0" y="1594161"/>
                  <a:pt x="0" y="1559967"/>
                </a:cubicBezTo>
                <a:close/>
              </a:path>
            </a:pathLst>
          </a:custGeom>
          <a:solidFill>
            <a:schemeClr val="accent6"/>
          </a:solidFill>
          <a:ln w="9525" cap="flat">
            <a:noFill/>
            <a:prstDash val="solid"/>
            <a:miter/>
          </a:ln>
        </p:spPr>
        <p:txBody>
          <a:bodyPr rtlCol="0" anchor="ctr"/>
          <a:lstStyle/>
          <a:p>
            <a:endParaRPr lang="en-US"/>
          </a:p>
        </p:txBody>
      </p:sp>
      <p:cxnSp>
        <p:nvCxnSpPr>
          <p:cNvPr id="21" name="Straight Connector 20">
            <a:extLst>
              <a:ext uri="{FF2B5EF4-FFF2-40B4-BE49-F238E27FC236}">
                <a16:creationId xmlns:a16="http://schemas.microsoft.com/office/drawing/2014/main" id="{49CD1692-827B-4C8D-B4A1-134FD04CF45C}"/>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9104058" y="1027906"/>
            <a:ext cx="0" cy="1597708"/>
          </a:xfrm>
          <a:prstGeom prst="line">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cxnSp>
      <p:sp>
        <p:nvSpPr>
          <p:cNvPr id="23" name="Freeform: Shape 22">
            <a:extLst>
              <a:ext uri="{FF2B5EF4-FFF2-40B4-BE49-F238E27FC236}">
                <a16:creationId xmlns:a16="http://schemas.microsoft.com/office/drawing/2014/main" id="{B91ECDA9-56DC-4270-8F33-01C5637B8CE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463438">
            <a:off x="5592435" y="5166682"/>
            <a:ext cx="1376793" cy="2024785"/>
          </a:xfrm>
          <a:custGeom>
            <a:avLst/>
            <a:gdLst>
              <a:gd name="connsiteX0" fmla="*/ 1801138 w 1835725"/>
              <a:gd name="connsiteY0" fmla="*/ 1622662 h 2024785"/>
              <a:gd name="connsiteX1" fmla="*/ 1835717 w 1835725"/>
              <a:gd name="connsiteY1" fmla="*/ 1680254 h 2024785"/>
              <a:gd name="connsiteX2" fmla="*/ 1812568 w 1835725"/>
              <a:gd name="connsiteY2" fmla="*/ 1877193 h 2024785"/>
              <a:gd name="connsiteX3" fmla="*/ 1776210 w 1835725"/>
              <a:gd name="connsiteY3" fmla="*/ 2024785 h 2024785"/>
              <a:gd name="connsiteX4" fmla="*/ 1655772 w 1835725"/>
              <a:gd name="connsiteY4" fmla="*/ 1983449 h 2024785"/>
              <a:gd name="connsiteX5" fmla="*/ 1687591 w 1835725"/>
              <a:gd name="connsiteY5" fmla="*/ 1854495 h 2024785"/>
              <a:gd name="connsiteX6" fmla="*/ 1708939 w 1835725"/>
              <a:gd name="connsiteY6" fmla="*/ 1673301 h 2024785"/>
              <a:gd name="connsiteX7" fmla="*/ 1778129 w 1835725"/>
              <a:gd name="connsiteY7" fmla="*/ 1615979 h 2024785"/>
              <a:gd name="connsiteX8" fmla="*/ 1801138 w 1835725"/>
              <a:gd name="connsiteY8" fmla="*/ 1622662 h 2024785"/>
              <a:gd name="connsiteX9" fmla="*/ 1585229 w 1835725"/>
              <a:gd name="connsiteY9" fmla="*/ 764759 h 2024785"/>
              <a:gd name="connsiteX10" fmla="*/ 1623024 w 1835725"/>
              <a:gd name="connsiteY10" fmla="*/ 792810 h 2024785"/>
              <a:gd name="connsiteX11" fmla="*/ 1777614 w 1835725"/>
              <a:gd name="connsiteY11" fmla="*/ 1157141 h 2024785"/>
              <a:gd name="connsiteX12" fmla="*/ 1733799 w 1835725"/>
              <a:gd name="connsiteY12" fmla="*/ 1235532 h 2024785"/>
              <a:gd name="connsiteX13" fmla="*/ 1716464 w 1835725"/>
              <a:gd name="connsiteY13" fmla="*/ 1237722 h 2024785"/>
              <a:gd name="connsiteX14" fmla="*/ 1716464 w 1835725"/>
              <a:gd name="connsiteY14" fmla="*/ 1237913 h 2024785"/>
              <a:gd name="connsiteX15" fmla="*/ 1655409 w 1835725"/>
              <a:gd name="connsiteY15" fmla="*/ 1191717 h 2024785"/>
              <a:gd name="connsiteX16" fmla="*/ 1513200 w 1835725"/>
              <a:gd name="connsiteY16" fmla="*/ 856627 h 2024785"/>
              <a:gd name="connsiteX17" fmla="*/ 1538499 w 1835725"/>
              <a:gd name="connsiteY17" fmla="*/ 770415 h 2024785"/>
              <a:gd name="connsiteX18" fmla="*/ 1585229 w 1835725"/>
              <a:gd name="connsiteY18" fmla="*/ 764759 h 2024785"/>
              <a:gd name="connsiteX19" fmla="*/ 477919 w 1835725"/>
              <a:gd name="connsiteY19" fmla="*/ 21437 h 2024785"/>
              <a:gd name="connsiteX20" fmla="*/ 509236 w 1835725"/>
              <a:gd name="connsiteY20" fmla="*/ 84182 h 2024785"/>
              <a:gd name="connsiteX21" fmla="*/ 445829 w 1835725"/>
              <a:gd name="connsiteY21" fmla="*/ 139871 h 2024785"/>
              <a:gd name="connsiteX22" fmla="*/ 437447 w 1835725"/>
              <a:gd name="connsiteY22" fmla="*/ 139395 h 2024785"/>
              <a:gd name="connsiteX23" fmla="*/ 73211 w 1835725"/>
              <a:gd name="connsiteY23" fmla="*/ 137204 h 2024785"/>
              <a:gd name="connsiteX24" fmla="*/ 749 w 1835725"/>
              <a:gd name="connsiteY24" fmla="*/ 84082 h 2024785"/>
              <a:gd name="connsiteX25" fmla="*/ 53871 w 1835725"/>
              <a:gd name="connsiteY25" fmla="*/ 11621 h 2024785"/>
              <a:gd name="connsiteX26" fmla="*/ 58352 w 1835725"/>
              <a:gd name="connsiteY26" fmla="*/ 11093 h 2024785"/>
              <a:gd name="connsiteX27" fmla="*/ 454020 w 1835725"/>
              <a:gd name="connsiteY27" fmla="*/ 13474 h 2024785"/>
              <a:gd name="connsiteX28" fmla="*/ 477919 w 1835725"/>
              <a:gd name="connsiteY28" fmla="*/ 21437 h 2024785"/>
              <a:gd name="connsiteX29" fmla="*/ 957797 w 1835725"/>
              <a:gd name="connsiteY29" fmla="*/ 167970 h 2024785"/>
              <a:gd name="connsiteX30" fmla="*/ 1286982 w 1835725"/>
              <a:gd name="connsiteY30" fmla="*/ 387616 h 2024785"/>
              <a:gd name="connsiteX31" fmla="*/ 1293725 w 1835725"/>
              <a:gd name="connsiteY31" fmla="*/ 477075 h 2024785"/>
              <a:gd name="connsiteX32" fmla="*/ 1245453 w 1835725"/>
              <a:gd name="connsiteY32" fmla="*/ 499154 h 2024785"/>
              <a:gd name="connsiteX33" fmla="*/ 1245167 w 1835725"/>
              <a:gd name="connsiteY33" fmla="*/ 499154 h 2024785"/>
              <a:gd name="connsiteX34" fmla="*/ 1203638 w 1835725"/>
              <a:gd name="connsiteY34" fmla="*/ 484104 h 2024785"/>
              <a:gd name="connsiteX35" fmla="*/ 900647 w 1835725"/>
              <a:gd name="connsiteY35" fmla="*/ 281508 h 2024785"/>
              <a:gd name="connsiteX36" fmla="*/ 872454 w 1835725"/>
              <a:gd name="connsiteY36" fmla="*/ 196164 h 2024785"/>
              <a:gd name="connsiteX37" fmla="*/ 957797 w 1835725"/>
              <a:gd name="connsiteY37" fmla="*/ 167970 h 20247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Lst>
            <a:rect l="l" t="t" r="r" b="b"/>
            <a:pathLst>
              <a:path w="1835725" h="2024785">
                <a:moveTo>
                  <a:pt x="1801138" y="1622662"/>
                </a:moveTo>
                <a:cubicBezTo>
                  <a:pt x="1822105" y="1633400"/>
                  <a:pt x="1836117" y="1655372"/>
                  <a:pt x="1835717" y="1680254"/>
                </a:cubicBezTo>
                <a:cubicBezTo>
                  <a:pt x="1832093" y="1746382"/>
                  <a:pt x="1824354" y="1812154"/>
                  <a:pt x="1812568" y="1877193"/>
                </a:cubicBezTo>
                <a:lnTo>
                  <a:pt x="1776210" y="2024785"/>
                </a:lnTo>
                <a:lnTo>
                  <a:pt x="1655772" y="1983449"/>
                </a:lnTo>
                <a:lnTo>
                  <a:pt x="1687591" y="1854495"/>
                </a:lnTo>
                <a:cubicBezTo>
                  <a:pt x="1698455" y="1794657"/>
                  <a:pt x="1705590" y="1734142"/>
                  <a:pt x="1708939" y="1673301"/>
                </a:cubicBezTo>
                <a:cubicBezTo>
                  <a:pt x="1712216" y="1638363"/>
                  <a:pt x="1743190" y="1612703"/>
                  <a:pt x="1778129" y="1615979"/>
                </a:cubicBezTo>
                <a:cubicBezTo>
                  <a:pt x="1786387" y="1616753"/>
                  <a:pt x="1794149" y="1619084"/>
                  <a:pt x="1801138" y="1622662"/>
                </a:cubicBezTo>
                <a:close/>
                <a:moveTo>
                  <a:pt x="1585229" y="764759"/>
                </a:moveTo>
                <a:cubicBezTo>
                  <a:pt x="1600438" y="768789"/>
                  <a:pt x="1614156" y="778436"/>
                  <a:pt x="1623024" y="792810"/>
                </a:cubicBezTo>
                <a:cubicBezTo>
                  <a:pt x="1689575" y="907319"/>
                  <a:pt x="1741505" y="1029715"/>
                  <a:pt x="1777614" y="1157141"/>
                </a:cubicBezTo>
                <a:cubicBezTo>
                  <a:pt x="1787149" y="1190888"/>
                  <a:pt x="1767537" y="1225969"/>
                  <a:pt x="1733799" y="1235532"/>
                </a:cubicBezTo>
                <a:cubicBezTo>
                  <a:pt x="1728151" y="1237046"/>
                  <a:pt x="1722312" y="1237780"/>
                  <a:pt x="1716464" y="1237722"/>
                </a:cubicBezTo>
                <a:lnTo>
                  <a:pt x="1716464" y="1237913"/>
                </a:lnTo>
                <a:cubicBezTo>
                  <a:pt x="1688070" y="1237913"/>
                  <a:pt x="1663124" y="1219044"/>
                  <a:pt x="1655409" y="1191717"/>
                </a:cubicBezTo>
                <a:cubicBezTo>
                  <a:pt x="1622214" y="1074512"/>
                  <a:pt x="1574437" y="961936"/>
                  <a:pt x="1513200" y="856627"/>
                </a:cubicBezTo>
                <a:cubicBezTo>
                  <a:pt x="1496379" y="825834"/>
                  <a:pt x="1507704" y="787236"/>
                  <a:pt x="1538499" y="770415"/>
                </a:cubicBezTo>
                <a:cubicBezTo>
                  <a:pt x="1553325" y="762319"/>
                  <a:pt x="1570022" y="760730"/>
                  <a:pt x="1585229" y="764759"/>
                </a:cubicBezTo>
                <a:close/>
                <a:moveTo>
                  <a:pt x="477919" y="21437"/>
                </a:moveTo>
                <a:cubicBezTo>
                  <a:pt x="499341" y="33775"/>
                  <a:pt x="512445" y="58102"/>
                  <a:pt x="509236" y="84182"/>
                </a:cubicBezTo>
                <a:cubicBezTo>
                  <a:pt x="505303" y="116151"/>
                  <a:pt x="478038" y="140098"/>
                  <a:pt x="445829" y="139871"/>
                </a:cubicBezTo>
                <a:cubicBezTo>
                  <a:pt x="443027" y="139899"/>
                  <a:pt x="440227" y="139740"/>
                  <a:pt x="437447" y="139395"/>
                </a:cubicBezTo>
                <a:cubicBezTo>
                  <a:pt x="316592" y="123615"/>
                  <a:pt x="194247" y="122878"/>
                  <a:pt x="73211" y="137204"/>
                </a:cubicBezTo>
                <a:cubicBezTo>
                  <a:pt x="38532" y="142545"/>
                  <a:pt x="6090" y="118762"/>
                  <a:pt x="749" y="84082"/>
                </a:cubicBezTo>
                <a:cubicBezTo>
                  <a:pt x="-4591" y="49403"/>
                  <a:pt x="19192" y="16961"/>
                  <a:pt x="53871" y="11621"/>
                </a:cubicBezTo>
                <a:cubicBezTo>
                  <a:pt x="55358" y="11392"/>
                  <a:pt x="56852" y="11216"/>
                  <a:pt x="58352" y="11093"/>
                </a:cubicBezTo>
                <a:cubicBezTo>
                  <a:pt x="189834" y="-4456"/>
                  <a:pt x="322735" y="-3656"/>
                  <a:pt x="454020" y="13474"/>
                </a:cubicBezTo>
                <a:cubicBezTo>
                  <a:pt x="462713" y="14543"/>
                  <a:pt x="470778" y="17324"/>
                  <a:pt x="477919" y="21437"/>
                </a:cubicBezTo>
                <a:close/>
                <a:moveTo>
                  <a:pt x="957797" y="167970"/>
                </a:moveTo>
                <a:cubicBezTo>
                  <a:pt x="1076184" y="227289"/>
                  <a:pt x="1186759" y="301068"/>
                  <a:pt x="1286982" y="387616"/>
                </a:cubicBezTo>
                <a:cubicBezTo>
                  <a:pt x="1313547" y="410457"/>
                  <a:pt x="1316566" y="450510"/>
                  <a:pt x="1293725" y="477075"/>
                </a:cubicBezTo>
                <a:cubicBezTo>
                  <a:pt x="1281638" y="491137"/>
                  <a:pt x="1263998" y="499204"/>
                  <a:pt x="1245453" y="499154"/>
                </a:cubicBezTo>
                <a:lnTo>
                  <a:pt x="1245167" y="499154"/>
                </a:lnTo>
                <a:cubicBezTo>
                  <a:pt x="1229965" y="499301"/>
                  <a:pt x="1215220" y="493956"/>
                  <a:pt x="1203638" y="484104"/>
                </a:cubicBezTo>
                <a:cubicBezTo>
                  <a:pt x="1111407" y="404300"/>
                  <a:pt x="1009633" y="336248"/>
                  <a:pt x="900647" y="281508"/>
                </a:cubicBezTo>
                <a:cubicBezTo>
                  <a:pt x="869295" y="265726"/>
                  <a:pt x="856672" y="227516"/>
                  <a:pt x="872454" y="196164"/>
                </a:cubicBezTo>
                <a:cubicBezTo>
                  <a:pt x="888235" y="164811"/>
                  <a:pt x="926445" y="152188"/>
                  <a:pt x="957797" y="167970"/>
                </a:cubicBezTo>
                <a:close/>
              </a:path>
            </a:pathLst>
          </a:custGeom>
          <a:solidFill>
            <a:schemeClr val="accent4"/>
          </a:solidFill>
          <a:ln w="9525" cap="flat">
            <a:noFill/>
            <a:prstDash val="solid"/>
            <a:miter/>
          </a:ln>
        </p:spPr>
        <p:txBody>
          <a:bodyPr rtlCol="0" anchor="ctr"/>
          <a:lstStyle/>
          <a:p>
            <a:endParaRPr lang="en-US"/>
          </a:p>
        </p:txBody>
      </p:sp>
      <p:sp>
        <p:nvSpPr>
          <p:cNvPr id="25" name="Freeform: Shape 24">
            <a:extLst>
              <a:ext uri="{FF2B5EF4-FFF2-40B4-BE49-F238E27FC236}">
                <a16:creationId xmlns:a16="http://schemas.microsoft.com/office/drawing/2014/main" id="{75F47824-961D-465D-84F9-EAE11BC6173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107145" y="6033795"/>
            <a:ext cx="1493298" cy="824205"/>
          </a:xfrm>
          <a:custGeom>
            <a:avLst/>
            <a:gdLst>
              <a:gd name="connsiteX0" fmla="*/ 995532 w 1991064"/>
              <a:gd name="connsiteY0" fmla="*/ 0 h 824205"/>
              <a:gd name="connsiteX1" fmla="*/ 1984823 w 1991064"/>
              <a:gd name="connsiteY1" fmla="*/ 784423 h 824205"/>
              <a:gd name="connsiteX2" fmla="*/ 1991064 w 1991064"/>
              <a:gd name="connsiteY2" fmla="*/ 824205 h 824205"/>
              <a:gd name="connsiteX3" fmla="*/ 0 w 1991064"/>
              <a:gd name="connsiteY3" fmla="*/ 824205 h 824205"/>
              <a:gd name="connsiteX4" fmla="*/ 6241 w 1991064"/>
              <a:gd name="connsiteY4" fmla="*/ 784423 h 824205"/>
              <a:gd name="connsiteX5" fmla="*/ 995532 w 1991064"/>
              <a:gd name="connsiteY5" fmla="*/ 0 h 8242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991064" h="824205">
                <a:moveTo>
                  <a:pt x="995532" y="0"/>
                </a:moveTo>
                <a:cubicBezTo>
                  <a:pt x="1483521" y="0"/>
                  <a:pt x="1890663" y="336754"/>
                  <a:pt x="1984823" y="784423"/>
                </a:cubicBezTo>
                <a:lnTo>
                  <a:pt x="1991064" y="824205"/>
                </a:lnTo>
                <a:lnTo>
                  <a:pt x="0" y="824205"/>
                </a:lnTo>
                <a:lnTo>
                  <a:pt x="6241" y="784423"/>
                </a:lnTo>
                <a:cubicBezTo>
                  <a:pt x="100402" y="336754"/>
                  <a:pt x="507544" y="0"/>
                  <a:pt x="995532" y="0"/>
                </a:cubicBez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7" name="Freeform: Shape 26">
            <a:extLst>
              <a:ext uri="{FF2B5EF4-FFF2-40B4-BE49-F238E27FC236}">
                <a16:creationId xmlns:a16="http://schemas.microsoft.com/office/drawing/2014/main" id="{FEC9DA3E-C1D7-472D-B7C0-F71AE41FBA2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138772" y="5519196"/>
            <a:ext cx="1005228" cy="1338805"/>
          </a:xfrm>
          <a:custGeom>
            <a:avLst/>
            <a:gdLst>
              <a:gd name="connsiteX0" fmla="*/ 61913 w 1340305"/>
              <a:gd name="connsiteY0" fmla="*/ 0 h 1338805"/>
              <a:gd name="connsiteX1" fmla="*/ 1340305 w 1340305"/>
              <a:gd name="connsiteY1" fmla="*/ 0 h 1338805"/>
              <a:gd name="connsiteX2" fmla="*/ 1340305 w 1340305"/>
              <a:gd name="connsiteY2" fmla="*/ 123825 h 1338805"/>
              <a:gd name="connsiteX3" fmla="*/ 123825 w 1340305"/>
              <a:gd name="connsiteY3" fmla="*/ 123825 h 1338805"/>
              <a:gd name="connsiteX4" fmla="*/ 123825 w 1340305"/>
              <a:gd name="connsiteY4" fmla="*/ 1338805 h 1338805"/>
              <a:gd name="connsiteX5" fmla="*/ 0 w 1340305"/>
              <a:gd name="connsiteY5" fmla="*/ 1338805 h 1338805"/>
              <a:gd name="connsiteX6" fmla="*/ 0 w 1340305"/>
              <a:gd name="connsiteY6" fmla="*/ 61913 h 1338805"/>
              <a:gd name="connsiteX7" fmla="*/ 61913 w 1340305"/>
              <a:gd name="connsiteY7" fmla="*/ 0 h 13388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340305" h="1338805">
                <a:moveTo>
                  <a:pt x="61913" y="0"/>
                </a:moveTo>
                <a:lnTo>
                  <a:pt x="1340305" y="0"/>
                </a:lnTo>
                <a:lnTo>
                  <a:pt x="1340305" y="123825"/>
                </a:lnTo>
                <a:lnTo>
                  <a:pt x="123825" y="123825"/>
                </a:lnTo>
                <a:lnTo>
                  <a:pt x="123825" y="1338805"/>
                </a:lnTo>
                <a:lnTo>
                  <a:pt x="0" y="1338805"/>
                </a:lnTo>
                <a:lnTo>
                  <a:pt x="0" y="61913"/>
                </a:lnTo>
                <a:cubicBezTo>
                  <a:pt x="0" y="27719"/>
                  <a:pt x="27719" y="0"/>
                  <a:pt x="61913" y="0"/>
                </a:cubicBezTo>
                <a:close/>
              </a:path>
            </a:pathLst>
          </a:custGeom>
          <a:solidFill>
            <a:schemeClr val="accent6"/>
          </a:solidFill>
          <a:ln w="9525" cap="flat">
            <a:noFill/>
            <a:prstDash val="solid"/>
            <a:miter/>
          </a:ln>
        </p:spPr>
        <p:txBody>
          <a:bodyPr rtlCol="0" anchor="ctr"/>
          <a:lstStyle/>
          <a:p>
            <a:endParaRPr lang="en-US"/>
          </a:p>
        </p:txBody>
      </p:sp>
      <p:grpSp>
        <p:nvGrpSpPr>
          <p:cNvPr id="4" name="Group 3"/>
          <p:cNvGrpSpPr/>
          <p:nvPr/>
        </p:nvGrpSpPr>
        <p:grpSpPr>
          <a:xfrm>
            <a:off x="4777424" y="2498808"/>
            <a:ext cx="4175163" cy="1850846"/>
            <a:chOff x="251520" y="3214366"/>
            <a:chExt cx="8466284" cy="3643634"/>
          </a:xfrm>
        </p:grpSpPr>
        <p:pic>
          <p:nvPicPr>
            <p:cNvPr id="5" name="Picture 2" descr="Sadness Clipart Sadness Clipart - Sadness Inside Out Clip Art - Png Download (874x1118), Png Download"/>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51520" y="3549168"/>
              <a:ext cx="2088232" cy="3220780"/>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7" descr="Download - Inside Out Characters Joy Clipart (840x900), Png Download"/>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483768" y="3214366"/>
              <a:ext cx="2665579" cy="3643634"/>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2" descr="Download Fear Looking Behind His Back Transparent Png - Inside Out Fear Jpg Clipart (899x900), Png Download"/>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860032" y="3780687"/>
              <a:ext cx="1602752" cy="2989261"/>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2" descr="Food For Thought - Inside Out Anger Clipart (716x1024), Png Download"/>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6313402" y="3320080"/>
              <a:ext cx="2404402" cy="3514925"/>
            </a:xfrm>
            <a:prstGeom prst="rect">
              <a:avLst/>
            </a:prstGeom>
            <a:noFill/>
            <a:extLst>
              <a:ext uri="{909E8E84-426E-40DD-AFC4-6F175D3DCCD1}">
                <a14:hiddenFill xmlns:a14="http://schemas.microsoft.com/office/drawing/2010/main">
                  <a:solidFill>
                    <a:srgbClr val="FFFFFF"/>
                  </a:solidFill>
                </a14:hiddenFill>
              </a:ext>
            </a:extLst>
          </p:spPr>
        </p:pic>
      </p:grpSp>
    </p:spTree>
    <p:extLst>
      <p:ext uri="{BB962C8B-B14F-4D97-AF65-F5344CB8AC3E}">
        <p14:creationId xmlns:p14="http://schemas.microsoft.com/office/powerpoint/2010/main" val="291985050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3" name="Rectangle 12">
            <a:extLst>
              <a:ext uri="{FF2B5EF4-FFF2-40B4-BE49-F238E27FC236}">
                <a16:creationId xmlns:a16="http://schemas.microsoft.com/office/drawing/2014/main" id="{1CD81A2A-6ED4-4EF4-A14C-912D31E1480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0" y="0"/>
            <a:ext cx="9144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r>
              <a:rPr lang="en-US" dirty="0">
                <a:cs typeface="Calibri"/>
              </a:rPr>
              <a:t>s</a:t>
            </a:r>
            <a:endParaRPr lang="en-US" dirty="0"/>
          </a:p>
        </p:txBody>
      </p:sp>
      <p:sp>
        <p:nvSpPr>
          <p:cNvPr id="2" name="Title 1"/>
          <p:cNvSpPr>
            <a:spLocks noGrp="1"/>
          </p:cNvSpPr>
          <p:nvPr>
            <p:ph type="title"/>
          </p:nvPr>
        </p:nvSpPr>
        <p:spPr>
          <a:xfrm>
            <a:off x="628650" y="365125"/>
            <a:ext cx="4045020" cy="1325563"/>
          </a:xfrm>
        </p:spPr>
        <p:txBody>
          <a:bodyPr>
            <a:normAutofit/>
          </a:bodyPr>
          <a:lstStyle/>
          <a:p>
            <a:r>
              <a:rPr lang="en-GB" b="1" u="sng" dirty="0">
                <a:latin typeface="Leelawadee UI Semilight"/>
                <a:cs typeface="Leelawadee UI Semilight"/>
              </a:rPr>
              <a:t>What zone?</a:t>
            </a:r>
            <a:endParaRPr lang="en-US" dirty="0"/>
          </a:p>
        </p:txBody>
      </p:sp>
      <p:sp>
        <p:nvSpPr>
          <p:cNvPr id="15" name="Freeform: Shape 14">
            <a:extLst>
              <a:ext uri="{FF2B5EF4-FFF2-40B4-BE49-F238E27FC236}">
                <a16:creationId xmlns:a16="http://schemas.microsoft.com/office/drawing/2014/main" id="{1661932C-CA15-4E17-B115-FAE7CBEE478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648992" y="1"/>
            <a:ext cx="866357" cy="625027"/>
          </a:xfrm>
          <a:custGeom>
            <a:avLst/>
            <a:gdLst>
              <a:gd name="connsiteX0" fmla="*/ 4784 w 1155142"/>
              <a:gd name="connsiteY0" fmla="*/ 0 h 625027"/>
              <a:gd name="connsiteX1" fmla="*/ 1150358 w 1155142"/>
              <a:gd name="connsiteY1" fmla="*/ 0 h 625027"/>
              <a:gd name="connsiteX2" fmla="*/ 1155142 w 1155142"/>
              <a:gd name="connsiteY2" fmla="*/ 47456 h 625027"/>
              <a:gd name="connsiteX3" fmla="*/ 577571 w 1155142"/>
              <a:gd name="connsiteY3" fmla="*/ 625027 h 625027"/>
              <a:gd name="connsiteX4" fmla="*/ 0 w 1155142"/>
              <a:gd name="connsiteY4" fmla="*/ 47456 h 62502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55142" h="625027">
                <a:moveTo>
                  <a:pt x="4784" y="0"/>
                </a:moveTo>
                <a:lnTo>
                  <a:pt x="1150358" y="0"/>
                </a:lnTo>
                <a:lnTo>
                  <a:pt x="1155142" y="47456"/>
                </a:lnTo>
                <a:cubicBezTo>
                  <a:pt x="1155142" y="366440"/>
                  <a:pt x="896555" y="625027"/>
                  <a:pt x="577571" y="625027"/>
                </a:cubicBezTo>
                <a:cubicBezTo>
                  <a:pt x="258587" y="625027"/>
                  <a:pt x="0" y="366440"/>
                  <a:pt x="0" y="47456"/>
                </a:cubicBezTo>
                <a:close/>
              </a:path>
            </a:pathLst>
          </a:custGeom>
          <a:solidFill>
            <a:schemeClr val="accent5">
              <a:alpha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3" name="Content Placeholder 2"/>
          <p:cNvSpPr>
            <a:spLocks noGrp="1"/>
          </p:cNvSpPr>
          <p:nvPr>
            <p:ph idx="1"/>
          </p:nvPr>
        </p:nvSpPr>
        <p:spPr>
          <a:xfrm>
            <a:off x="477593" y="1825625"/>
            <a:ext cx="4196077" cy="4361408"/>
          </a:xfrm>
        </p:spPr>
        <p:txBody>
          <a:bodyPr vert="horz" lIns="91440" tIns="45720" rIns="91440" bIns="45720" rtlCol="0" anchor="t">
            <a:normAutofit/>
          </a:bodyPr>
          <a:lstStyle/>
          <a:p>
            <a:pPr marL="0" indent="0">
              <a:lnSpc>
                <a:spcPct val="90000"/>
              </a:lnSpc>
              <a:buNone/>
            </a:pPr>
            <a:r>
              <a:rPr lang="en-GB" sz="2200" dirty="0">
                <a:cs typeface="Calibri"/>
              </a:rPr>
              <a:t>Firstly, the children needed to develop an understanding of which zone they were in to enable them to talk about it.</a:t>
            </a:r>
            <a:endParaRPr lang="en-US">
              <a:cs typeface="Calibri"/>
            </a:endParaRPr>
          </a:p>
          <a:p>
            <a:pPr marL="0" indent="0">
              <a:lnSpc>
                <a:spcPct val="90000"/>
              </a:lnSpc>
              <a:buNone/>
            </a:pPr>
            <a:endParaRPr lang="en-GB" sz="2200" dirty="0">
              <a:cs typeface="Calibri"/>
            </a:endParaRPr>
          </a:p>
          <a:p>
            <a:pPr marL="0" indent="0">
              <a:lnSpc>
                <a:spcPct val="90000"/>
              </a:lnSpc>
              <a:buNone/>
            </a:pPr>
            <a:r>
              <a:rPr lang="en-GB" sz="2200" dirty="0">
                <a:cs typeface="Calibri"/>
              </a:rPr>
              <a:t>angry         frustrated      scared</a:t>
            </a:r>
          </a:p>
          <a:p>
            <a:pPr marL="0" indent="0">
              <a:lnSpc>
                <a:spcPct val="90000"/>
              </a:lnSpc>
              <a:buNone/>
            </a:pPr>
            <a:endParaRPr lang="en-GB" sz="2200" dirty="0">
              <a:cs typeface="Calibri"/>
            </a:endParaRPr>
          </a:p>
          <a:p>
            <a:pPr marL="0" indent="0">
              <a:lnSpc>
                <a:spcPct val="90000"/>
              </a:lnSpc>
              <a:buNone/>
            </a:pPr>
            <a:r>
              <a:rPr lang="en-GB" sz="2200" dirty="0">
                <a:cs typeface="Calibri"/>
              </a:rPr>
              <a:t>worried      overwhelmed     tired    </a:t>
            </a:r>
            <a:endParaRPr lang="en-GB" dirty="0">
              <a:cs typeface="Calibri"/>
            </a:endParaRPr>
          </a:p>
          <a:p>
            <a:pPr marL="0" indent="0">
              <a:lnSpc>
                <a:spcPct val="90000"/>
              </a:lnSpc>
              <a:buNone/>
            </a:pPr>
            <a:endParaRPr lang="en-GB" sz="2200" dirty="0">
              <a:cs typeface="Calibri"/>
            </a:endParaRPr>
          </a:p>
          <a:p>
            <a:pPr marL="0" indent="0">
              <a:lnSpc>
                <a:spcPct val="90000"/>
              </a:lnSpc>
              <a:buNone/>
            </a:pPr>
            <a:r>
              <a:rPr lang="en-GB" sz="2200" dirty="0">
                <a:cs typeface="Calibri"/>
              </a:rPr>
              <a:t>sad       excited        calm    happy </a:t>
            </a:r>
          </a:p>
          <a:p>
            <a:pPr marL="0" indent="0">
              <a:lnSpc>
                <a:spcPct val="90000"/>
              </a:lnSpc>
              <a:buNone/>
            </a:pPr>
            <a:endParaRPr lang="en-GB" sz="2200" dirty="0">
              <a:cs typeface="Calibri"/>
            </a:endParaRPr>
          </a:p>
          <a:p>
            <a:pPr marL="0" indent="0">
              <a:lnSpc>
                <a:spcPct val="90000"/>
              </a:lnSpc>
              <a:buNone/>
            </a:pPr>
            <a:endParaRPr lang="en-GB" sz="2200" dirty="0">
              <a:cs typeface="Calibri"/>
            </a:endParaRPr>
          </a:p>
        </p:txBody>
      </p:sp>
      <p:sp>
        <p:nvSpPr>
          <p:cNvPr id="17" name="Oval 16">
            <a:extLst>
              <a:ext uri="{FF2B5EF4-FFF2-40B4-BE49-F238E27FC236}">
                <a16:creationId xmlns:a16="http://schemas.microsoft.com/office/drawing/2014/main" id="{8590ADD5-9383-4D3D-9047-3DA2593CCB5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106138" y="3423959"/>
            <a:ext cx="405617" cy="540822"/>
          </a:xfrm>
          <a:prstGeom prst="ellipse">
            <a:avLst/>
          </a:prstGeom>
          <a:noFill/>
          <a:ln w="127000">
            <a:solidFill>
              <a:schemeClr val="accent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Freeform: Shape 18">
            <a:extLst>
              <a:ext uri="{FF2B5EF4-FFF2-40B4-BE49-F238E27FC236}">
                <a16:creationId xmlns:a16="http://schemas.microsoft.com/office/drawing/2014/main" id="{DABE3E45-88CF-45D8-8D40-C773324D93F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062201" y="1"/>
            <a:ext cx="1550211" cy="1621879"/>
          </a:xfrm>
          <a:custGeom>
            <a:avLst/>
            <a:gdLst>
              <a:gd name="connsiteX0" fmla="*/ 0 w 2066948"/>
              <a:gd name="connsiteY0" fmla="*/ 0 h 1621879"/>
              <a:gd name="connsiteX1" fmla="*/ 123825 w 2066948"/>
              <a:gd name="connsiteY1" fmla="*/ 0 h 1621879"/>
              <a:gd name="connsiteX2" fmla="*/ 123825 w 2066948"/>
              <a:gd name="connsiteY2" fmla="*/ 1452620 h 1621879"/>
              <a:gd name="connsiteX3" fmla="*/ 1881378 w 2066948"/>
              <a:gd name="connsiteY3" fmla="*/ 436017 h 1621879"/>
              <a:gd name="connsiteX4" fmla="*/ 1127572 w 2066948"/>
              <a:gd name="connsiteY4" fmla="*/ 0 h 1621879"/>
              <a:gd name="connsiteX5" fmla="*/ 1374887 w 2066948"/>
              <a:gd name="connsiteY5" fmla="*/ 0 h 1621879"/>
              <a:gd name="connsiteX6" fmla="*/ 2035969 w 2066948"/>
              <a:gd name="connsiteY6" fmla="*/ 382391 h 1621879"/>
              <a:gd name="connsiteX7" fmla="*/ 2058648 w 2066948"/>
              <a:gd name="connsiteY7" fmla="*/ 466963 h 1621879"/>
              <a:gd name="connsiteX8" fmla="*/ 2035969 w 2066948"/>
              <a:gd name="connsiteY8" fmla="*/ 489642 h 1621879"/>
              <a:gd name="connsiteX9" fmla="*/ 92869 w 2066948"/>
              <a:gd name="connsiteY9" fmla="*/ 1613592 h 1621879"/>
              <a:gd name="connsiteX10" fmla="*/ 61913 w 2066948"/>
              <a:gd name="connsiteY10" fmla="*/ 1621879 h 1621879"/>
              <a:gd name="connsiteX11" fmla="*/ 0 w 2066948"/>
              <a:gd name="connsiteY11" fmla="*/ 1559967 h 16218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066948" h="1621879">
                <a:moveTo>
                  <a:pt x="0" y="0"/>
                </a:moveTo>
                <a:lnTo>
                  <a:pt x="123825" y="0"/>
                </a:lnTo>
                <a:lnTo>
                  <a:pt x="123825" y="1452620"/>
                </a:lnTo>
                <a:lnTo>
                  <a:pt x="1881378" y="436017"/>
                </a:lnTo>
                <a:lnTo>
                  <a:pt x="1127572" y="0"/>
                </a:lnTo>
                <a:lnTo>
                  <a:pt x="1374887" y="0"/>
                </a:lnTo>
                <a:lnTo>
                  <a:pt x="2035969" y="382391"/>
                </a:lnTo>
                <a:cubicBezTo>
                  <a:pt x="2065582" y="399479"/>
                  <a:pt x="2075745" y="437340"/>
                  <a:pt x="2058648" y="466963"/>
                </a:cubicBezTo>
                <a:cubicBezTo>
                  <a:pt x="2053219" y="476384"/>
                  <a:pt x="2045389" y="484204"/>
                  <a:pt x="2035969" y="489642"/>
                </a:cubicBezTo>
                <a:lnTo>
                  <a:pt x="92869" y="1613592"/>
                </a:lnTo>
                <a:cubicBezTo>
                  <a:pt x="83458" y="1619031"/>
                  <a:pt x="72780" y="1621889"/>
                  <a:pt x="61913" y="1621879"/>
                </a:cubicBezTo>
                <a:cubicBezTo>
                  <a:pt x="27719" y="1621879"/>
                  <a:pt x="0" y="1594161"/>
                  <a:pt x="0" y="1559967"/>
                </a:cubicBezTo>
                <a:close/>
              </a:path>
            </a:pathLst>
          </a:custGeom>
          <a:solidFill>
            <a:schemeClr val="accent6"/>
          </a:solidFill>
          <a:ln w="9525" cap="flat">
            <a:noFill/>
            <a:prstDash val="solid"/>
            <a:miter/>
          </a:ln>
        </p:spPr>
        <p:txBody>
          <a:bodyPr rtlCol="0" anchor="ctr"/>
          <a:lstStyle/>
          <a:p>
            <a:endParaRPr lang="en-US"/>
          </a:p>
        </p:txBody>
      </p:sp>
      <p:cxnSp>
        <p:nvCxnSpPr>
          <p:cNvPr id="21" name="Straight Connector 20">
            <a:extLst>
              <a:ext uri="{FF2B5EF4-FFF2-40B4-BE49-F238E27FC236}">
                <a16:creationId xmlns:a16="http://schemas.microsoft.com/office/drawing/2014/main" id="{49CD1692-827B-4C8D-B4A1-134FD04CF45C}"/>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9104058" y="1027906"/>
            <a:ext cx="0" cy="1597708"/>
          </a:xfrm>
          <a:prstGeom prst="line">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cxnSp>
      <p:sp>
        <p:nvSpPr>
          <p:cNvPr id="23" name="Freeform: Shape 22">
            <a:extLst>
              <a:ext uri="{FF2B5EF4-FFF2-40B4-BE49-F238E27FC236}">
                <a16:creationId xmlns:a16="http://schemas.microsoft.com/office/drawing/2014/main" id="{B91ECDA9-56DC-4270-8F33-01C5637B8CE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463438">
            <a:off x="5592435" y="5166682"/>
            <a:ext cx="1376793" cy="2024785"/>
          </a:xfrm>
          <a:custGeom>
            <a:avLst/>
            <a:gdLst>
              <a:gd name="connsiteX0" fmla="*/ 1801138 w 1835725"/>
              <a:gd name="connsiteY0" fmla="*/ 1622662 h 2024785"/>
              <a:gd name="connsiteX1" fmla="*/ 1835717 w 1835725"/>
              <a:gd name="connsiteY1" fmla="*/ 1680254 h 2024785"/>
              <a:gd name="connsiteX2" fmla="*/ 1812568 w 1835725"/>
              <a:gd name="connsiteY2" fmla="*/ 1877193 h 2024785"/>
              <a:gd name="connsiteX3" fmla="*/ 1776210 w 1835725"/>
              <a:gd name="connsiteY3" fmla="*/ 2024785 h 2024785"/>
              <a:gd name="connsiteX4" fmla="*/ 1655772 w 1835725"/>
              <a:gd name="connsiteY4" fmla="*/ 1983449 h 2024785"/>
              <a:gd name="connsiteX5" fmla="*/ 1687591 w 1835725"/>
              <a:gd name="connsiteY5" fmla="*/ 1854495 h 2024785"/>
              <a:gd name="connsiteX6" fmla="*/ 1708939 w 1835725"/>
              <a:gd name="connsiteY6" fmla="*/ 1673301 h 2024785"/>
              <a:gd name="connsiteX7" fmla="*/ 1778129 w 1835725"/>
              <a:gd name="connsiteY7" fmla="*/ 1615979 h 2024785"/>
              <a:gd name="connsiteX8" fmla="*/ 1801138 w 1835725"/>
              <a:gd name="connsiteY8" fmla="*/ 1622662 h 2024785"/>
              <a:gd name="connsiteX9" fmla="*/ 1585229 w 1835725"/>
              <a:gd name="connsiteY9" fmla="*/ 764759 h 2024785"/>
              <a:gd name="connsiteX10" fmla="*/ 1623024 w 1835725"/>
              <a:gd name="connsiteY10" fmla="*/ 792810 h 2024785"/>
              <a:gd name="connsiteX11" fmla="*/ 1777614 w 1835725"/>
              <a:gd name="connsiteY11" fmla="*/ 1157141 h 2024785"/>
              <a:gd name="connsiteX12" fmla="*/ 1733799 w 1835725"/>
              <a:gd name="connsiteY12" fmla="*/ 1235532 h 2024785"/>
              <a:gd name="connsiteX13" fmla="*/ 1716464 w 1835725"/>
              <a:gd name="connsiteY13" fmla="*/ 1237722 h 2024785"/>
              <a:gd name="connsiteX14" fmla="*/ 1716464 w 1835725"/>
              <a:gd name="connsiteY14" fmla="*/ 1237913 h 2024785"/>
              <a:gd name="connsiteX15" fmla="*/ 1655409 w 1835725"/>
              <a:gd name="connsiteY15" fmla="*/ 1191717 h 2024785"/>
              <a:gd name="connsiteX16" fmla="*/ 1513200 w 1835725"/>
              <a:gd name="connsiteY16" fmla="*/ 856627 h 2024785"/>
              <a:gd name="connsiteX17" fmla="*/ 1538499 w 1835725"/>
              <a:gd name="connsiteY17" fmla="*/ 770415 h 2024785"/>
              <a:gd name="connsiteX18" fmla="*/ 1585229 w 1835725"/>
              <a:gd name="connsiteY18" fmla="*/ 764759 h 2024785"/>
              <a:gd name="connsiteX19" fmla="*/ 477919 w 1835725"/>
              <a:gd name="connsiteY19" fmla="*/ 21437 h 2024785"/>
              <a:gd name="connsiteX20" fmla="*/ 509236 w 1835725"/>
              <a:gd name="connsiteY20" fmla="*/ 84182 h 2024785"/>
              <a:gd name="connsiteX21" fmla="*/ 445829 w 1835725"/>
              <a:gd name="connsiteY21" fmla="*/ 139871 h 2024785"/>
              <a:gd name="connsiteX22" fmla="*/ 437447 w 1835725"/>
              <a:gd name="connsiteY22" fmla="*/ 139395 h 2024785"/>
              <a:gd name="connsiteX23" fmla="*/ 73211 w 1835725"/>
              <a:gd name="connsiteY23" fmla="*/ 137204 h 2024785"/>
              <a:gd name="connsiteX24" fmla="*/ 749 w 1835725"/>
              <a:gd name="connsiteY24" fmla="*/ 84082 h 2024785"/>
              <a:gd name="connsiteX25" fmla="*/ 53871 w 1835725"/>
              <a:gd name="connsiteY25" fmla="*/ 11621 h 2024785"/>
              <a:gd name="connsiteX26" fmla="*/ 58352 w 1835725"/>
              <a:gd name="connsiteY26" fmla="*/ 11093 h 2024785"/>
              <a:gd name="connsiteX27" fmla="*/ 454020 w 1835725"/>
              <a:gd name="connsiteY27" fmla="*/ 13474 h 2024785"/>
              <a:gd name="connsiteX28" fmla="*/ 477919 w 1835725"/>
              <a:gd name="connsiteY28" fmla="*/ 21437 h 2024785"/>
              <a:gd name="connsiteX29" fmla="*/ 957797 w 1835725"/>
              <a:gd name="connsiteY29" fmla="*/ 167970 h 2024785"/>
              <a:gd name="connsiteX30" fmla="*/ 1286982 w 1835725"/>
              <a:gd name="connsiteY30" fmla="*/ 387616 h 2024785"/>
              <a:gd name="connsiteX31" fmla="*/ 1293725 w 1835725"/>
              <a:gd name="connsiteY31" fmla="*/ 477075 h 2024785"/>
              <a:gd name="connsiteX32" fmla="*/ 1245453 w 1835725"/>
              <a:gd name="connsiteY32" fmla="*/ 499154 h 2024785"/>
              <a:gd name="connsiteX33" fmla="*/ 1245167 w 1835725"/>
              <a:gd name="connsiteY33" fmla="*/ 499154 h 2024785"/>
              <a:gd name="connsiteX34" fmla="*/ 1203638 w 1835725"/>
              <a:gd name="connsiteY34" fmla="*/ 484104 h 2024785"/>
              <a:gd name="connsiteX35" fmla="*/ 900647 w 1835725"/>
              <a:gd name="connsiteY35" fmla="*/ 281508 h 2024785"/>
              <a:gd name="connsiteX36" fmla="*/ 872454 w 1835725"/>
              <a:gd name="connsiteY36" fmla="*/ 196164 h 2024785"/>
              <a:gd name="connsiteX37" fmla="*/ 957797 w 1835725"/>
              <a:gd name="connsiteY37" fmla="*/ 167970 h 20247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Lst>
            <a:rect l="l" t="t" r="r" b="b"/>
            <a:pathLst>
              <a:path w="1835725" h="2024785">
                <a:moveTo>
                  <a:pt x="1801138" y="1622662"/>
                </a:moveTo>
                <a:cubicBezTo>
                  <a:pt x="1822105" y="1633400"/>
                  <a:pt x="1836117" y="1655372"/>
                  <a:pt x="1835717" y="1680254"/>
                </a:cubicBezTo>
                <a:cubicBezTo>
                  <a:pt x="1832093" y="1746382"/>
                  <a:pt x="1824354" y="1812154"/>
                  <a:pt x="1812568" y="1877193"/>
                </a:cubicBezTo>
                <a:lnTo>
                  <a:pt x="1776210" y="2024785"/>
                </a:lnTo>
                <a:lnTo>
                  <a:pt x="1655772" y="1983449"/>
                </a:lnTo>
                <a:lnTo>
                  <a:pt x="1687591" y="1854495"/>
                </a:lnTo>
                <a:cubicBezTo>
                  <a:pt x="1698455" y="1794657"/>
                  <a:pt x="1705590" y="1734142"/>
                  <a:pt x="1708939" y="1673301"/>
                </a:cubicBezTo>
                <a:cubicBezTo>
                  <a:pt x="1712216" y="1638363"/>
                  <a:pt x="1743190" y="1612703"/>
                  <a:pt x="1778129" y="1615979"/>
                </a:cubicBezTo>
                <a:cubicBezTo>
                  <a:pt x="1786387" y="1616753"/>
                  <a:pt x="1794149" y="1619084"/>
                  <a:pt x="1801138" y="1622662"/>
                </a:cubicBezTo>
                <a:close/>
                <a:moveTo>
                  <a:pt x="1585229" y="764759"/>
                </a:moveTo>
                <a:cubicBezTo>
                  <a:pt x="1600438" y="768789"/>
                  <a:pt x="1614156" y="778436"/>
                  <a:pt x="1623024" y="792810"/>
                </a:cubicBezTo>
                <a:cubicBezTo>
                  <a:pt x="1689575" y="907319"/>
                  <a:pt x="1741505" y="1029715"/>
                  <a:pt x="1777614" y="1157141"/>
                </a:cubicBezTo>
                <a:cubicBezTo>
                  <a:pt x="1787149" y="1190888"/>
                  <a:pt x="1767537" y="1225969"/>
                  <a:pt x="1733799" y="1235532"/>
                </a:cubicBezTo>
                <a:cubicBezTo>
                  <a:pt x="1728151" y="1237046"/>
                  <a:pt x="1722312" y="1237780"/>
                  <a:pt x="1716464" y="1237722"/>
                </a:cubicBezTo>
                <a:lnTo>
                  <a:pt x="1716464" y="1237913"/>
                </a:lnTo>
                <a:cubicBezTo>
                  <a:pt x="1688070" y="1237913"/>
                  <a:pt x="1663124" y="1219044"/>
                  <a:pt x="1655409" y="1191717"/>
                </a:cubicBezTo>
                <a:cubicBezTo>
                  <a:pt x="1622214" y="1074512"/>
                  <a:pt x="1574437" y="961936"/>
                  <a:pt x="1513200" y="856627"/>
                </a:cubicBezTo>
                <a:cubicBezTo>
                  <a:pt x="1496379" y="825834"/>
                  <a:pt x="1507704" y="787236"/>
                  <a:pt x="1538499" y="770415"/>
                </a:cubicBezTo>
                <a:cubicBezTo>
                  <a:pt x="1553325" y="762319"/>
                  <a:pt x="1570022" y="760730"/>
                  <a:pt x="1585229" y="764759"/>
                </a:cubicBezTo>
                <a:close/>
                <a:moveTo>
                  <a:pt x="477919" y="21437"/>
                </a:moveTo>
                <a:cubicBezTo>
                  <a:pt x="499341" y="33775"/>
                  <a:pt x="512445" y="58102"/>
                  <a:pt x="509236" y="84182"/>
                </a:cubicBezTo>
                <a:cubicBezTo>
                  <a:pt x="505303" y="116151"/>
                  <a:pt x="478038" y="140098"/>
                  <a:pt x="445829" y="139871"/>
                </a:cubicBezTo>
                <a:cubicBezTo>
                  <a:pt x="443027" y="139899"/>
                  <a:pt x="440227" y="139740"/>
                  <a:pt x="437447" y="139395"/>
                </a:cubicBezTo>
                <a:cubicBezTo>
                  <a:pt x="316592" y="123615"/>
                  <a:pt x="194247" y="122878"/>
                  <a:pt x="73211" y="137204"/>
                </a:cubicBezTo>
                <a:cubicBezTo>
                  <a:pt x="38532" y="142545"/>
                  <a:pt x="6090" y="118762"/>
                  <a:pt x="749" y="84082"/>
                </a:cubicBezTo>
                <a:cubicBezTo>
                  <a:pt x="-4591" y="49403"/>
                  <a:pt x="19192" y="16961"/>
                  <a:pt x="53871" y="11621"/>
                </a:cubicBezTo>
                <a:cubicBezTo>
                  <a:pt x="55358" y="11392"/>
                  <a:pt x="56852" y="11216"/>
                  <a:pt x="58352" y="11093"/>
                </a:cubicBezTo>
                <a:cubicBezTo>
                  <a:pt x="189834" y="-4456"/>
                  <a:pt x="322735" y="-3656"/>
                  <a:pt x="454020" y="13474"/>
                </a:cubicBezTo>
                <a:cubicBezTo>
                  <a:pt x="462713" y="14543"/>
                  <a:pt x="470778" y="17324"/>
                  <a:pt x="477919" y="21437"/>
                </a:cubicBezTo>
                <a:close/>
                <a:moveTo>
                  <a:pt x="957797" y="167970"/>
                </a:moveTo>
                <a:cubicBezTo>
                  <a:pt x="1076184" y="227289"/>
                  <a:pt x="1186759" y="301068"/>
                  <a:pt x="1286982" y="387616"/>
                </a:cubicBezTo>
                <a:cubicBezTo>
                  <a:pt x="1313547" y="410457"/>
                  <a:pt x="1316566" y="450510"/>
                  <a:pt x="1293725" y="477075"/>
                </a:cubicBezTo>
                <a:cubicBezTo>
                  <a:pt x="1281638" y="491137"/>
                  <a:pt x="1263998" y="499204"/>
                  <a:pt x="1245453" y="499154"/>
                </a:cubicBezTo>
                <a:lnTo>
                  <a:pt x="1245167" y="499154"/>
                </a:lnTo>
                <a:cubicBezTo>
                  <a:pt x="1229965" y="499301"/>
                  <a:pt x="1215220" y="493956"/>
                  <a:pt x="1203638" y="484104"/>
                </a:cubicBezTo>
                <a:cubicBezTo>
                  <a:pt x="1111407" y="404300"/>
                  <a:pt x="1009633" y="336248"/>
                  <a:pt x="900647" y="281508"/>
                </a:cubicBezTo>
                <a:cubicBezTo>
                  <a:pt x="869295" y="265726"/>
                  <a:pt x="856672" y="227516"/>
                  <a:pt x="872454" y="196164"/>
                </a:cubicBezTo>
                <a:cubicBezTo>
                  <a:pt x="888235" y="164811"/>
                  <a:pt x="926445" y="152188"/>
                  <a:pt x="957797" y="167970"/>
                </a:cubicBezTo>
                <a:close/>
              </a:path>
            </a:pathLst>
          </a:custGeom>
          <a:solidFill>
            <a:schemeClr val="accent4"/>
          </a:solidFill>
          <a:ln w="9525" cap="flat">
            <a:noFill/>
            <a:prstDash val="solid"/>
            <a:miter/>
          </a:ln>
        </p:spPr>
        <p:txBody>
          <a:bodyPr rtlCol="0" anchor="ctr"/>
          <a:lstStyle/>
          <a:p>
            <a:endParaRPr lang="en-US"/>
          </a:p>
        </p:txBody>
      </p:sp>
      <p:sp>
        <p:nvSpPr>
          <p:cNvPr id="25" name="Freeform: Shape 24">
            <a:extLst>
              <a:ext uri="{FF2B5EF4-FFF2-40B4-BE49-F238E27FC236}">
                <a16:creationId xmlns:a16="http://schemas.microsoft.com/office/drawing/2014/main" id="{75F47824-961D-465D-84F9-EAE11BC6173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107145" y="6033795"/>
            <a:ext cx="1493298" cy="824205"/>
          </a:xfrm>
          <a:custGeom>
            <a:avLst/>
            <a:gdLst>
              <a:gd name="connsiteX0" fmla="*/ 995532 w 1991064"/>
              <a:gd name="connsiteY0" fmla="*/ 0 h 824205"/>
              <a:gd name="connsiteX1" fmla="*/ 1984823 w 1991064"/>
              <a:gd name="connsiteY1" fmla="*/ 784423 h 824205"/>
              <a:gd name="connsiteX2" fmla="*/ 1991064 w 1991064"/>
              <a:gd name="connsiteY2" fmla="*/ 824205 h 824205"/>
              <a:gd name="connsiteX3" fmla="*/ 0 w 1991064"/>
              <a:gd name="connsiteY3" fmla="*/ 824205 h 824205"/>
              <a:gd name="connsiteX4" fmla="*/ 6241 w 1991064"/>
              <a:gd name="connsiteY4" fmla="*/ 784423 h 824205"/>
              <a:gd name="connsiteX5" fmla="*/ 995532 w 1991064"/>
              <a:gd name="connsiteY5" fmla="*/ 0 h 8242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991064" h="824205">
                <a:moveTo>
                  <a:pt x="995532" y="0"/>
                </a:moveTo>
                <a:cubicBezTo>
                  <a:pt x="1483521" y="0"/>
                  <a:pt x="1890663" y="336754"/>
                  <a:pt x="1984823" y="784423"/>
                </a:cubicBezTo>
                <a:lnTo>
                  <a:pt x="1991064" y="824205"/>
                </a:lnTo>
                <a:lnTo>
                  <a:pt x="0" y="824205"/>
                </a:lnTo>
                <a:lnTo>
                  <a:pt x="6241" y="784423"/>
                </a:lnTo>
                <a:cubicBezTo>
                  <a:pt x="100402" y="336754"/>
                  <a:pt x="507544" y="0"/>
                  <a:pt x="995532" y="0"/>
                </a:cubicBez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7" name="Freeform: Shape 26">
            <a:extLst>
              <a:ext uri="{FF2B5EF4-FFF2-40B4-BE49-F238E27FC236}">
                <a16:creationId xmlns:a16="http://schemas.microsoft.com/office/drawing/2014/main" id="{FEC9DA3E-C1D7-472D-B7C0-F71AE41FBA2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138772" y="5519196"/>
            <a:ext cx="1005228" cy="1338805"/>
          </a:xfrm>
          <a:custGeom>
            <a:avLst/>
            <a:gdLst>
              <a:gd name="connsiteX0" fmla="*/ 61913 w 1340305"/>
              <a:gd name="connsiteY0" fmla="*/ 0 h 1338805"/>
              <a:gd name="connsiteX1" fmla="*/ 1340305 w 1340305"/>
              <a:gd name="connsiteY1" fmla="*/ 0 h 1338805"/>
              <a:gd name="connsiteX2" fmla="*/ 1340305 w 1340305"/>
              <a:gd name="connsiteY2" fmla="*/ 123825 h 1338805"/>
              <a:gd name="connsiteX3" fmla="*/ 123825 w 1340305"/>
              <a:gd name="connsiteY3" fmla="*/ 123825 h 1338805"/>
              <a:gd name="connsiteX4" fmla="*/ 123825 w 1340305"/>
              <a:gd name="connsiteY4" fmla="*/ 1338805 h 1338805"/>
              <a:gd name="connsiteX5" fmla="*/ 0 w 1340305"/>
              <a:gd name="connsiteY5" fmla="*/ 1338805 h 1338805"/>
              <a:gd name="connsiteX6" fmla="*/ 0 w 1340305"/>
              <a:gd name="connsiteY6" fmla="*/ 61913 h 1338805"/>
              <a:gd name="connsiteX7" fmla="*/ 61913 w 1340305"/>
              <a:gd name="connsiteY7" fmla="*/ 0 h 13388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340305" h="1338805">
                <a:moveTo>
                  <a:pt x="61913" y="0"/>
                </a:moveTo>
                <a:lnTo>
                  <a:pt x="1340305" y="0"/>
                </a:lnTo>
                <a:lnTo>
                  <a:pt x="1340305" y="123825"/>
                </a:lnTo>
                <a:lnTo>
                  <a:pt x="123825" y="123825"/>
                </a:lnTo>
                <a:lnTo>
                  <a:pt x="123825" y="1338805"/>
                </a:lnTo>
                <a:lnTo>
                  <a:pt x="0" y="1338805"/>
                </a:lnTo>
                <a:lnTo>
                  <a:pt x="0" y="61913"/>
                </a:lnTo>
                <a:cubicBezTo>
                  <a:pt x="0" y="27719"/>
                  <a:pt x="27719" y="0"/>
                  <a:pt x="61913" y="0"/>
                </a:cubicBezTo>
                <a:close/>
              </a:path>
            </a:pathLst>
          </a:custGeom>
          <a:solidFill>
            <a:schemeClr val="accent6"/>
          </a:solidFill>
          <a:ln w="9525" cap="flat">
            <a:noFill/>
            <a:prstDash val="solid"/>
            <a:miter/>
          </a:ln>
        </p:spPr>
        <p:txBody>
          <a:bodyPr rtlCol="0" anchor="ctr"/>
          <a:lstStyle/>
          <a:p>
            <a:endParaRPr lang="en-US"/>
          </a:p>
        </p:txBody>
      </p:sp>
      <p:grpSp>
        <p:nvGrpSpPr>
          <p:cNvPr id="4" name="Group 3"/>
          <p:cNvGrpSpPr/>
          <p:nvPr/>
        </p:nvGrpSpPr>
        <p:grpSpPr>
          <a:xfrm>
            <a:off x="4777424" y="2498808"/>
            <a:ext cx="4175163" cy="1850846"/>
            <a:chOff x="251520" y="3214366"/>
            <a:chExt cx="8466284" cy="3643634"/>
          </a:xfrm>
        </p:grpSpPr>
        <p:pic>
          <p:nvPicPr>
            <p:cNvPr id="5" name="Picture 2" descr="Sadness Clipart Sadness Clipart - Sadness Inside Out Clip Art - Png Download (874x1118), Png Download"/>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51520" y="3549168"/>
              <a:ext cx="2088232" cy="3220780"/>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7" descr="Download - Inside Out Characters Joy Clipart (840x900), Png Download"/>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483768" y="3214366"/>
              <a:ext cx="2665579" cy="3643634"/>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2" descr="Download Fear Looking Behind His Back Transparent Png - Inside Out Fear Jpg Clipart (899x900), Png Download"/>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860032" y="3780687"/>
              <a:ext cx="1602752" cy="2989261"/>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2" descr="Food For Thought - Inside Out Anger Clipart (716x1024), Png Download"/>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6313402" y="3320080"/>
              <a:ext cx="2404402" cy="3514925"/>
            </a:xfrm>
            <a:prstGeom prst="rect">
              <a:avLst/>
            </a:prstGeom>
            <a:noFill/>
            <a:extLst>
              <a:ext uri="{909E8E84-426E-40DD-AFC4-6F175D3DCCD1}">
                <a14:hiddenFill xmlns:a14="http://schemas.microsoft.com/office/drawing/2010/main">
                  <a:solidFill>
                    <a:srgbClr val="FFFFFF"/>
                  </a:solidFill>
                </a14:hiddenFill>
              </a:ext>
            </a:extLst>
          </p:spPr>
        </p:pic>
      </p:grpSp>
    </p:spTree>
    <p:extLst>
      <p:ext uri="{BB962C8B-B14F-4D97-AF65-F5344CB8AC3E}">
        <p14:creationId xmlns:p14="http://schemas.microsoft.com/office/powerpoint/2010/main" val="207142523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3" name="Rectangle 12">
            <a:extLst>
              <a:ext uri="{FF2B5EF4-FFF2-40B4-BE49-F238E27FC236}">
                <a16:creationId xmlns:a16="http://schemas.microsoft.com/office/drawing/2014/main" id="{1CD81A2A-6ED4-4EF4-A14C-912D31E1480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0" y="0"/>
            <a:ext cx="9144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r>
              <a:rPr lang="en-US" dirty="0">
                <a:cs typeface="Calibri"/>
              </a:rPr>
              <a:t>s</a:t>
            </a:r>
            <a:endParaRPr lang="en-US" dirty="0"/>
          </a:p>
        </p:txBody>
      </p:sp>
      <p:sp>
        <p:nvSpPr>
          <p:cNvPr id="2" name="Title 1"/>
          <p:cNvSpPr>
            <a:spLocks noGrp="1"/>
          </p:cNvSpPr>
          <p:nvPr>
            <p:ph type="title"/>
          </p:nvPr>
        </p:nvSpPr>
        <p:spPr>
          <a:xfrm>
            <a:off x="628650" y="365125"/>
            <a:ext cx="4045020" cy="1325563"/>
          </a:xfrm>
        </p:spPr>
        <p:txBody>
          <a:bodyPr>
            <a:normAutofit fontScale="90000"/>
          </a:bodyPr>
          <a:lstStyle/>
          <a:p>
            <a:r>
              <a:rPr lang="en-GB" b="1" u="sng" dirty="0">
                <a:latin typeface="Leelawadee UI Semilight"/>
                <a:cs typeface="Leelawadee UI Semilight"/>
              </a:rPr>
              <a:t>How can it help?</a:t>
            </a:r>
            <a:endParaRPr lang="en-US" dirty="0"/>
          </a:p>
        </p:txBody>
      </p:sp>
      <p:sp>
        <p:nvSpPr>
          <p:cNvPr id="15" name="Freeform: Shape 14">
            <a:extLst>
              <a:ext uri="{FF2B5EF4-FFF2-40B4-BE49-F238E27FC236}">
                <a16:creationId xmlns:a16="http://schemas.microsoft.com/office/drawing/2014/main" id="{1661932C-CA15-4E17-B115-FAE7CBEE478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648992" y="1"/>
            <a:ext cx="866357" cy="625027"/>
          </a:xfrm>
          <a:custGeom>
            <a:avLst/>
            <a:gdLst>
              <a:gd name="connsiteX0" fmla="*/ 4784 w 1155142"/>
              <a:gd name="connsiteY0" fmla="*/ 0 h 625027"/>
              <a:gd name="connsiteX1" fmla="*/ 1150358 w 1155142"/>
              <a:gd name="connsiteY1" fmla="*/ 0 h 625027"/>
              <a:gd name="connsiteX2" fmla="*/ 1155142 w 1155142"/>
              <a:gd name="connsiteY2" fmla="*/ 47456 h 625027"/>
              <a:gd name="connsiteX3" fmla="*/ 577571 w 1155142"/>
              <a:gd name="connsiteY3" fmla="*/ 625027 h 625027"/>
              <a:gd name="connsiteX4" fmla="*/ 0 w 1155142"/>
              <a:gd name="connsiteY4" fmla="*/ 47456 h 62502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55142" h="625027">
                <a:moveTo>
                  <a:pt x="4784" y="0"/>
                </a:moveTo>
                <a:lnTo>
                  <a:pt x="1150358" y="0"/>
                </a:lnTo>
                <a:lnTo>
                  <a:pt x="1155142" y="47456"/>
                </a:lnTo>
                <a:cubicBezTo>
                  <a:pt x="1155142" y="366440"/>
                  <a:pt x="896555" y="625027"/>
                  <a:pt x="577571" y="625027"/>
                </a:cubicBezTo>
                <a:cubicBezTo>
                  <a:pt x="258587" y="625027"/>
                  <a:pt x="0" y="366440"/>
                  <a:pt x="0" y="47456"/>
                </a:cubicBezTo>
                <a:close/>
              </a:path>
            </a:pathLst>
          </a:custGeom>
          <a:solidFill>
            <a:schemeClr val="accent5">
              <a:alpha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3" name="Content Placeholder 2"/>
          <p:cNvSpPr>
            <a:spLocks noGrp="1"/>
          </p:cNvSpPr>
          <p:nvPr>
            <p:ph idx="1"/>
          </p:nvPr>
        </p:nvSpPr>
        <p:spPr>
          <a:xfrm>
            <a:off x="477593" y="1825625"/>
            <a:ext cx="4196077" cy="4361408"/>
          </a:xfrm>
        </p:spPr>
        <p:txBody>
          <a:bodyPr vert="horz" lIns="91440" tIns="45720" rIns="91440" bIns="45720" rtlCol="0" anchor="t">
            <a:normAutofit/>
          </a:bodyPr>
          <a:lstStyle/>
          <a:p>
            <a:pPr marL="0" indent="0">
              <a:buNone/>
            </a:pPr>
            <a:r>
              <a:rPr lang="en-GB" sz="2200" dirty="0">
                <a:cs typeface="Calibri"/>
              </a:rPr>
              <a:t>After the children explored the zones, they needed to learn how the zones would help them. </a:t>
            </a:r>
            <a:endParaRPr lang="en-US" sz="2200">
              <a:cs typeface="Calibri"/>
            </a:endParaRPr>
          </a:p>
          <a:p>
            <a:pPr marL="0" indent="0">
              <a:buNone/>
            </a:pPr>
            <a:endParaRPr lang="en-GB" sz="2200" dirty="0">
              <a:cs typeface="Calibri"/>
            </a:endParaRPr>
          </a:p>
          <a:p>
            <a:pPr marL="0" indent="0">
              <a:buNone/>
            </a:pPr>
            <a:r>
              <a:rPr lang="en-GB" sz="2200" dirty="0">
                <a:cs typeface="Calibri"/>
              </a:rPr>
              <a:t>This is where we introduced the toolkit for each zone.</a:t>
            </a:r>
            <a:endParaRPr lang="en-US" sz="2200">
              <a:cs typeface="Calibri"/>
            </a:endParaRPr>
          </a:p>
          <a:p>
            <a:pPr marL="0" indent="0">
              <a:buNone/>
            </a:pPr>
            <a:endParaRPr lang="en-GB" sz="2200" dirty="0">
              <a:cs typeface="Calibri"/>
            </a:endParaRPr>
          </a:p>
          <a:p>
            <a:pPr marL="0" indent="0">
              <a:buNone/>
            </a:pPr>
            <a:r>
              <a:rPr lang="en-GB" sz="2200" b="1" u="sng" dirty="0">
                <a:cs typeface="Calibri"/>
              </a:rPr>
              <a:t>Each zone requires different </a:t>
            </a:r>
            <a:endParaRPr lang="en-US" sz="2200">
              <a:cs typeface="Calibri"/>
            </a:endParaRPr>
          </a:p>
          <a:p>
            <a:pPr marL="0" indent="0">
              <a:buNone/>
            </a:pPr>
            <a:r>
              <a:rPr lang="en-GB" sz="2200" b="1" u="sng" dirty="0">
                <a:cs typeface="Calibri"/>
              </a:rPr>
              <a:t>strategies to help us cope</a:t>
            </a:r>
            <a:endParaRPr lang="en-GB" sz="2200" dirty="0">
              <a:cs typeface="Calibri"/>
            </a:endParaRPr>
          </a:p>
          <a:p>
            <a:pPr marL="0" indent="0">
              <a:lnSpc>
                <a:spcPct val="90000"/>
              </a:lnSpc>
              <a:buNone/>
            </a:pPr>
            <a:endParaRPr lang="en-GB" sz="2200" dirty="0">
              <a:cs typeface="Calibri"/>
            </a:endParaRPr>
          </a:p>
          <a:p>
            <a:pPr marL="0" indent="0">
              <a:lnSpc>
                <a:spcPct val="90000"/>
              </a:lnSpc>
              <a:buNone/>
            </a:pPr>
            <a:endParaRPr lang="en-GB" sz="2200" dirty="0">
              <a:cs typeface="Calibri"/>
            </a:endParaRPr>
          </a:p>
        </p:txBody>
      </p:sp>
      <p:sp>
        <p:nvSpPr>
          <p:cNvPr id="17" name="Oval 16">
            <a:extLst>
              <a:ext uri="{FF2B5EF4-FFF2-40B4-BE49-F238E27FC236}">
                <a16:creationId xmlns:a16="http://schemas.microsoft.com/office/drawing/2014/main" id="{8590ADD5-9383-4D3D-9047-3DA2593CCB5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106138" y="3423959"/>
            <a:ext cx="405617" cy="540822"/>
          </a:xfrm>
          <a:prstGeom prst="ellipse">
            <a:avLst/>
          </a:prstGeom>
          <a:noFill/>
          <a:ln w="127000">
            <a:solidFill>
              <a:schemeClr val="accent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Freeform: Shape 18">
            <a:extLst>
              <a:ext uri="{FF2B5EF4-FFF2-40B4-BE49-F238E27FC236}">
                <a16:creationId xmlns:a16="http://schemas.microsoft.com/office/drawing/2014/main" id="{DABE3E45-88CF-45D8-8D40-C773324D93F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062201" y="1"/>
            <a:ext cx="1550211" cy="1621879"/>
          </a:xfrm>
          <a:custGeom>
            <a:avLst/>
            <a:gdLst>
              <a:gd name="connsiteX0" fmla="*/ 0 w 2066948"/>
              <a:gd name="connsiteY0" fmla="*/ 0 h 1621879"/>
              <a:gd name="connsiteX1" fmla="*/ 123825 w 2066948"/>
              <a:gd name="connsiteY1" fmla="*/ 0 h 1621879"/>
              <a:gd name="connsiteX2" fmla="*/ 123825 w 2066948"/>
              <a:gd name="connsiteY2" fmla="*/ 1452620 h 1621879"/>
              <a:gd name="connsiteX3" fmla="*/ 1881378 w 2066948"/>
              <a:gd name="connsiteY3" fmla="*/ 436017 h 1621879"/>
              <a:gd name="connsiteX4" fmla="*/ 1127572 w 2066948"/>
              <a:gd name="connsiteY4" fmla="*/ 0 h 1621879"/>
              <a:gd name="connsiteX5" fmla="*/ 1374887 w 2066948"/>
              <a:gd name="connsiteY5" fmla="*/ 0 h 1621879"/>
              <a:gd name="connsiteX6" fmla="*/ 2035969 w 2066948"/>
              <a:gd name="connsiteY6" fmla="*/ 382391 h 1621879"/>
              <a:gd name="connsiteX7" fmla="*/ 2058648 w 2066948"/>
              <a:gd name="connsiteY7" fmla="*/ 466963 h 1621879"/>
              <a:gd name="connsiteX8" fmla="*/ 2035969 w 2066948"/>
              <a:gd name="connsiteY8" fmla="*/ 489642 h 1621879"/>
              <a:gd name="connsiteX9" fmla="*/ 92869 w 2066948"/>
              <a:gd name="connsiteY9" fmla="*/ 1613592 h 1621879"/>
              <a:gd name="connsiteX10" fmla="*/ 61913 w 2066948"/>
              <a:gd name="connsiteY10" fmla="*/ 1621879 h 1621879"/>
              <a:gd name="connsiteX11" fmla="*/ 0 w 2066948"/>
              <a:gd name="connsiteY11" fmla="*/ 1559967 h 16218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066948" h="1621879">
                <a:moveTo>
                  <a:pt x="0" y="0"/>
                </a:moveTo>
                <a:lnTo>
                  <a:pt x="123825" y="0"/>
                </a:lnTo>
                <a:lnTo>
                  <a:pt x="123825" y="1452620"/>
                </a:lnTo>
                <a:lnTo>
                  <a:pt x="1881378" y="436017"/>
                </a:lnTo>
                <a:lnTo>
                  <a:pt x="1127572" y="0"/>
                </a:lnTo>
                <a:lnTo>
                  <a:pt x="1374887" y="0"/>
                </a:lnTo>
                <a:lnTo>
                  <a:pt x="2035969" y="382391"/>
                </a:lnTo>
                <a:cubicBezTo>
                  <a:pt x="2065582" y="399479"/>
                  <a:pt x="2075745" y="437340"/>
                  <a:pt x="2058648" y="466963"/>
                </a:cubicBezTo>
                <a:cubicBezTo>
                  <a:pt x="2053219" y="476384"/>
                  <a:pt x="2045389" y="484204"/>
                  <a:pt x="2035969" y="489642"/>
                </a:cubicBezTo>
                <a:lnTo>
                  <a:pt x="92869" y="1613592"/>
                </a:lnTo>
                <a:cubicBezTo>
                  <a:pt x="83458" y="1619031"/>
                  <a:pt x="72780" y="1621889"/>
                  <a:pt x="61913" y="1621879"/>
                </a:cubicBezTo>
                <a:cubicBezTo>
                  <a:pt x="27719" y="1621879"/>
                  <a:pt x="0" y="1594161"/>
                  <a:pt x="0" y="1559967"/>
                </a:cubicBezTo>
                <a:close/>
              </a:path>
            </a:pathLst>
          </a:custGeom>
          <a:solidFill>
            <a:schemeClr val="accent6"/>
          </a:solidFill>
          <a:ln w="9525" cap="flat">
            <a:noFill/>
            <a:prstDash val="solid"/>
            <a:miter/>
          </a:ln>
        </p:spPr>
        <p:txBody>
          <a:bodyPr rtlCol="0" anchor="ctr"/>
          <a:lstStyle/>
          <a:p>
            <a:endParaRPr lang="en-US"/>
          </a:p>
        </p:txBody>
      </p:sp>
      <p:cxnSp>
        <p:nvCxnSpPr>
          <p:cNvPr id="21" name="Straight Connector 20">
            <a:extLst>
              <a:ext uri="{FF2B5EF4-FFF2-40B4-BE49-F238E27FC236}">
                <a16:creationId xmlns:a16="http://schemas.microsoft.com/office/drawing/2014/main" id="{49CD1692-827B-4C8D-B4A1-134FD04CF45C}"/>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9104058" y="1027906"/>
            <a:ext cx="0" cy="1597708"/>
          </a:xfrm>
          <a:prstGeom prst="line">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cxnSp>
      <p:sp>
        <p:nvSpPr>
          <p:cNvPr id="23" name="Freeform: Shape 22">
            <a:extLst>
              <a:ext uri="{FF2B5EF4-FFF2-40B4-BE49-F238E27FC236}">
                <a16:creationId xmlns:a16="http://schemas.microsoft.com/office/drawing/2014/main" id="{B91ECDA9-56DC-4270-8F33-01C5637B8CE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463438">
            <a:off x="5592435" y="5166682"/>
            <a:ext cx="1376793" cy="2024785"/>
          </a:xfrm>
          <a:custGeom>
            <a:avLst/>
            <a:gdLst>
              <a:gd name="connsiteX0" fmla="*/ 1801138 w 1835725"/>
              <a:gd name="connsiteY0" fmla="*/ 1622662 h 2024785"/>
              <a:gd name="connsiteX1" fmla="*/ 1835717 w 1835725"/>
              <a:gd name="connsiteY1" fmla="*/ 1680254 h 2024785"/>
              <a:gd name="connsiteX2" fmla="*/ 1812568 w 1835725"/>
              <a:gd name="connsiteY2" fmla="*/ 1877193 h 2024785"/>
              <a:gd name="connsiteX3" fmla="*/ 1776210 w 1835725"/>
              <a:gd name="connsiteY3" fmla="*/ 2024785 h 2024785"/>
              <a:gd name="connsiteX4" fmla="*/ 1655772 w 1835725"/>
              <a:gd name="connsiteY4" fmla="*/ 1983449 h 2024785"/>
              <a:gd name="connsiteX5" fmla="*/ 1687591 w 1835725"/>
              <a:gd name="connsiteY5" fmla="*/ 1854495 h 2024785"/>
              <a:gd name="connsiteX6" fmla="*/ 1708939 w 1835725"/>
              <a:gd name="connsiteY6" fmla="*/ 1673301 h 2024785"/>
              <a:gd name="connsiteX7" fmla="*/ 1778129 w 1835725"/>
              <a:gd name="connsiteY7" fmla="*/ 1615979 h 2024785"/>
              <a:gd name="connsiteX8" fmla="*/ 1801138 w 1835725"/>
              <a:gd name="connsiteY8" fmla="*/ 1622662 h 2024785"/>
              <a:gd name="connsiteX9" fmla="*/ 1585229 w 1835725"/>
              <a:gd name="connsiteY9" fmla="*/ 764759 h 2024785"/>
              <a:gd name="connsiteX10" fmla="*/ 1623024 w 1835725"/>
              <a:gd name="connsiteY10" fmla="*/ 792810 h 2024785"/>
              <a:gd name="connsiteX11" fmla="*/ 1777614 w 1835725"/>
              <a:gd name="connsiteY11" fmla="*/ 1157141 h 2024785"/>
              <a:gd name="connsiteX12" fmla="*/ 1733799 w 1835725"/>
              <a:gd name="connsiteY12" fmla="*/ 1235532 h 2024785"/>
              <a:gd name="connsiteX13" fmla="*/ 1716464 w 1835725"/>
              <a:gd name="connsiteY13" fmla="*/ 1237722 h 2024785"/>
              <a:gd name="connsiteX14" fmla="*/ 1716464 w 1835725"/>
              <a:gd name="connsiteY14" fmla="*/ 1237913 h 2024785"/>
              <a:gd name="connsiteX15" fmla="*/ 1655409 w 1835725"/>
              <a:gd name="connsiteY15" fmla="*/ 1191717 h 2024785"/>
              <a:gd name="connsiteX16" fmla="*/ 1513200 w 1835725"/>
              <a:gd name="connsiteY16" fmla="*/ 856627 h 2024785"/>
              <a:gd name="connsiteX17" fmla="*/ 1538499 w 1835725"/>
              <a:gd name="connsiteY17" fmla="*/ 770415 h 2024785"/>
              <a:gd name="connsiteX18" fmla="*/ 1585229 w 1835725"/>
              <a:gd name="connsiteY18" fmla="*/ 764759 h 2024785"/>
              <a:gd name="connsiteX19" fmla="*/ 477919 w 1835725"/>
              <a:gd name="connsiteY19" fmla="*/ 21437 h 2024785"/>
              <a:gd name="connsiteX20" fmla="*/ 509236 w 1835725"/>
              <a:gd name="connsiteY20" fmla="*/ 84182 h 2024785"/>
              <a:gd name="connsiteX21" fmla="*/ 445829 w 1835725"/>
              <a:gd name="connsiteY21" fmla="*/ 139871 h 2024785"/>
              <a:gd name="connsiteX22" fmla="*/ 437447 w 1835725"/>
              <a:gd name="connsiteY22" fmla="*/ 139395 h 2024785"/>
              <a:gd name="connsiteX23" fmla="*/ 73211 w 1835725"/>
              <a:gd name="connsiteY23" fmla="*/ 137204 h 2024785"/>
              <a:gd name="connsiteX24" fmla="*/ 749 w 1835725"/>
              <a:gd name="connsiteY24" fmla="*/ 84082 h 2024785"/>
              <a:gd name="connsiteX25" fmla="*/ 53871 w 1835725"/>
              <a:gd name="connsiteY25" fmla="*/ 11621 h 2024785"/>
              <a:gd name="connsiteX26" fmla="*/ 58352 w 1835725"/>
              <a:gd name="connsiteY26" fmla="*/ 11093 h 2024785"/>
              <a:gd name="connsiteX27" fmla="*/ 454020 w 1835725"/>
              <a:gd name="connsiteY27" fmla="*/ 13474 h 2024785"/>
              <a:gd name="connsiteX28" fmla="*/ 477919 w 1835725"/>
              <a:gd name="connsiteY28" fmla="*/ 21437 h 2024785"/>
              <a:gd name="connsiteX29" fmla="*/ 957797 w 1835725"/>
              <a:gd name="connsiteY29" fmla="*/ 167970 h 2024785"/>
              <a:gd name="connsiteX30" fmla="*/ 1286982 w 1835725"/>
              <a:gd name="connsiteY30" fmla="*/ 387616 h 2024785"/>
              <a:gd name="connsiteX31" fmla="*/ 1293725 w 1835725"/>
              <a:gd name="connsiteY31" fmla="*/ 477075 h 2024785"/>
              <a:gd name="connsiteX32" fmla="*/ 1245453 w 1835725"/>
              <a:gd name="connsiteY32" fmla="*/ 499154 h 2024785"/>
              <a:gd name="connsiteX33" fmla="*/ 1245167 w 1835725"/>
              <a:gd name="connsiteY33" fmla="*/ 499154 h 2024785"/>
              <a:gd name="connsiteX34" fmla="*/ 1203638 w 1835725"/>
              <a:gd name="connsiteY34" fmla="*/ 484104 h 2024785"/>
              <a:gd name="connsiteX35" fmla="*/ 900647 w 1835725"/>
              <a:gd name="connsiteY35" fmla="*/ 281508 h 2024785"/>
              <a:gd name="connsiteX36" fmla="*/ 872454 w 1835725"/>
              <a:gd name="connsiteY36" fmla="*/ 196164 h 2024785"/>
              <a:gd name="connsiteX37" fmla="*/ 957797 w 1835725"/>
              <a:gd name="connsiteY37" fmla="*/ 167970 h 20247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Lst>
            <a:rect l="l" t="t" r="r" b="b"/>
            <a:pathLst>
              <a:path w="1835725" h="2024785">
                <a:moveTo>
                  <a:pt x="1801138" y="1622662"/>
                </a:moveTo>
                <a:cubicBezTo>
                  <a:pt x="1822105" y="1633400"/>
                  <a:pt x="1836117" y="1655372"/>
                  <a:pt x="1835717" y="1680254"/>
                </a:cubicBezTo>
                <a:cubicBezTo>
                  <a:pt x="1832093" y="1746382"/>
                  <a:pt x="1824354" y="1812154"/>
                  <a:pt x="1812568" y="1877193"/>
                </a:cubicBezTo>
                <a:lnTo>
                  <a:pt x="1776210" y="2024785"/>
                </a:lnTo>
                <a:lnTo>
                  <a:pt x="1655772" y="1983449"/>
                </a:lnTo>
                <a:lnTo>
                  <a:pt x="1687591" y="1854495"/>
                </a:lnTo>
                <a:cubicBezTo>
                  <a:pt x="1698455" y="1794657"/>
                  <a:pt x="1705590" y="1734142"/>
                  <a:pt x="1708939" y="1673301"/>
                </a:cubicBezTo>
                <a:cubicBezTo>
                  <a:pt x="1712216" y="1638363"/>
                  <a:pt x="1743190" y="1612703"/>
                  <a:pt x="1778129" y="1615979"/>
                </a:cubicBezTo>
                <a:cubicBezTo>
                  <a:pt x="1786387" y="1616753"/>
                  <a:pt x="1794149" y="1619084"/>
                  <a:pt x="1801138" y="1622662"/>
                </a:cubicBezTo>
                <a:close/>
                <a:moveTo>
                  <a:pt x="1585229" y="764759"/>
                </a:moveTo>
                <a:cubicBezTo>
                  <a:pt x="1600438" y="768789"/>
                  <a:pt x="1614156" y="778436"/>
                  <a:pt x="1623024" y="792810"/>
                </a:cubicBezTo>
                <a:cubicBezTo>
                  <a:pt x="1689575" y="907319"/>
                  <a:pt x="1741505" y="1029715"/>
                  <a:pt x="1777614" y="1157141"/>
                </a:cubicBezTo>
                <a:cubicBezTo>
                  <a:pt x="1787149" y="1190888"/>
                  <a:pt x="1767537" y="1225969"/>
                  <a:pt x="1733799" y="1235532"/>
                </a:cubicBezTo>
                <a:cubicBezTo>
                  <a:pt x="1728151" y="1237046"/>
                  <a:pt x="1722312" y="1237780"/>
                  <a:pt x="1716464" y="1237722"/>
                </a:cubicBezTo>
                <a:lnTo>
                  <a:pt x="1716464" y="1237913"/>
                </a:lnTo>
                <a:cubicBezTo>
                  <a:pt x="1688070" y="1237913"/>
                  <a:pt x="1663124" y="1219044"/>
                  <a:pt x="1655409" y="1191717"/>
                </a:cubicBezTo>
                <a:cubicBezTo>
                  <a:pt x="1622214" y="1074512"/>
                  <a:pt x="1574437" y="961936"/>
                  <a:pt x="1513200" y="856627"/>
                </a:cubicBezTo>
                <a:cubicBezTo>
                  <a:pt x="1496379" y="825834"/>
                  <a:pt x="1507704" y="787236"/>
                  <a:pt x="1538499" y="770415"/>
                </a:cubicBezTo>
                <a:cubicBezTo>
                  <a:pt x="1553325" y="762319"/>
                  <a:pt x="1570022" y="760730"/>
                  <a:pt x="1585229" y="764759"/>
                </a:cubicBezTo>
                <a:close/>
                <a:moveTo>
                  <a:pt x="477919" y="21437"/>
                </a:moveTo>
                <a:cubicBezTo>
                  <a:pt x="499341" y="33775"/>
                  <a:pt x="512445" y="58102"/>
                  <a:pt x="509236" y="84182"/>
                </a:cubicBezTo>
                <a:cubicBezTo>
                  <a:pt x="505303" y="116151"/>
                  <a:pt x="478038" y="140098"/>
                  <a:pt x="445829" y="139871"/>
                </a:cubicBezTo>
                <a:cubicBezTo>
                  <a:pt x="443027" y="139899"/>
                  <a:pt x="440227" y="139740"/>
                  <a:pt x="437447" y="139395"/>
                </a:cubicBezTo>
                <a:cubicBezTo>
                  <a:pt x="316592" y="123615"/>
                  <a:pt x="194247" y="122878"/>
                  <a:pt x="73211" y="137204"/>
                </a:cubicBezTo>
                <a:cubicBezTo>
                  <a:pt x="38532" y="142545"/>
                  <a:pt x="6090" y="118762"/>
                  <a:pt x="749" y="84082"/>
                </a:cubicBezTo>
                <a:cubicBezTo>
                  <a:pt x="-4591" y="49403"/>
                  <a:pt x="19192" y="16961"/>
                  <a:pt x="53871" y="11621"/>
                </a:cubicBezTo>
                <a:cubicBezTo>
                  <a:pt x="55358" y="11392"/>
                  <a:pt x="56852" y="11216"/>
                  <a:pt x="58352" y="11093"/>
                </a:cubicBezTo>
                <a:cubicBezTo>
                  <a:pt x="189834" y="-4456"/>
                  <a:pt x="322735" y="-3656"/>
                  <a:pt x="454020" y="13474"/>
                </a:cubicBezTo>
                <a:cubicBezTo>
                  <a:pt x="462713" y="14543"/>
                  <a:pt x="470778" y="17324"/>
                  <a:pt x="477919" y="21437"/>
                </a:cubicBezTo>
                <a:close/>
                <a:moveTo>
                  <a:pt x="957797" y="167970"/>
                </a:moveTo>
                <a:cubicBezTo>
                  <a:pt x="1076184" y="227289"/>
                  <a:pt x="1186759" y="301068"/>
                  <a:pt x="1286982" y="387616"/>
                </a:cubicBezTo>
                <a:cubicBezTo>
                  <a:pt x="1313547" y="410457"/>
                  <a:pt x="1316566" y="450510"/>
                  <a:pt x="1293725" y="477075"/>
                </a:cubicBezTo>
                <a:cubicBezTo>
                  <a:pt x="1281638" y="491137"/>
                  <a:pt x="1263998" y="499204"/>
                  <a:pt x="1245453" y="499154"/>
                </a:cubicBezTo>
                <a:lnTo>
                  <a:pt x="1245167" y="499154"/>
                </a:lnTo>
                <a:cubicBezTo>
                  <a:pt x="1229965" y="499301"/>
                  <a:pt x="1215220" y="493956"/>
                  <a:pt x="1203638" y="484104"/>
                </a:cubicBezTo>
                <a:cubicBezTo>
                  <a:pt x="1111407" y="404300"/>
                  <a:pt x="1009633" y="336248"/>
                  <a:pt x="900647" y="281508"/>
                </a:cubicBezTo>
                <a:cubicBezTo>
                  <a:pt x="869295" y="265726"/>
                  <a:pt x="856672" y="227516"/>
                  <a:pt x="872454" y="196164"/>
                </a:cubicBezTo>
                <a:cubicBezTo>
                  <a:pt x="888235" y="164811"/>
                  <a:pt x="926445" y="152188"/>
                  <a:pt x="957797" y="167970"/>
                </a:cubicBezTo>
                <a:close/>
              </a:path>
            </a:pathLst>
          </a:custGeom>
          <a:solidFill>
            <a:schemeClr val="accent4"/>
          </a:solidFill>
          <a:ln w="9525" cap="flat">
            <a:noFill/>
            <a:prstDash val="solid"/>
            <a:miter/>
          </a:ln>
        </p:spPr>
        <p:txBody>
          <a:bodyPr rtlCol="0" anchor="ctr"/>
          <a:lstStyle/>
          <a:p>
            <a:endParaRPr lang="en-US"/>
          </a:p>
        </p:txBody>
      </p:sp>
      <p:sp>
        <p:nvSpPr>
          <p:cNvPr id="25" name="Freeform: Shape 24">
            <a:extLst>
              <a:ext uri="{FF2B5EF4-FFF2-40B4-BE49-F238E27FC236}">
                <a16:creationId xmlns:a16="http://schemas.microsoft.com/office/drawing/2014/main" id="{75F47824-961D-465D-84F9-EAE11BC6173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107145" y="6033795"/>
            <a:ext cx="1493298" cy="824205"/>
          </a:xfrm>
          <a:custGeom>
            <a:avLst/>
            <a:gdLst>
              <a:gd name="connsiteX0" fmla="*/ 995532 w 1991064"/>
              <a:gd name="connsiteY0" fmla="*/ 0 h 824205"/>
              <a:gd name="connsiteX1" fmla="*/ 1984823 w 1991064"/>
              <a:gd name="connsiteY1" fmla="*/ 784423 h 824205"/>
              <a:gd name="connsiteX2" fmla="*/ 1991064 w 1991064"/>
              <a:gd name="connsiteY2" fmla="*/ 824205 h 824205"/>
              <a:gd name="connsiteX3" fmla="*/ 0 w 1991064"/>
              <a:gd name="connsiteY3" fmla="*/ 824205 h 824205"/>
              <a:gd name="connsiteX4" fmla="*/ 6241 w 1991064"/>
              <a:gd name="connsiteY4" fmla="*/ 784423 h 824205"/>
              <a:gd name="connsiteX5" fmla="*/ 995532 w 1991064"/>
              <a:gd name="connsiteY5" fmla="*/ 0 h 8242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991064" h="824205">
                <a:moveTo>
                  <a:pt x="995532" y="0"/>
                </a:moveTo>
                <a:cubicBezTo>
                  <a:pt x="1483521" y="0"/>
                  <a:pt x="1890663" y="336754"/>
                  <a:pt x="1984823" y="784423"/>
                </a:cubicBezTo>
                <a:lnTo>
                  <a:pt x="1991064" y="824205"/>
                </a:lnTo>
                <a:lnTo>
                  <a:pt x="0" y="824205"/>
                </a:lnTo>
                <a:lnTo>
                  <a:pt x="6241" y="784423"/>
                </a:lnTo>
                <a:cubicBezTo>
                  <a:pt x="100402" y="336754"/>
                  <a:pt x="507544" y="0"/>
                  <a:pt x="995532" y="0"/>
                </a:cubicBez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7" name="Freeform: Shape 26">
            <a:extLst>
              <a:ext uri="{FF2B5EF4-FFF2-40B4-BE49-F238E27FC236}">
                <a16:creationId xmlns:a16="http://schemas.microsoft.com/office/drawing/2014/main" id="{FEC9DA3E-C1D7-472D-B7C0-F71AE41FBA2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138772" y="5519196"/>
            <a:ext cx="1005228" cy="1338805"/>
          </a:xfrm>
          <a:custGeom>
            <a:avLst/>
            <a:gdLst>
              <a:gd name="connsiteX0" fmla="*/ 61913 w 1340305"/>
              <a:gd name="connsiteY0" fmla="*/ 0 h 1338805"/>
              <a:gd name="connsiteX1" fmla="*/ 1340305 w 1340305"/>
              <a:gd name="connsiteY1" fmla="*/ 0 h 1338805"/>
              <a:gd name="connsiteX2" fmla="*/ 1340305 w 1340305"/>
              <a:gd name="connsiteY2" fmla="*/ 123825 h 1338805"/>
              <a:gd name="connsiteX3" fmla="*/ 123825 w 1340305"/>
              <a:gd name="connsiteY3" fmla="*/ 123825 h 1338805"/>
              <a:gd name="connsiteX4" fmla="*/ 123825 w 1340305"/>
              <a:gd name="connsiteY4" fmla="*/ 1338805 h 1338805"/>
              <a:gd name="connsiteX5" fmla="*/ 0 w 1340305"/>
              <a:gd name="connsiteY5" fmla="*/ 1338805 h 1338805"/>
              <a:gd name="connsiteX6" fmla="*/ 0 w 1340305"/>
              <a:gd name="connsiteY6" fmla="*/ 61913 h 1338805"/>
              <a:gd name="connsiteX7" fmla="*/ 61913 w 1340305"/>
              <a:gd name="connsiteY7" fmla="*/ 0 h 13388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340305" h="1338805">
                <a:moveTo>
                  <a:pt x="61913" y="0"/>
                </a:moveTo>
                <a:lnTo>
                  <a:pt x="1340305" y="0"/>
                </a:lnTo>
                <a:lnTo>
                  <a:pt x="1340305" y="123825"/>
                </a:lnTo>
                <a:lnTo>
                  <a:pt x="123825" y="123825"/>
                </a:lnTo>
                <a:lnTo>
                  <a:pt x="123825" y="1338805"/>
                </a:lnTo>
                <a:lnTo>
                  <a:pt x="0" y="1338805"/>
                </a:lnTo>
                <a:lnTo>
                  <a:pt x="0" y="61913"/>
                </a:lnTo>
                <a:cubicBezTo>
                  <a:pt x="0" y="27719"/>
                  <a:pt x="27719" y="0"/>
                  <a:pt x="61913" y="0"/>
                </a:cubicBezTo>
                <a:close/>
              </a:path>
            </a:pathLst>
          </a:custGeom>
          <a:solidFill>
            <a:schemeClr val="accent6"/>
          </a:solidFill>
          <a:ln w="9525" cap="flat">
            <a:noFill/>
            <a:prstDash val="solid"/>
            <a:miter/>
          </a:ln>
        </p:spPr>
        <p:txBody>
          <a:bodyPr rtlCol="0" anchor="ctr"/>
          <a:lstStyle/>
          <a:p>
            <a:endParaRPr lang="en-US"/>
          </a:p>
        </p:txBody>
      </p:sp>
      <p:grpSp>
        <p:nvGrpSpPr>
          <p:cNvPr id="4" name="Group 3"/>
          <p:cNvGrpSpPr/>
          <p:nvPr/>
        </p:nvGrpSpPr>
        <p:grpSpPr>
          <a:xfrm>
            <a:off x="4777424" y="2498808"/>
            <a:ext cx="4175163" cy="1850846"/>
            <a:chOff x="251520" y="3214366"/>
            <a:chExt cx="8466284" cy="3643634"/>
          </a:xfrm>
        </p:grpSpPr>
        <p:pic>
          <p:nvPicPr>
            <p:cNvPr id="5" name="Picture 2" descr="Sadness Clipart Sadness Clipart - Sadness Inside Out Clip Art - Png Download (874x1118), Png Download"/>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51520" y="3549168"/>
              <a:ext cx="2088232" cy="3220780"/>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7" descr="Download - Inside Out Characters Joy Clipart (840x900), Png Download"/>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483768" y="3214366"/>
              <a:ext cx="2665579" cy="3643634"/>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2" descr="Download Fear Looking Behind His Back Transparent Png - Inside Out Fear Jpg Clipart (899x900), Png Download"/>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860032" y="3780687"/>
              <a:ext cx="1602752" cy="2989261"/>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2" descr="Food For Thought - Inside Out Anger Clipart (716x1024), Png Download"/>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6313402" y="3320080"/>
              <a:ext cx="2404402" cy="3514925"/>
            </a:xfrm>
            <a:prstGeom prst="rect">
              <a:avLst/>
            </a:prstGeom>
            <a:noFill/>
            <a:extLst>
              <a:ext uri="{909E8E84-426E-40DD-AFC4-6F175D3DCCD1}">
                <a14:hiddenFill xmlns:a14="http://schemas.microsoft.com/office/drawing/2010/main">
                  <a:solidFill>
                    <a:srgbClr val="FFFFFF"/>
                  </a:solidFill>
                </a14:hiddenFill>
              </a:ext>
            </a:extLst>
          </p:spPr>
        </p:pic>
      </p:grpSp>
    </p:spTree>
    <p:extLst>
      <p:ext uri="{BB962C8B-B14F-4D97-AF65-F5344CB8AC3E}">
        <p14:creationId xmlns:p14="http://schemas.microsoft.com/office/powerpoint/2010/main" val="111581783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9" name="Rectangle 18">
            <a:extLst>
              <a:ext uri="{FF2B5EF4-FFF2-40B4-BE49-F238E27FC236}">
                <a16:creationId xmlns:a16="http://schemas.microsoft.com/office/drawing/2014/main" id="{955A2079-FA98-4876-80F0-72364A7D2EA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1713"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itle 1"/>
          <p:cNvSpPr txBox="1">
            <a:spLocks/>
          </p:cNvSpPr>
          <p:nvPr/>
        </p:nvSpPr>
        <p:spPr>
          <a:xfrm>
            <a:off x="628650" y="556995"/>
            <a:ext cx="7886700" cy="1133693"/>
          </a:xfrm>
          <a:prstGeom prst="rect">
            <a:avLst/>
          </a:prstGeom>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nSpc>
                <a:spcPct val="90000"/>
              </a:lnSpc>
              <a:spcAft>
                <a:spcPts val="600"/>
              </a:spcAft>
            </a:pPr>
            <a:r>
              <a:rPr lang="en-US" sz="4500" b="1" dirty="0"/>
              <a:t>The right kind of support</a:t>
            </a:r>
            <a:endParaRPr lang="en-US" sz="4500" b="1" kern="1200" dirty="0">
              <a:solidFill>
                <a:schemeClr val="tx1"/>
              </a:solidFill>
              <a:latin typeface="+mj-lt"/>
              <a:ea typeface="+mj-ea"/>
              <a:cs typeface="+mj-cs"/>
            </a:endParaRPr>
          </a:p>
        </p:txBody>
      </p:sp>
      <p:grpSp>
        <p:nvGrpSpPr>
          <p:cNvPr id="2" name="Group 1">
            <a:extLst>
              <a:ext uri="{FF2B5EF4-FFF2-40B4-BE49-F238E27FC236}">
                <a16:creationId xmlns:a16="http://schemas.microsoft.com/office/drawing/2014/main" id="{532D12B3-630D-49C6-BA8C-EE499634E0FE}"/>
              </a:ext>
            </a:extLst>
          </p:cNvPr>
          <p:cNvGrpSpPr/>
          <p:nvPr/>
        </p:nvGrpSpPr>
        <p:grpSpPr>
          <a:xfrm>
            <a:off x="628650" y="2158896"/>
            <a:ext cx="7886699" cy="3692352"/>
            <a:chOff x="249481" y="1730787"/>
            <a:chExt cx="8761354" cy="4101842"/>
          </a:xfrm>
        </p:grpSpPr>
        <p:pic>
          <p:nvPicPr>
            <p:cNvPr id="6" name="Picture 2" descr="Sadness Clipart Sadness Clipart - Sadness Inside Out Clip Art - Png Download (874x1118), Png Download"/>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49481" y="2107692"/>
              <a:ext cx="2161012" cy="3625812"/>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7" descr="Download - Inside Out Characters Joy Clipart (840x900), Png Download">
              <a:hlinkClick r:id="rId3"/>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559528" y="1730787"/>
              <a:ext cx="2758481" cy="4101842"/>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2" descr="Download Fear Looking Behind His Back Transparent Png - Inside Out Fear Jpg Clipart (899x900), Png Download"/>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5018611" y="2368326"/>
              <a:ext cx="1658612" cy="3365178"/>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2" descr="Food For Thought - Inside Out Anger Clipart (716x1024), Png Download"/>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6522634" y="1849795"/>
              <a:ext cx="2488201" cy="3956947"/>
            </a:xfrm>
            <a:prstGeom prst="rect">
              <a:avLst/>
            </a:prstGeom>
            <a:noFill/>
            <a:extLst>
              <a:ext uri="{909E8E84-426E-40DD-AFC4-6F175D3DCCD1}">
                <a14:hiddenFill xmlns:a14="http://schemas.microsoft.com/office/drawing/2010/main">
                  <a:solidFill>
                    <a:srgbClr val="FFFFFF"/>
                  </a:solidFill>
                </a14:hiddenFill>
              </a:ext>
            </a:extLst>
          </p:spPr>
        </p:pic>
      </p:grpSp>
    </p:spTree>
    <p:extLst>
      <p:ext uri="{BB962C8B-B14F-4D97-AF65-F5344CB8AC3E}">
        <p14:creationId xmlns:p14="http://schemas.microsoft.com/office/powerpoint/2010/main" val="288693576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3" name="Rectangle 12">
            <a:extLst>
              <a:ext uri="{FF2B5EF4-FFF2-40B4-BE49-F238E27FC236}">
                <a16:creationId xmlns:a16="http://schemas.microsoft.com/office/drawing/2014/main" id="{1CD81A2A-6ED4-4EF4-A14C-912D31E1480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0" y="0"/>
            <a:ext cx="9144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r>
              <a:rPr lang="en-US" dirty="0">
                <a:cs typeface="Calibri"/>
              </a:rPr>
              <a:t>s</a:t>
            </a:r>
            <a:endParaRPr lang="en-US" dirty="0"/>
          </a:p>
        </p:txBody>
      </p:sp>
      <p:sp>
        <p:nvSpPr>
          <p:cNvPr id="15" name="Freeform: Shape 14">
            <a:extLst>
              <a:ext uri="{FF2B5EF4-FFF2-40B4-BE49-F238E27FC236}">
                <a16:creationId xmlns:a16="http://schemas.microsoft.com/office/drawing/2014/main" id="{1661932C-CA15-4E17-B115-FAE7CBEE478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648992" y="1"/>
            <a:ext cx="866357" cy="625027"/>
          </a:xfrm>
          <a:custGeom>
            <a:avLst/>
            <a:gdLst>
              <a:gd name="connsiteX0" fmla="*/ 4784 w 1155142"/>
              <a:gd name="connsiteY0" fmla="*/ 0 h 625027"/>
              <a:gd name="connsiteX1" fmla="*/ 1150358 w 1155142"/>
              <a:gd name="connsiteY1" fmla="*/ 0 h 625027"/>
              <a:gd name="connsiteX2" fmla="*/ 1155142 w 1155142"/>
              <a:gd name="connsiteY2" fmla="*/ 47456 h 625027"/>
              <a:gd name="connsiteX3" fmla="*/ 577571 w 1155142"/>
              <a:gd name="connsiteY3" fmla="*/ 625027 h 625027"/>
              <a:gd name="connsiteX4" fmla="*/ 0 w 1155142"/>
              <a:gd name="connsiteY4" fmla="*/ 47456 h 62502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55142" h="625027">
                <a:moveTo>
                  <a:pt x="4784" y="0"/>
                </a:moveTo>
                <a:lnTo>
                  <a:pt x="1150358" y="0"/>
                </a:lnTo>
                <a:lnTo>
                  <a:pt x="1155142" y="47456"/>
                </a:lnTo>
                <a:cubicBezTo>
                  <a:pt x="1155142" y="366440"/>
                  <a:pt x="896555" y="625027"/>
                  <a:pt x="577571" y="625027"/>
                </a:cubicBezTo>
                <a:cubicBezTo>
                  <a:pt x="258587" y="625027"/>
                  <a:pt x="0" y="366440"/>
                  <a:pt x="0" y="47456"/>
                </a:cubicBezTo>
                <a:close/>
              </a:path>
            </a:pathLst>
          </a:custGeom>
          <a:solidFill>
            <a:schemeClr val="accent5">
              <a:alpha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7" name="Oval 16">
            <a:extLst>
              <a:ext uri="{FF2B5EF4-FFF2-40B4-BE49-F238E27FC236}">
                <a16:creationId xmlns:a16="http://schemas.microsoft.com/office/drawing/2014/main" id="{8590ADD5-9383-4D3D-9047-3DA2593CCB5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106138" y="3423959"/>
            <a:ext cx="405617" cy="540822"/>
          </a:xfrm>
          <a:prstGeom prst="ellipse">
            <a:avLst/>
          </a:prstGeom>
          <a:noFill/>
          <a:ln w="127000">
            <a:solidFill>
              <a:schemeClr val="accent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Freeform: Shape 18">
            <a:extLst>
              <a:ext uri="{FF2B5EF4-FFF2-40B4-BE49-F238E27FC236}">
                <a16:creationId xmlns:a16="http://schemas.microsoft.com/office/drawing/2014/main" id="{DABE3E45-88CF-45D8-8D40-C773324D93F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062201" y="1"/>
            <a:ext cx="1550211" cy="1621879"/>
          </a:xfrm>
          <a:custGeom>
            <a:avLst/>
            <a:gdLst>
              <a:gd name="connsiteX0" fmla="*/ 0 w 2066948"/>
              <a:gd name="connsiteY0" fmla="*/ 0 h 1621879"/>
              <a:gd name="connsiteX1" fmla="*/ 123825 w 2066948"/>
              <a:gd name="connsiteY1" fmla="*/ 0 h 1621879"/>
              <a:gd name="connsiteX2" fmla="*/ 123825 w 2066948"/>
              <a:gd name="connsiteY2" fmla="*/ 1452620 h 1621879"/>
              <a:gd name="connsiteX3" fmla="*/ 1881378 w 2066948"/>
              <a:gd name="connsiteY3" fmla="*/ 436017 h 1621879"/>
              <a:gd name="connsiteX4" fmla="*/ 1127572 w 2066948"/>
              <a:gd name="connsiteY4" fmla="*/ 0 h 1621879"/>
              <a:gd name="connsiteX5" fmla="*/ 1374887 w 2066948"/>
              <a:gd name="connsiteY5" fmla="*/ 0 h 1621879"/>
              <a:gd name="connsiteX6" fmla="*/ 2035969 w 2066948"/>
              <a:gd name="connsiteY6" fmla="*/ 382391 h 1621879"/>
              <a:gd name="connsiteX7" fmla="*/ 2058648 w 2066948"/>
              <a:gd name="connsiteY7" fmla="*/ 466963 h 1621879"/>
              <a:gd name="connsiteX8" fmla="*/ 2035969 w 2066948"/>
              <a:gd name="connsiteY8" fmla="*/ 489642 h 1621879"/>
              <a:gd name="connsiteX9" fmla="*/ 92869 w 2066948"/>
              <a:gd name="connsiteY9" fmla="*/ 1613592 h 1621879"/>
              <a:gd name="connsiteX10" fmla="*/ 61913 w 2066948"/>
              <a:gd name="connsiteY10" fmla="*/ 1621879 h 1621879"/>
              <a:gd name="connsiteX11" fmla="*/ 0 w 2066948"/>
              <a:gd name="connsiteY11" fmla="*/ 1559967 h 16218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066948" h="1621879">
                <a:moveTo>
                  <a:pt x="0" y="0"/>
                </a:moveTo>
                <a:lnTo>
                  <a:pt x="123825" y="0"/>
                </a:lnTo>
                <a:lnTo>
                  <a:pt x="123825" y="1452620"/>
                </a:lnTo>
                <a:lnTo>
                  <a:pt x="1881378" y="436017"/>
                </a:lnTo>
                <a:lnTo>
                  <a:pt x="1127572" y="0"/>
                </a:lnTo>
                <a:lnTo>
                  <a:pt x="1374887" y="0"/>
                </a:lnTo>
                <a:lnTo>
                  <a:pt x="2035969" y="382391"/>
                </a:lnTo>
                <a:cubicBezTo>
                  <a:pt x="2065582" y="399479"/>
                  <a:pt x="2075745" y="437340"/>
                  <a:pt x="2058648" y="466963"/>
                </a:cubicBezTo>
                <a:cubicBezTo>
                  <a:pt x="2053219" y="476384"/>
                  <a:pt x="2045389" y="484204"/>
                  <a:pt x="2035969" y="489642"/>
                </a:cubicBezTo>
                <a:lnTo>
                  <a:pt x="92869" y="1613592"/>
                </a:lnTo>
                <a:cubicBezTo>
                  <a:pt x="83458" y="1619031"/>
                  <a:pt x="72780" y="1621889"/>
                  <a:pt x="61913" y="1621879"/>
                </a:cubicBezTo>
                <a:cubicBezTo>
                  <a:pt x="27719" y="1621879"/>
                  <a:pt x="0" y="1594161"/>
                  <a:pt x="0" y="1559967"/>
                </a:cubicBezTo>
                <a:close/>
              </a:path>
            </a:pathLst>
          </a:custGeom>
          <a:solidFill>
            <a:schemeClr val="accent6"/>
          </a:solidFill>
          <a:ln w="9525" cap="flat">
            <a:noFill/>
            <a:prstDash val="solid"/>
            <a:miter/>
          </a:ln>
        </p:spPr>
        <p:txBody>
          <a:bodyPr rtlCol="0" anchor="ctr"/>
          <a:lstStyle/>
          <a:p>
            <a:endParaRPr lang="en-US"/>
          </a:p>
        </p:txBody>
      </p:sp>
      <p:cxnSp>
        <p:nvCxnSpPr>
          <p:cNvPr id="21" name="Straight Connector 20">
            <a:extLst>
              <a:ext uri="{FF2B5EF4-FFF2-40B4-BE49-F238E27FC236}">
                <a16:creationId xmlns:a16="http://schemas.microsoft.com/office/drawing/2014/main" id="{49CD1692-827B-4C8D-B4A1-134FD04CF45C}"/>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9104058" y="1027906"/>
            <a:ext cx="0" cy="1597708"/>
          </a:xfrm>
          <a:prstGeom prst="line">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cxnSp>
      <p:sp>
        <p:nvSpPr>
          <p:cNvPr id="23" name="Freeform: Shape 22">
            <a:extLst>
              <a:ext uri="{FF2B5EF4-FFF2-40B4-BE49-F238E27FC236}">
                <a16:creationId xmlns:a16="http://schemas.microsoft.com/office/drawing/2014/main" id="{B91ECDA9-56DC-4270-8F33-01C5637B8CE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463438">
            <a:off x="5592435" y="5166682"/>
            <a:ext cx="1376793" cy="2024785"/>
          </a:xfrm>
          <a:custGeom>
            <a:avLst/>
            <a:gdLst>
              <a:gd name="connsiteX0" fmla="*/ 1801138 w 1835725"/>
              <a:gd name="connsiteY0" fmla="*/ 1622662 h 2024785"/>
              <a:gd name="connsiteX1" fmla="*/ 1835717 w 1835725"/>
              <a:gd name="connsiteY1" fmla="*/ 1680254 h 2024785"/>
              <a:gd name="connsiteX2" fmla="*/ 1812568 w 1835725"/>
              <a:gd name="connsiteY2" fmla="*/ 1877193 h 2024785"/>
              <a:gd name="connsiteX3" fmla="*/ 1776210 w 1835725"/>
              <a:gd name="connsiteY3" fmla="*/ 2024785 h 2024785"/>
              <a:gd name="connsiteX4" fmla="*/ 1655772 w 1835725"/>
              <a:gd name="connsiteY4" fmla="*/ 1983449 h 2024785"/>
              <a:gd name="connsiteX5" fmla="*/ 1687591 w 1835725"/>
              <a:gd name="connsiteY5" fmla="*/ 1854495 h 2024785"/>
              <a:gd name="connsiteX6" fmla="*/ 1708939 w 1835725"/>
              <a:gd name="connsiteY6" fmla="*/ 1673301 h 2024785"/>
              <a:gd name="connsiteX7" fmla="*/ 1778129 w 1835725"/>
              <a:gd name="connsiteY7" fmla="*/ 1615979 h 2024785"/>
              <a:gd name="connsiteX8" fmla="*/ 1801138 w 1835725"/>
              <a:gd name="connsiteY8" fmla="*/ 1622662 h 2024785"/>
              <a:gd name="connsiteX9" fmla="*/ 1585229 w 1835725"/>
              <a:gd name="connsiteY9" fmla="*/ 764759 h 2024785"/>
              <a:gd name="connsiteX10" fmla="*/ 1623024 w 1835725"/>
              <a:gd name="connsiteY10" fmla="*/ 792810 h 2024785"/>
              <a:gd name="connsiteX11" fmla="*/ 1777614 w 1835725"/>
              <a:gd name="connsiteY11" fmla="*/ 1157141 h 2024785"/>
              <a:gd name="connsiteX12" fmla="*/ 1733799 w 1835725"/>
              <a:gd name="connsiteY12" fmla="*/ 1235532 h 2024785"/>
              <a:gd name="connsiteX13" fmla="*/ 1716464 w 1835725"/>
              <a:gd name="connsiteY13" fmla="*/ 1237722 h 2024785"/>
              <a:gd name="connsiteX14" fmla="*/ 1716464 w 1835725"/>
              <a:gd name="connsiteY14" fmla="*/ 1237913 h 2024785"/>
              <a:gd name="connsiteX15" fmla="*/ 1655409 w 1835725"/>
              <a:gd name="connsiteY15" fmla="*/ 1191717 h 2024785"/>
              <a:gd name="connsiteX16" fmla="*/ 1513200 w 1835725"/>
              <a:gd name="connsiteY16" fmla="*/ 856627 h 2024785"/>
              <a:gd name="connsiteX17" fmla="*/ 1538499 w 1835725"/>
              <a:gd name="connsiteY17" fmla="*/ 770415 h 2024785"/>
              <a:gd name="connsiteX18" fmla="*/ 1585229 w 1835725"/>
              <a:gd name="connsiteY18" fmla="*/ 764759 h 2024785"/>
              <a:gd name="connsiteX19" fmla="*/ 477919 w 1835725"/>
              <a:gd name="connsiteY19" fmla="*/ 21437 h 2024785"/>
              <a:gd name="connsiteX20" fmla="*/ 509236 w 1835725"/>
              <a:gd name="connsiteY20" fmla="*/ 84182 h 2024785"/>
              <a:gd name="connsiteX21" fmla="*/ 445829 w 1835725"/>
              <a:gd name="connsiteY21" fmla="*/ 139871 h 2024785"/>
              <a:gd name="connsiteX22" fmla="*/ 437447 w 1835725"/>
              <a:gd name="connsiteY22" fmla="*/ 139395 h 2024785"/>
              <a:gd name="connsiteX23" fmla="*/ 73211 w 1835725"/>
              <a:gd name="connsiteY23" fmla="*/ 137204 h 2024785"/>
              <a:gd name="connsiteX24" fmla="*/ 749 w 1835725"/>
              <a:gd name="connsiteY24" fmla="*/ 84082 h 2024785"/>
              <a:gd name="connsiteX25" fmla="*/ 53871 w 1835725"/>
              <a:gd name="connsiteY25" fmla="*/ 11621 h 2024785"/>
              <a:gd name="connsiteX26" fmla="*/ 58352 w 1835725"/>
              <a:gd name="connsiteY26" fmla="*/ 11093 h 2024785"/>
              <a:gd name="connsiteX27" fmla="*/ 454020 w 1835725"/>
              <a:gd name="connsiteY27" fmla="*/ 13474 h 2024785"/>
              <a:gd name="connsiteX28" fmla="*/ 477919 w 1835725"/>
              <a:gd name="connsiteY28" fmla="*/ 21437 h 2024785"/>
              <a:gd name="connsiteX29" fmla="*/ 957797 w 1835725"/>
              <a:gd name="connsiteY29" fmla="*/ 167970 h 2024785"/>
              <a:gd name="connsiteX30" fmla="*/ 1286982 w 1835725"/>
              <a:gd name="connsiteY30" fmla="*/ 387616 h 2024785"/>
              <a:gd name="connsiteX31" fmla="*/ 1293725 w 1835725"/>
              <a:gd name="connsiteY31" fmla="*/ 477075 h 2024785"/>
              <a:gd name="connsiteX32" fmla="*/ 1245453 w 1835725"/>
              <a:gd name="connsiteY32" fmla="*/ 499154 h 2024785"/>
              <a:gd name="connsiteX33" fmla="*/ 1245167 w 1835725"/>
              <a:gd name="connsiteY33" fmla="*/ 499154 h 2024785"/>
              <a:gd name="connsiteX34" fmla="*/ 1203638 w 1835725"/>
              <a:gd name="connsiteY34" fmla="*/ 484104 h 2024785"/>
              <a:gd name="connsiteX35" fmla="*/ 900647 w 1835725"/>
              <a:gd name="connsiteY35" fmla="*/ 281508 h 2024785"/>
              <a:gd name="connsiteX36" fmla="*/ 872454 w 1835725"/>
              <a:gd name="connsiteY36" fmla="*/ 196164 h 2024785"/>
              <a:gd name="connsiteX37" fmla="*/ 957797 w 1835725"/>
              <a:gd name="connsiteY37" fmla="*/ 167970 h 20247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Lst>
            <a:rect l="l" t="t" r="r" b="b"/>
            <a:pathLst>
              <a:path w="1835725" h="2024785">
                <a:moveTo>
                  <a:pt x="1801138" y="1622662"/>
                </a:moveTo>
                <a:cubicBezTo>
                  <a:pt x="1822105" y="1633400"/>
                  <a:pt x="1836117" y="1655372"/>
                  <a:pt x="1835717" y="1680254"/>
                </a:cubicBezTo>
                <a:cubicBezTo>
                  <a:pt x="1832093" y="1746382"/>
                  <a:pt x="1824354" y="1812154"/>
                  <a:pt x="1812568" y="1877193"/>
                </a:cubicBezTo>
                <a:lnTo>
                  <a:pt x="1776210" y="2024785"/>
                </a:lnTo>
                <a:lnTo>
                  <a:pt x="1655772" y="1983449"/>
                </a:lnTo>
                <a:lnTo>
                  <a:pt x="1687591" y="1854495"/>
                </a:lnTo>
                <a:cubicBezTo>
                  <a:pt x="1698455" y="1794657"/>
                  <a:pt x="1705590" y="1734142"/>
                  <a:pt x="1708939" y="1673301"/>
                </a:cubicBezTo>
                <a:cubicBezTo>
                  <a:pt x="1712216" y="1638363"/>
                  <a:pt x="1743190" y="1612703"/>
                  <a:pt x="1778129" y="1615979"/>
                </a:cubicBezTo>
                <a:cubicBezTo>
                  <a:pt x="1786387" y="1616753"/>
                  <a:pt x="1794149" y="1619084"/>
                  <a:pt x="1801138" y="1622662"/>
                </a:cubicBezTo>
                <a:close/>
                <a:moveTo>
                  <a:pt x="1585229" y="764759"/>
                </a:moveTo>
                <a:cubicBezTo>
                  <a:pt x="1600438" y="768789"/>
                  <a:pt x="1614156" y="778436"/>
                  <a:pt x="1623024" y="792810"/>
                </a:cubicBezTo>
                <a:cubicBezTo>
                  <a:pt x="1689575" y="907319"/>
                  <a:pt x="1741505" y="1029715"/>
                  <a:pt x="1777614" y="1157141"/>
                </a:cubicBezTo>
                <a:cubicBezTo>
                  <a:pt x="1787149" y="1190888"/>
                  <a:pt x="1767537" y="1225969"/>
                  <a:pt x="1733799" y="1235532"/>
                </a:cubicBezTo>
                <a:cubicBezTo>
                  <a:pt x="1728151" y="1237046"/>
                  <a:pt x="1722312" y="1237780"/>
                  <a:pt x="1716464" y="1237722"/>
                </a:cubicBezTo>
                <a:lnTo>
                  <a:pt x="1716464" y="1237913"/>
                </a:lnTo>
                <a:cubicBezTo>
                  <a:pt x="1688070" y="1237913"/>
                  <a:pt x="1663124" y="1219044"/>
                  <a:pt x="1655409" y="1191717"/>
                </a:cubicBezTo>
                <a:cubicBezTo>
                  <a:pt x="1622214" y="1074512"/>
                  <a:pt x="1574437" y="961936"/>
                  <a:pt x="1513200" y="856627"/>
                </a:cubicBezTo>
                <a:cubicBezTo>
                  <a:pt x="1496379" y="825834"/>
                  <a:pt x="1507704" y="787236"/>
                  <a:pt x="1538499" y="770415"/>
                </a:cubicBezTo>
                <a:cubicBezTo>
                  <a:pt x="1553325" y="762319"/>
                  <a:pt x="1570022" y="760730"/>
                  <a:pt x="1585229" y="764759"/>
                </a:cubicBezTo>
                <a:close/>
                <a:moveTo>
                  <a:pt x="477919" y="21437"/>
                </a:moveTo>
                <a:cubicBezTo>
                  <a:pt x="499341" y="33775"/>
                  <a:pt x="512445" y="58102"/>
                  <a:pt x="509236" y="84182"/>
                </a:cubicBezTo>
                <a:cubicBezTo>
                  <a:pt x="505303" y="116151"/>
                  <a:pt x="478038" y="140098"/>
                  <a:pt x="445829" y="139871"/>
                </a:cubicBezTo>
                <a:cubicBezTo>
                  <a:pt x="443027" y="139899"/>
                  <a:pt x="440227" y="139740"/>
                  <a:pt x="437447" y="139395"/>
                </a:cubicBezTo>
                <a:cubicBezTo>
                  <a:pt x="316592" y="123615"/>
                  <a:pt x="194247" y="122878"/>
                  <a:pt x="73211" y="137204"/>
                </a:cubicBezTo>
                <a:cubicBezTo>
                  <a:pt x="38532" y="142545"/>
                  <a:pt x="6090" y="118762"/>
                  <a:pt x="749" y="84082"/>
                </a:cubicBezTo>
                <a:cubicBezTo>
                  <a:pt x="-4591" y="49403"/>
                  <a:pt x="19192" y="16961"/>
                  <a:pt x="53871" y="11621"/>
                </a:cubicBezTo>
                <a:cubicBezTo>
                  <a:pt x="55358" y="11392"/>
                  <a:pt x="56852" y="11216"/>
                  <a:pt x="58352" y="11093"/>
                </a:cubicBezTo>
                <a:cubicBezTo>
                  <a:pt x="189834" y="-4456"/>
                  <a:pt x="322735" y="-3656"/>
                  <a:pt x="454020" y="13474"/>
                </a:cubicBezTo>
                <a:cubicBezTo>
                  <a:pt x="462713" y="14543"/>
                  <a:pt x="470778" y="17324"/>
                  <a:pt x="477919" y="21437"/>
                </a:cubicBezTo>
                <a:close/>
                <a:moveTo>
                  <a:pt x="957797" y="167970"/>
                </a:moveTo>
                <a:cubicBezTo>
                  <a:pt x="1076184" y="227289"/>
                  <a:pt x="1186759" y="301068"/>
                  <a:pt x="1286982" y="387616"/>
                </a:cubicBezTo>
                <a:cubicBezTo>
                  <a:pt x="1313547" y="410457"/>
                  <a:pt x="1316566" y="450510"/>
                  <a:pt x="1293725" y="477075"/>
                </a:cubicBezTo>
                <a:cubicBezTo>
                  <a:pt x="1281638" y="491137"/>
                  <a:pt x="1263998" y="499204"/>
                  <a:pt x="1245453" y="499154"/>
                </a:cubicBezTo>
                <a:lnTo>
                  <a:pt x="1245167" y="499154"/>
                </a:lnTo>
                <a:cubicBezTo>
                  <a:pt x="1229965" y="499301"/>
                  <a:pt x="1215220" y="493956"/>
                  <a:pt x="1203638" y="484104"/>
                </a:cubicBezTo>
                <a:cubicBezTo>
                  <a:pt x="1111407" y="404300"/>
                  <a:pt x="1009633" y="336248"/>
                  <a:pt x="900647" y="281508"/>
                </a:cubicBezTo>
                <a:cubicBezTo>
                  <a:pt x="869295" y="265726"/>
                  <a:pt x="856672" y="227516"/>
                  <a:pt x="872454" y="196164"/>
                </a:cubicBezTo>
                <a:cubicBezTo>
                  <a:pt x="888235" y="164811"/>
                  <a:pt x="926445" y="152188"/>
                  <a:pt x="957797" y="167970"/>
                </a:cubicBezTo>
                <a:close/>
              </a:path>
            </a:pathLst>
          </a:custGeom>
          <a:solidFill>
            <a:schemeClr val="accent4"/>
          </a:solidFill>
          <a:ln w="9525" cap="flat">
            <a:noFill/>
            <a:prstDash val="solid"/>
            <a:miter/>
          </a:ln>
        </p:spPr>
        <p:txBody>
          <a:bodyPr rtlCol="0" anchor="ctr"/>
          <a:lstStyle/>
          <a:p>
            <a:endParaRPr lang="en-US"/>
          </a:p>
        </p:txBody>
      </p:sp>
      <p:sp>
        <p:nvSpPr>
          <p:cNvPr id="25" name="Freeform: Shape 24">
            <a:extLst>
              <a:ext uri="{FF2B5EF4-FFF2-40B4-BE49-F238E27FC236}">
                <a16:creationId xmlns:a16="http://schemas.microsoft.com/office/drawing/2014/main" id="{75F47824-961D-465D-84F9-EAE11BC6173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107145" y="6033795"/>
            <a:ext cx="1493298" cy="824205"/>
          </a:xfrm>
          <a:custGeom>
            <a:avLst/>
            <a:gdLst>
              <a:gd name="connsiteX0" fmla="*/ 995532 w 1991064"/>
              <a:gd name="connsiteY0" fmla="*/ 0 h 824205"/>
              <a:gd name="connsiteX1" fmla="*/ 1984823 w 1991064"/>
              <a:gd name="connsiteY1" fmla="*/ 784423 h 824205"/>
              <a:gd name="connsiteX2" fmla="*/ 1991064 w 1991064"/>
              <a:gd name="connsiteY2" fmla="*/ 824205 h 824205"/>
              <a:gd name="connsiteX3" fmla="*/ 0 w 1991064"/>
              <a:gd name="connsiteY3" fmla="*/ 824205 h 824205"/>
              <a:gd name="connsiteX4" fmla="*/ 6241 w 1991064"/>
              <a:gd name="connsiteY4" fmla="*/ 784423 h 824205"/>
              <a:gd name="connsiteX5" fmla="*/ 995532 w 1991064"/>
              <a:gd name="connsiteY5" fmla="*/ 0 h 8242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991064" h="824205">
                <a:moveTo>
                  <a:pt x="995532" y="0"/>
                </a:moveTo>
                <a:cubicBezTo>
                  <a:pt x="1483521" y="0"/>
                  <a:pt x="1890663" y="336754"/>
                  <a:pt x="1984823" y="784423"/>
                </a:cubicBezTo>
                <a:lnTo>
                  <a:pt x="1991064" y="824205"/>
                </a:lnTo>
                <a:lnTo>
                  <a:pt x="0" y="824205"/>
                </a:lnTo>
                <a:lnTo>
                  <a:pt x="6241" y="784423"/>
                </a:lnTo>
                <a:cubicBezTo>
                  <a:pt x="100402" y="336754"/>
                  <a:pt x="507544" y="0"/>
                  <a:pt x="995532" y="0"/>
                </a:cubicBez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7" name="Freeform: Shape 26">
            <a:extLst>
              <a:ext uri="{FF2B5EF4-FFF2-40B4-BE49-F238E27FC236}">
                <a16:creationId xmlns:a16="http://schemas.microsoft.com/office/drawing/2014/main" id="{FEC9DA3E-C1D7-472D-B7C0-F71AE41FBA2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138772" y="5519196"/>
            <a:ext cx="1005228" cy="1338805"/>
          </a:xfrm>
          <a:custGeom>
            <a:avLst/>
            <a:gdLst>
              <a:gd name="connsiteX0" fmla="*/ 61913 w 1340305"/>
              <a:gd name="connsiteY0" fmla="*/ 0 h 1338805"/>
              <a:gd name="connsiteX1" fmla="*/ 1340305 w 1340305"/>
              <a:gd name="connsiteY1" fmla="*/ 0 h 1338805"/>
              <a:gd name="connsiteX2" fmla="*/ 1340305 w 1340305"/>
              <a:gd name="connsiteY2" fmla="*/ 123825 h 1338805"/>
              <a:gd name="connsiteX3" fmla="*/ 123825 w 1340305"/>
              <a:gd name="connsiteY3" fmla="*/ 123825 h 1338805"/>
              <a:gd name="connsiteX4" fmla="*/ 123825 w 1340305"/>
              <a:gd name="connsiteY4" fmla="*/ 1338805 h 1338805"/>
              <a:gd name="connsiteX5" fmla="*/ 0 w 1340305"/>
              <a:gd name="connsiteY5" fmla="*/ 1338805 h 1338805"/>
              <a:gd name="connsiteX6" fmla="*/ 0 w 1340305"/>
              <a:gd name="connsiteY6" fmla="*/ 61913 h 1338805"/>
              <a:gd name="connsiteX7" fmla="*/ 61913 w 1340305"/>
              <a:gd name="connsiteY7" fmla="*/ 0 h 13388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340305" h="1338805">
                <a:moveTo>
                  <a:pt x="61913" y="0"/>
                </a:moveTo>
                <a:lnTo>
                  <a:pt x="1340305" y="0"/>
                </a:lnTo>
                <a:lnTo>
                  <a:pt x="1340305" y="123825"/>
                </a:lnTo>
                <a:lnTo>
                  <a:pt x="123825" y="123825"/>
                </a:lnTo>
                <a:lnTo>
                  <a:pt x="123825" y="1338805"/>
                </a:lnTo>
                <a:lnTo>
                  <a:pt x="0" y="1338805"/>
                </a:lnTo>
                <a:lnTo>
                  <a:pt x="0" y="61913"/>
                </a:lnTo>
                <a:cubicBezTo>
                  <a:pt x="0" y="27719"/>
                  <a:pt x="27719" y="0"/>
                  <a:pt x="61913" y="0"/>
                </a:cubicBezTo>
                <a:close/>
              </a:path>
            </a:pathLst>
          </a:custGeom>
          <a:solidFill>
            <a:schemeClr val="accent6"/>
          </a:solidFill>
          <a:ln w="9525" cap="flat">
            <a:noFill/>
            <a:prstDash val="solid"/>
            <a:miter/>
          </a:ln>
        </p:spPr>
        <p:txBody>
          <a:bodyPr rtlCol="0" anchor="ctr"/>
          <a:lstStyle/>
          <a:p>
            <a:endParaRPr lang="en-US"/>
          </a:p>
        </p:txBody>
      </p:sp>
      <p:grpSp>
        <p:nvGrpSpPr>
          <p:cNvPr id="4" name="Group 3"/>
          <p:cNvGrpSpPr/>
          <p:nvPr/>
        </p:nvGrpSpPr>
        <p:grpSpPr>
          <a:xfrm>
            <a:off x="6509547" y="5681081"/>
            <a:ext cx="2594097" cy="1105631"/>
            <a:chOff x="251520" y="3214366"/>
            <a:chExt cx="8466284" cy="3643634"/>
          </a:xfrm>
        </p:grpSpPr>
        <p:pic>
          <p:nvPicPr>
            <p:cNvPr id="5" name="Picture 2" descr="Sadness Clipart Sadness Clipart - Sadness Inside Out Clip Art - Png Download (874x1118), Png Download"/>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51520" y="3549168"/>
              <a:ext cx="2088232" cy="3220780"/>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7" descr="Download - Inside Out Characters Joy Clipart (840x900), Png Download"/>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483768" y="3214366"/>
              <a:ext cx="2665579" cy="3643634"/>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2" descr="Download Fear Looking Behind His Back Transparent Png - Inside Out Fear Jpg Clipart (899x900), Png Download"/>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860032" y="3780687"/>
              <a:ext cx="1602752" cy="2989261"/>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2" descr="Food For Thought - Inside Out Anger Clipart (716x1024), Png Download"/>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6313402" y="3320080"/>
              <a:ext cx="2404402" cy="3514925"/>
            </a:xfrm>
            <a:prstGeom prst="rect">
              <a:avLst/>
            </a:prstGeom>
            <a:noFill/>
            <a:extLst>
              <a:ext uri="{909E8E84-426E-40DD-AFC4-6F175D3DCCD1}">
                <a14:hiddenFill xmlns:a14="http://schemas.microsoft.com/office/drawing/2010/main">
                  <a:solidFill>
                    <a:srgbClr val="FFFFFF"/>
                  </a:solidFill>
                </a14:hiddenFill>
              </a:ext>
            </a:extLst>
          </p:spPr>
        </p:pic>
      </p:grpSp>
      <p:grpSp>
        <p:nvGrpSpPr>
          <p:cNvPr id="20" name="Group 19">
            <a:extLst>
              <a:ext uri="{FF2B5EF4-FFF2-40B4-BE49-F238E27FC236}">
                <a16:creationId xmlns:a16="http://schemas.microsoft.com/office/drawing/2014/main" id="{F8A9C2D0-8D3B-1300-2804-F7A77B89A0BC}"/>
              </a:ext>
            </a:extLst>
          </p:cNvPr>
          <p:cNvGrpSpPr/>
          <p:nvPr/>
        </p:nvGrpSpPr>
        <p:grpSpPr>
          <a:xfrm>
            <a:off x="251520" y="547147"/>
            <a:ext cx="8445625" cy="2567506"/>
            <a:chOff x="120334" y="1403138"/>
            <a:chExt cx="7488832" cy="2567506"/>
          </a:xfrm>
        </p:grpSpPr>
        <p:sp>
          <p:nvSpPr>
            <p:cNvPr id="16" name="Oval 15">
              <a:extLst>
                <a:ext uri="{FF2B5EF4-FFF2-40B4-BE49-F238E27FC236}">
                  <a16:creationId xmlns:a16="http://schemas.microsoft.com/office/drawing/2014/main" id="{DC14571C-7577-43D2-0D70-22022837399D}"/>
                </a:ext>
              </a:extLst>
            </p:cNvPr>
            <p:cNvSpPr/>
            <p:nvPr/>
          </p:nvSpPr>
          <p:spPr>
            <a:xfrm>
              <a:off x="120334" y="1403138"/>
              <a:ext cx="4176464" cy="252028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a:t>Sensory </a:t>
              </a:r>
            </a:p>
            <a:p>
              <a:pPr algn="ctr"/>
              <a:r>
                <a:rPr lang="en-GB"/>
                <a:t>supports</a:t>
              </a:r>
            </a:p>
          </p:txBody>
        </p:sp>
        <p:sp>
          <p:nvSpPr>
            <p:cNvPr id="18" name="Oval 17">
              <a:extLst>
                <a:ext uri="{FF2B5EF4-FFF2-40B4-BE49-F238E27FC236}">
                  <a16:creationId xmlns:a16="http://schemas.microsoft.com/office/drawing/2014/main" id="{612B7592-BF42-73AB-EE32-AF5D3C4F8D62}"/>
                </a:ext>
              </a:extLst>
            </p:cNvPr>
            <p:cNvSpPr/>
            <p:nvPr/>
          </p:nvSpPr>
          <p:spPr>
            <a:xfrm>
              <a:off x="3250196" y="1450364"/>
              <a:ext cx="4358970" cy="2520280"/>
            </a:xfrm>
            <a:prstGeom prst="ellipse">
              <a:avLst/>
            </a:prstGeom>
            <a:solidFill>
              <a:srgbClr val="FFFF00">
                <a:alpha val="54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a:solidFill>
                    <a:schemeClr val="tx1"/>
                  </a:solidFill>
                </a:rPr>
                <a:t>Thinking</a:t>
              </a:r>
            </a:p>
            <a:p>
              <a:pPr algn="ctr"/>
              <a:r>
                <a:rPr lang="en-GB">
                  <a:solidFill>
                    <a:schemeClr val="tx1"/>
                  </a:solidFill>
                </a:rPr>
                <a:t>strategies</a:t>
              </a:r>
            </a:p>
          </p:txBody>
        </p:sp>
      </p:grpSp>
      <p:graphicFrame>
        <p:nvGraphicFramePr>
          <p:cNvPr id="34" name="Table 33">
            <a:extLst>
              <a:ext uri="{FF2B5EF4-FFF2-40B4-BE49-F238E27FC236}">
                <a16:creationId xmlns:a16="http://schemas.microsoft.com/office/drawing/2014/main" id="{D9F779B3-FE36-FCB1-7714-AF8A7A5A7686}"/>
              </a:ext>
            </a:extLst>
          </p:cNvPr>
          <p:cNvGraphicFramePr>
            <a:graphicFrameLocks noGrp="1"/>
          </p:cNvGraphicFramePr>
          <p:nvPr>
            <p:extLst>
              <p:ext uri="{D42A27DB-BD31-4B8C-83A1-F6EECF244321}">
                <p14:modId xmlns:p14="http://schemas.microsoft.com/office/powerpoint/2010/main" val="1398939922"/>
              </p:ext>
            </p:extLst>
          </p:nvPr>
        </p:nvGraphicFramePr>
        <p:xfrm>
          <a:off x="365598" y="3263546"/>
          <a:ext cx="8352928" cy="2382520"/>
        </p:xfrm>
        <a:graphic>
          <a:graphicData uri="http://schemas.openxmlformats.org/drawingml/2006/table">
            <a:tbl>
              <a:tblPr firstRow="1" bandRow="1">
                <a:tableStyleId>{F5AB1C69-6EDB-4FF4-983F-18BD219EF322}</a:tableStyleId>
              </a:tblPr>
              <a:tblGrid>
                <a:gridCol w="2077888">
                  <a:extLst>
                    <a:ext uri="{9D8B030D-6E8A-4147-A177-3AD203B41FA5}">
                      <a16:colId xmlns:a16="http://schemas.microsoft.com/office/drawing/2014/main" val="20000"/>
                    </a:ext>
                  </a:extLst>
                </a:gridCol>
                <a:gridCol w="3168352">
                  <a:extLst>
                    <a:ext uri="{9D8B030D-6E8A-4147-A177-3AD203B41FA5}">
                      <a16:colId xmlns:a16="http://schemas.microsoft.com/office/drawing/2014/main" val="20001"/>
                    </a:ext>
                  </a:extLst>
                </a:gridCol>
                <a:gridCol w="3106688">
                  <a:extLst>
                    <a:ext uri="{9D8B030D-6E8A-4147-A177-3AD203B41FA5}">
                      <a16:colId xmlns:a16="http://schemas.microsoft.com/office/drawing/2014/main" val="20002"/>
                    </a:ext>
                  </a:extLst>
                </a:gridCol>
              </a:tblGrid>
              <a:tr h="370840">
                <a:tc>
                  <a:txBody>
                    <a:bodyPr/>
                    <a:lstStyle/>
                    <a:p>
                      <a:r>
                        <a:rPr lang="en-GB" dirty="0"/>
                        <a:t>Sensory supports</a:t>
                      </a:r>
                    </a:p>
                  </a:txBody>
                  <a:tcPr/>
                </a:tc>
                <a:tc>
                  <a:txBody>
                    <a:bodyPr/>
                    <a:lstStyle/>
                    <a:p>
                      <a:r>
                        <a:rPr lang="en-GB"/>
                        <a:t>Calming techniques</a:t>
                      </a:r>
                    </a:p>
                  </a:txBody>
                  <a:tcPr/>
                </a:tc>
                <a:tc>
                  <a:txBody>
                    <a:bodyPr/>
                    <a:lstStyle/>
                    <a:p>
                      <a:r>
                        <a:rPr lang="en-GB"/>
                        <a:t>Thinking strategies</a:t>
                      </a:r>
                    </a:p>
                  </a:txBody>
                  <a:tcPr/>
                </a:tc>
                <a:extLst>
                  <a:ext uri="{0D108BD9-81ED-4DB2-BD59-A6C34878D82A}">
                    <a16:rowId xmlns:a16="http://schemas.microsoft.com/office/drawing/2014/main" val="10000"/>
                  </a:ext>
                </a:extLst>
              </a:tr>
              <a:tr h="370840">
                <a:tc>
                  <a:txBody>
                    <a:bodyPr/>
                    <a:lstStyle/>
                    <a:p>
                      <a:r>
                        <a:rPr lang="en-GB" baseline="0" dirty="0"/>
                        <a:t>Playdough is great! Pop its, soft toys and squeezable toys are also great tools. Fidget toys work brilliantly. </a:t>
                      </a:r>
                    </a:p>
                    <a:p>
                      <a:endParaRPr lang="en-GB" dirty="0"/>
                    </a:p>
                  </a:txBody>
                  <a:tcPr/>
                </a:tc>
                <a:tc>
                  <a:txBody>
                    <a:bodyPr/>
                    <a:lstStyle/>
                    <a:p>
                      <a:r>
                        <a:rPr lang="en-GB" dirty="0"/>
                        <a:t>6 Sides of Breathing</a:t>
                      </a:r>
                    </a:p>
                    <a:p>
                      <a:r>
                        <a:rPr lang="en-GB" dirty="0"/>
                        <a:t>Lazy 8 Breathing</a:t>
                      </a:r>
                    </a:p>
                    <a:p>
                      <a:r>
                        <a:rPr lang="en-GB" dirty="0"/>
                        <a:t>Count to Ten</a:t>
                      </a:r>
                    </a:p>
                    <a:p>
                      <a:r>
                        <a:rPr lang="en-GB" dirty="0"/>
                        <a:t>10 candles </a:t>
                      </a:r>
                    </a:p>
                  </a:txBody>
                  <a:tcPr/>
                </a:tc>
                <a:tc>
                  <a:txBody>
                    <a:bodyPr/>
                    <a:lstStyle/>
                    <a:p>
                      <a:r>
                        <a:rPr lang="en-GB" dirty="0"/>
                        <a:t>Big vs little problem</a:t>
                      </a:r>
                    </a:p>
                    <a:p>
                      <a:r>
                        <a:rPr lang="en-GB" dirty="0"/>
                        <a:t>Inner coach vs inner critic</a:t>
                      </a:r>
                    </a:p>
                    <a:p>
                      <a:r>
                        <a:rPr lang="en-GB" dirty="0"/>
                        <a:t>Scale of my problem</a:t>
                      </a:r>
                    </a:p>
                  </a:txBody>
                  <a:tcPr/>
                </a:tc>
                <a:extLst>
                  <a:ext uri="{0D108BD9-81ED-4DB2-BD59-A6C34878D82A}">
                    <a16:rowId xmlns:a16="http://schemas.microsoft.com/office/drawing/2014/main" val="10001"/>
                  </a:ext>
                </a:extLst>
              </a:tr>
            </a:tbl>
          </a:graphicData>
        </a:graphic>
      </p:graphicFrame>
    </p:spTree>
    <p:extLst>
      <p:ext uri="{BB962C8B-B14F-4D97-AF65-F5344CB8AC3E}">
        <p14:creationId xmlns:p14="http://schemas.microsoft.com/office/powerpoint/2010/main" val="281780009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13" name="Picture 12" descr="Screen Clippi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35815" y="826597"/>
            <a:ext cx="6800521" cy="5179128"/>
          </a:xfrm>
          <a:prstGeom prst="rect">
            <a:avLst/>
          </a:prstGeom>
        </p:spPr>
      </p:pic>
      <p:grpSp>
        <p:nvGrpSpPr>
          <p:cNvPr id="5" name="Group 4"/>
          <p:cNvGrpSpPr/>
          <p:nvPr/>
        </p:nvGrpSpPr>
        <p:grpSpPr>
          <a:xfrm>
            <a:off x="5955510" y="5730661"/>
            <a:ext cx="3212714" cy="1105100"/>
            <a:chOff x="251520" y="3214366"/>
            <a:chExt cx="8466284" cy="3643634"/>
          </a:xfrm>
        </p:grpSpPr>
        <p:pic>
          <p:nvPicPr>
            <p:cNvPr id="6" name="Picture 2" descr="Sadness Clipart Sadness Clipart - Sadness Inside Out Clip Art - Png Download (874x1118), Png Download"/>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51520" y="3549168"/>
              <a:ext cx="2088232" cy="3220780"/>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7" descr="Download - Inside Out Characters Joy Clipart (840x900), Png Download"/>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483768" y="3214366"/>
              <a:ext cx="2665579" cy="3643634"/>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2" descr="Download Fear Looking Behind His Back Transparent Png - Inside Out Fear Jpg Clipart (899x900), Png Download"/>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4860032" y="3780687"/>
              <a:ext cx="1602752" cy="2989261"/>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2" descr="Food For Thought - Inside Out Anger Clipart (716x1024), Png Download"/>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6313402" y="3320080"/>
              <a:ext cx="2404402" cy="3514925"/>
            </a:xfrm>
            <a:prstGeom prst="rect">
              <a:avLst/>
            </a:prstGeom>
            <a:noFill/>
            <a:extLst>
              <a:ext uri="{909E8E84-426E-40DD-AFC4-6F175D3DCCD1}">
                <a14:hiddenFill xmlns:a14="http://schemas.microsoft.com/office/drawing/2010/main">
                  <a:solidFill>
                    <a:srgbClr val="FFFFFF"/>
                  </a:solidFill>
                </a14:hiddenFill>
              </a:ext>
            </a:extLst>
          </p:spPr>
        </p:pic>
      </p:grpSp>
      <p:sp>
        <p:nvSpPr>
          <p:cNvPr id="2" name="TextBox 1"/>
          <p:cNvSpPr txBox="1"/>
          <p:nvPr/>
        </p:nvSpPr>
        <p:spPr>
          <a:xfrm>
            <a:off x="87985" y="167699"/>
            <a:ext cx="1719317" cy="369332"/>
          </a:xfrm>
          <a:prstGeom prst="rect">
            <a:avLst/>
          </a:prstGeom>
          <a:noFill/>
        </p:spPr>
        <p:txBody>
          <a:bodyPr wrap="none" rtlCol="0">
            <a:spAutoFit/>
          </a:bodyPr>
          <a:lstStyle/>
          <a:p>
            <a:r>
              <a:rPr lang="en-GB"/>
              <a:t>Talk to someone</a:t>
            </a:r>
          </a:p>
        </p:txBody>
      </p:sp>
      <p:sp>
        <p:nvSpPr>
          <p:cNvPr id="3" name="TextBox 2"/>
          <p:cNvSpPr txBox="1"/>
          <p:nvPr/>
        </p:nvSpPr>
        <p:spPr>
          <a:xfrm>
            <a:off x="127719" y="980728"/>
            <a:ext cx="852477" cy="646331"/>
          </a:xfrm>
          <a:prstGeom prst="rect">
            <a:avLst/>
          </a:prstGeom>
          <a:noFill/>
        </p:spPr>
        <p:txBody>
          <a:bodyPr wrap="none" rtlCol="0">
            <a:spAutoFit/>
          </a:bodyPr>
          <a:lstStyle/>
          <a:p>
            <a:r>
              <a:rPr lang="en-GB"/>
              <a:t>Stretch</a:t>
            </a:r>
          </a:p>
          <a:p>
            <a:endParaRPr lang="en-GB"/>
          </a:p>
        </p:txBody>
      </p:sp>
      <p:sp>
        <p:nvSpPr>
          <p:cNvPr id="4" name="TextBox 3"/>
          <p:cNvSpPr txBox="1"/>
          <p:nvPr/>
        </p:nvSpPr>
        <p:spPr>
          <a:xfrm>
            <a:off x="2051720" y="6301891"/>
            <a:ext cx="1882695" cy="369332"/>
          </a:xfrm>
          <a:prstGeom prst="rect">
            <a:avLst/>
          </a:prstGeom>
          <a:noFill/>
        </p:spPr>
        <p:txBody>
          <a:bodyPr wrap="none" rtlCol="0">
            <a:spAutoFit/>
          </a:bodyPr>
          <a:lstStyle/>
          <a:p>
            <a:r>
              <a:rPr lang="en-GB"/>
              <a:t>Take a brain break</a:t>
            </a:r>
          </a:p>
        </p:txBody>
      </p:sp>
      <p:sp>
        <p:nvSpPr>
          <p:cNvPr id="10" name="TextBox 9"/>
          <p:cNvSpPr txBox="1"/>
          <p:nvPr/>
        </p:nvSpPr>
        <p:spPr>
          <a:xfrm>
            <a:off x="4788024" y="6320630"/>
            <a:ext cx="718851" cy="369332"/>
          </a:xfrm>
          <a:prstGeom prst="rect">
            <a:avLst/>
          </a:prstGeom>
          <a:noFill/>
        </p:spPr>
        <p:txBody>
          <a:bodyPr wrap="none" rtlCol="0">
            <a:spAutoFit/>
          </a:bodyPr>
          <a:lstStyle/>
          <a:p>
            <a:r>
              <a:rPr lang="en-GB"/>
              <a:t>Stand</a:t>
            </a:r>
          </a:p>
        </p:txBody>
      </p:sp>
      <p:sp>
        <p:nvSpPr>
          <p:cNvPr id="11" name="TextBox 10"/>
          <p:cNvSpPr txBox="1"/>
          <p:nvPr/>
        </p:nvSpPr>
        <p:spPr>
          <a:xfrm>
            <a:off x="0" y="6298453"/>
            <a:ext cx="1248290" cy="369332"/>
          </a:xfrm>
          <a:prstGeom prst="rect">
            <a:avLst/>
          </a:prstGeom>
          <a:noFill/>
        </p:spPr>
        <p:txBody>
          <a:bodyPr wrap="none" rtlCol="0">
            <a:spAutoFit/>
          </a:bodyPr>
          <a:lstStyle/>
          <a:p>
            <a:r>
              <a:rPr lang="en-GB"/>
              <a:t>Take a walk</a:t>
            </a:r>
          </a:p>
        </p:txBody>
      </p:sp>
      <p:sp>
        <p:nvSpPr>
          <p:cNvPr id="12" name="TextBox 11"/>
          <p:cNvSpPr txBox="1"/>
          <p:nvPr/>
        </p:nvSpPr>
        <p:spPr>
          <a:xfrm>
            <a:off x="7506546" y="191558"/>
            <a:ext cx="1498552" cy="369332"/>
          </a:xfrm>
          <a:prstGeom prst="rect">
            <a:avLst/>
          </a:prstGeom>
          <a:noFill/>
        </p:spPr>
        <p:txBody>
          <a:bodyPr wrap="none" rtlCol="0">
            <a:spAutoFit/>
          </a:bodyPr>
          <a:lstStyle/>
          <a:p>
            <a:r>
              <a:rPr lang="en-GB"/>
              <a:t>Close my eyes</a:t>
            </a:r>
          </a:p>
        </p:txBody>
      </p:sp>
      <p:sp>
        <p:nvSpPr>
          <p:cNvPr id="14" name="Rectangle 13"/>
          <p:cNvSpPr/>
          <p:nvPr/>
        </p:nvSpPr>
        <p:spPr>
          <a:xfrm>
            <a:off x="1280674" y="4229918"/>
            <a:ext cx="1368152" cy="1428978"/>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 name="TextBox 14"/>
          <p:cNvSpPr txBox="1"/>
          <p:nvPr/>
        </p:nvSpPr>
        <p:spPr>
          <a:xfrm>
            <a:off x="5709334" y="323645"/>
            <a:ext cx="1284775" cy="369332"/>
          </a:xfrm>
          <a:prstGeom prst="rect">
            <a:avLst/>
          </a:prstGeom>
          <a:noFill/>
        </p:spPr>
        <p:txBody>
          <a:bodyPr wrap="none" rtlCol="0">
            <a:spAutoFit/>
          </a:bodyPr>
          <a:lstStyle/>
          <a:p>
            <a:r>
              <a:rPr lang="en-GB"/>
              <a:t>Count to 20</a:t>
            </a:r>
          </a:p>
        </p:txBody>
      </p:sp>
      <p:sp>
        <p:nvSpPr>
          <p:cNvPr id="16" name="TextBox 15"/>
          <p:cNvSpPr txBox="1"/>
          <p:nvPr/>
        </p:nvSpPr>
        <p:spPr>
          <a:xfrm>
            <a:off x="2076119" y="12130"/>
            <a:ext cx="1893339" cy="369332"/>
          </a:xfrm>
          <a:prstGeom prst="rect">
            <a:avLst/>
          </a:prstGeom>
          <a:noFill/>
        </p:spPr>
        <p:txBody>
          <a:bodyPr wrap="none" rtlCol="0">
            <a:spAutoFit/>
          </a:bodyPr>
          <a:lstStyle/>
          <a:p>
            <a:r>
              <a:rPr lang="en-GB"/>
              <a:t>Take deep breaths</a:t>
            </a:r>
          </a:p>
        </p:txBody>
      </p:sp>
      <p:sp>
        <p:nvSpPr>
          <p:cNvPr id="17" name="TextBox 16"/>
          <p:cNvSpPr txBox="1"/>
          <p:nvPr/>
        </p:nvSpPr>
        <p:spPr>
          <a:xfrm>
            <a:off x="7966690" y="946071"/>
            <a:ext cx="1177310" cy="646331"/>
          </a:xfrm>
          <a:prstGeom prst="rect">
            <a:avLst/>
          </a:prstGeom>
          <a:noFill/>
        </p:spPr>
        <p:txBody>
          <a:bodyPr wrap="none" rtlCol="0">
            <a:spAutoFit/>
          </a:bodyPr>
          <a:lstStyle/>
          <a:p>
            <a:r>
              <a:rPr lang="en-GB"/>
              <a:t>Squeeze </a:t>
            </a:r>
          </a:p>
          <a:p>
            <a:r>
              <a:rPr lang="en-GB"/>
              <a:t>something</a:t>
            </a:r>
          </a:p>
        </p:txBody>
      </p:sp>
      <p:sp>
        <p:nvSpPr>
          <p:cNvPr id="18" name="TextBox 17"/>
          <p:cNvSpPr txBox="1"/>
          <p:nvPr/>
        </p:nvSpPr>
        <p:spPr>
          <a:xfrm>
            <a:off x="8119090" y="2204864"/>
            <a:ext cx="893258" cy="646331"/>
          </a:xfrm>
          <a:prstGeom prst="rect">
            <a:avLst/>
          </a:prstGeom>
          <a:noFill/>
        </p:spPr>
        <p:txBody>
          <a:bodyPr wrap="none" rtlCol="0">
            <a:spAutoFit/>
          </a:bodyPr>
          <a:lstStyle/>
          <a:p>
            <a:r>
              <a:rPr lang="en-GB"/>
              <a:t>Draw a </a:t>
            </a:r>
          </a:p>
          <a:p>
            <a:r>
              <a:rPr lang="en-GB"/>
              <a:t>picture</a:t>
            </a:r>
          </a:p>
        </p:txBody>
      </p:sp>
      <p:sp>
        <p:nvSpPr>
          <p:cNvPr id="19" name="TextBox 18"/>
          <p:cNvSpPr txBox="1"/>
          <p:nvPr/>
        </p:nvSpPr>
        <p:spPr>
          <a:xfrm>
            <a:off x="-16340" y="1915457"/>
            <a:ext cx="1170513" cy="646331"/>
          </a:xfrm>
          <a:prstGeom prst="rect">
            <a:avLst/>
          </a:prstGeom>
          <a:noFill/>
        </p:spPr>
        <p:txBody>
          <a:bodyPr wrap="none" rtlCol="0">
            <a:spAutoFit/>
          </a:bodyPr>
          <a:lstStyle/>
          <a:p>
            <a:r>
              <a:rPr lang="en-GB"/>
              <a:t>Stop what</a:t>
            </a:r>
          </a:p>
          <a:p>
            <a:r>
              <a:rPr lang="en-GB"/>
              <a:t>I am doing</a:t>
            </a:r>
          </a:p>
        </p:txBody>
      </p:sp>
      <p:sp>
        <p:nvSpPr>
          <p:cNvPr id="20" name="TextBox 19"/>
          <p:cNvSpPr txBox="1"/>
          <p:nvPr/>
        </p:nvSpPr>
        <p:spPr>
          <a:xfrm>
            <a:off x="168311" y="3139162"/>
            <a:ext cx="997389" cy="923330"/>
          </a:xfrm>
          <a:prstGeom prst="rect">
            <a:avLst/>
          </a:prstGeom>
          <a:noFill/>
        </p:spPr>
        <p:txBody>
          <a:bodyPr wrap="none" rtlCol="0">
            <a:spAutoFit/>
          </a:bodyPr>
          <a:lstStyle/>
          <a:p>
            <a:r>
              <a:rPr lang="en-GB"/>
              <a:t>Make </a:t>
            </a:r>
          </a:p>
          <a:p>
            <a:r>
              <a:rPr lang="en-GB"/>
              <a:t>sensible </a:t>
            </a:r>
          </a:p>
          <a:p>
            <a:r>
              <a:rPr lang="en-GB"/>
              <a:t>choices</a:t>
            </a:r>
          </a:p>
        </p:txBody>
      </p:sp>
      <p:sp>
        <p:nvSpPr>
          <p:cNvPr id="21" name="TextBox 20"/>
          <p:cNvSpPr txBox="1"/>
          <p:nvPr/>
        </p:nvSpPr>
        <p:spPr>
          <a:xfrm>
            <a:off x="7936336" y="3416161"/>
            <a:ext cx="1181927" cy="646331"/>
          </a:xfrm>
          <a:prstGeom prst="rect">
            <a:avLst/>
          </a:prstGeom>
          <a:noFill/>
        </p:spPr>
        <p:txBody>
          <a:bodyPr wrap="none" rtlCol="0">
            <a:spAutoFit/>
          </a:bodyPr>
          <a:lstStyle/>
          <a:p>
            <a:r>
              <a:rPr lang="en-GB"/>
              <a:t>Take deep </a:t>
            </a:r>
          </a:p>
          <a:p>
            <a:r>
              <a:rPr lang="en-GB"/>
              <a:t>breaths</a:t>
            </a:r>
          </a:p>
        </p:txBody>
      </p:sp>
      <p:sp>
        <p:nvSpPr>
          <p:cNvPr id="22" name="TextBox 21"/>
          <p:cNvSpPr txBox="1"/>
          <p:nvPr/>
        </p:nvSpPr>
        <p:spPr>
          <a:xfrm>
            <a:off x="13525" y="4769190"/>
            <a:ext cx="1152175" cy="646331"/>
          </a:xfrm>
          <a:prstGeom prst="rect">
            <a:avLst/>
          </a:prstGeom>
          <a:noFill/>
        </p:spPr>
        <p:txBody>
          <a:bodyPr wrap="none" rtlCol="0">
            <a:spAutoFit/>
          </a:bodyPr>
          <a:lstStyle/>
          <a:p>
            <a:r>
              <a:rPr lang="en-GB"/>
              <a:t>Find a </a:t>
            </a:r>
          </a:p>
          <a:p>
            <a:r>
              <a:rPr lang="en-GB"/>
              <a:t>safe space</a:t>
            </a:r>
          </a:p>
        </p:txBody>
      </p:sp>
      <p:sp>
        <p:nvSpPr>
          <p:cNvPr id="23" name="TextBox 22"/>
          <p:cNvSpPr txBox="1"/>
          <p:nvPr/>
        </p:nvSpPr>
        <p:spPr>
          <a:xfrm>
            <a:off x="8139694" y="4769191"/>
            <a:ext cx="885114" cy="646331"/>
          </a:xfrm>
          <a:prstGeom prst="rect">
            <a:avLst/>
          </a:prstGeom>
          <a:noFill/>
        </p:spPr>
        <p:txBody>
          <a:bodyPr wrap="none" rtlCol="0">
            <a:spAutoFit/>
          </a:bodyPr>
          <a:lstStyle/>
          <a:p>
            <a:r>
              <a:rPr lang="en-GB"/>
              <a:t>Ask for </a:t>
            </a:r>
          </a:p>
          <a:p>
            <a:r>
              <a:rPr lang="en-GB"/>
              <a:t>help</a:t>
            </a:r>
          </a:p>
        </p:txBody>
      </p:sp>
      <p:sp>
        <p:nvSpPr>
          <p:cNvPr id="24" name="Rectangle 23"/>
          <p:cNvSpPr/>
          <p:nvPr/>
        </p:nvSpPr>
        <p:spPr>
          <a:xfrm>
            <a:off x="4716015" y="4294917"/>
            <a:ext cx="1368153" cy="1409549"/>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5" name="Rectangle 24"/>
          <p:cNvSpPr/>
          <p:nvPr/>
        </p:nvSpPr>
        <p:spPr>
          <a:xfrm>
            <a:off x="6520352" y="4294918"/>
            <a:ext cx="1293744" cy="1363978"/>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6" name="TextBox 25"/>
          <p:cNvSpPr txBox="1"/>
          <p:nvPr/>
        </p:nvSpPr>
        <p:spPr>
          <a:xfrm>
            <a:off x="3763844" y="380269"/>
            <a:ext cx="1544462" cy="369332"/>
          </a:xfrm>
          <a:prstGeom prst="rect">
            <a:avLst/>
          </a:prstGeom>
          <a:noFill/>
        </p:spPr>
        <p:txBody>
          <a:bodyPr wrap="none" rtlCol="0">
            <a:spAutoFit/>
          </a:bodyPr>
          <a:lstStyle/>
          <a:p>
            <a:r>
              <a:rPr lang="en-GB"/>
              <a:t>Wall push ups </a:t>
            </a:r>
          </a:p>
        </p:txBody>
      </p:sp>
    </p:spTree>
    <p:extLst>
      <p:ext uri="{BB962C8B-B14F-4D97-AF65-F5344CB8AC3E}">
        <p14:creationId xmlns:p14="http://schemas.microsoft.com/office/powerpoint/2010/main" val="348216792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13" name="Picture 12" descr="Screen Clippi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13575" y="764704"/>
            <a:ext cx="7126119" cy="5427096"/>
          </a:xfrm>
          <a:prstGeom prst="rect">
            <a:avLst/>
          </a:prstGeom>
        </p:spPr>
      </p:pic>
      <p:grpSp>
        <p:nvGrpSpPr>
          <p:cNvPr id="5" name="Group 4"/>
          <p:cNvGrpSpPr/>
          <p:nvPr/>
        </p:nvGrpSpPr>
        <p:grpSpPr>
          <a:xfrm>
            <a:off x="5955510" y="5730661"/>
            <a:ext cx="3212714" cy="1105100"/>
            <a:chOff x="251520" y="3214366"/>
            <a:chExt cx="8466284" cy="3643634"/>
          </a:xfrm>
        </p:grpSpPr>
        <p:pic>
          <p:nvPicPr>
            <p:cNvPr id="6" name="Picture 2" descr="Sadness Clipart Sadness Clipart - Sadness Inside Out Clip Art - Png Download (874x1118), Png Download"/>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51520" y="3549168"/>
              <a:ext cx="2088232" cy="3220780"/>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7" descr="Download - Inside Out Characters Joy Clipart (840x900), Png Download"/>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483768" y="3214366"/>
              <a:ext cx="2665579" cy="3643634"/>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2" descr="Download Fear Looking Behind His Back Transparent Png - Inside Out Fear Jpg Clipart (899x900), Png Download"/>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4860032" y="3780687"/>
              <a:ext cx="1602752" cy="2989261"/>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2" descr="Food For Thought - Inside Out Anger Clipart (716x1024), Png Download"/>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6313402" y="3320080"/>
              <a:ext cx="2404402" cy="3514925"/>
            </a:xfrm>
            <a:prstGeom prst="rect">
              <a:avLst/>
            </a:prstGeom>
            <a:noFill/>
            <a:extLst>
              <a:ext uri="{909E8E84-426E-40DD-AFC4-6F175D3DCCD1}">
                <a14:hiddenFill xmlns:a14="http://schemas.microsoft.com/office/drawing/2010/main">
                  <a:solidFill>
                    <a:srgbClr val="FFFFFF"/>
                  </a:solidFill>
                </a14:hiddenFill>
              </a:ext>
            </a:extLst>
          </p:spPr>
        </p:pic>
      </p:grpSp>
    </p:spTree>
    <p:extLst>
      <p:ext uri="{BB962C8B-B14F-4D97-AF65-F5344CB8AC3E}">
        <p14:creationId xmlns:p14="http://schemas.microsoft.com/office/powerpoint/2010/main" val="3828188248"/>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 name="Content Placeholder 2"/>
          <p:cNvSpPr>
            <a:spLocks noGrp="1"/>
          </p:cNvSpPr>
          <p:nvPr>
            <p:ph idx="1"/>
          </p:nvPr>
        </p:nvSpPr>
        <p:spPr>
          <a:xfrm>
            <a:off x="298010" y="1183088"/>
            <a:ext cx="8399134" cy="4703938"/>
          </a:xfrm>
        </p:spPr>
        <p:txBody>
          <a:bodyPr>
            <a:normAutofit/>
          </a:bodyPr>
          <a:lstStyle/>
          <a:p>
            <a:pPr marL="0" indent="0">
              <a:buNone/>
            </a:pPr>
            <a:r>
              <a:rPr lang="en-GB" sz="2000" dirty="0"/>
              <a:t>This is where we worked with the children to apply the tools in real </a:t>
            </a:r>
          </a:p>
          <a:p>
            <a:pPr marL="0" indent="0">
              <a:buNone/>
            </a:pPr>
            <a:r>
              <a:rPr lang="en-GB" sz="2000" dirty="0"/>
              <a:t>situations. Everyone will have different ‘toolboxes’ based on what </a:t>
            </a:r>
          </a:p>
          <a:p>
            <a:pPr marL="0" indent="0">
              <a:buNone/>
            </a:pPr>
            <a:r>
              <a:rPr lang="en-GB" sz="2000" dirty="0"/>
              <a:t>works for them.  </a:t>
            </a:r>
          </a:p>
        </p:txBody>
      </p:sp>
      <p:sp>
        <p:nvSpPr>
          <p:cNvPr id="4" name="Title 1"/>
          <p:cNvSpPr txBox="1">
            <a:spLocks/>
          </p:cNvSpPr>
          <p:nvPr/>
        </p:nvSpPr>
        <p:spPr>
          <a:xfrm>
            <a:off x="467544" y="132073"/>
            <a:ext cx="8229600" cy="1143000"/>
          </a:xfrm>
          <a:prstGeom prst="rect">
            <a:avLst/>
          </a:prstGeom>
        </p:spPr>
        <p:txBody>
          <a:bodyPr vert="horz" lIns="91440" tIns="45720" rIns="91440" bIns="45720"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GB" sz="5400" b="1" dirty="0">
                <a:solidFill>
                  <a:srgbClr val="00B050"/>
                </a:solidFill>
              </a:rPr>
              <a:t>Toolboxes </a:t>
            </a:r>
            <a:endParaRPr lang="en-US" dirty="0"/>
          </a:p>
        </p:txBody>
      </p:sp>
      <p:pic>
        <p:nvPicPr>
          <p:cNvPr id="2" name="Picture 1" descr="Screen Clippi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88388" y="2335631"/>
            <a:ext cx="6369343" cy="4362564"/>
          </a:xfrm>
          <a:prstGeom prst="rect">
            <a:avLst/>
          </a:prstGeom>
        </p:spPr>
      </p:pic>
      <p:grpSp>
        <p:nvGrpSpPr>
          <p:cNvPr id="5" name="Group 4"/>
          <p:cNvGrpSpPr/>
          <p:nvPr/>
        </p:nvGrpSpPr>
        <p:grpSpPr>
          <a:xfrm>
            <a:off x="6228184" y="5639417"/>
            <a:ext cx="2843820" cy="1206740"/>
            <a:chOff x="251520" y="3214366"/>
            <a:chExt cx="8466284" cy="3643634"/>
          </a:xfrm>
        </p:grpSpPr>
        <p:pic>
          <p:nvPicPr>
            <p:cNvPr id="6" name="Picture 2" descr="Sadness Clipart Sadness Clipart - Sadness Inside Out Clip Art - Png Download (874x1118), Png Download"/>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51520" y="3549168"/>
              <a:ext cx="2088232" cy="3220780"/>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7" descr="Download - Inside Out Characters Joy Clipart (840x900), Png Download"/>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483768" y="3214366"/>
              <a:ext cx="2665579" cy="3643634"/>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2" descr="Download Fear Looking Behind His Back Transparent Png - Inside Out Fear Jpg Clipart (899x900), Png Download"/>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4860032" y="3780687"/>
              <a:ext cx="1602752" cy="2989261"/>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2" descr="Food For Thought - Inside Out Anger Clipart (716x1024), Png Download"/>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6313402" y="3320080"/>
              <a:ext cx="2404402" cy="3514925"/>
            </a:xfrm>
            <a:prstGeom prst="rect">
              <a:avLst/>
            </a:prstGeom>
            <a:noFill/>
            <a:extLst>
              <a:ext uri="{909E8E84-426E-40DD-AFC4-6F175D3DCCD1}">
                <a14:hiddenFill xmlns:a14="http://schemas.microsoft.com/office/drawing/2010/main">
                  <a:solidFill>
                    <a:srgbClr val="FFFFFF"/>
                  </a:solidFill>
                </a14:hiddenFill>
              </a:ext>
            </a:extLst>
          </p:spPr>
        </p:pic>
      </p:grpSp>
      <p:pic>
        <p:nvPicPr>
          <p:cNvPr id="10" name="Picture 9" descr="Screen Clipping"/>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7425678" y="1275073"/>
            <a:ext cx="1390394" cy="4250428"/>
          </a:xfrm>
          <a:prstGeom prst="rect">
            <a:avLst/>
          </a:prstGeom>
        </p:spPr>
      </p:pic>
    </p:spTree>
    <p:extLst>
      <p:ext uri="{BB962C8B-B14F-4D97-AF65-F5344CB8AC3E}">
        <p14:creationId xmlns:p14="http://schemas.microsoft.com/office/powerpoint/2010/main" val="1232135169"/>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4" name="Rectangle 13">
            <a:extLst>
              <a:ext uri="{FF2B5EF4-FFF2-40B4-BE49-F238E27FC236}">
                <a16:creationId xmlns:a16="http://schemas.microsoft.com/office/drawing/2014/main" id="{1CD81A2A-6ED4-4EF4-A14C-912D31E1480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0" y="0"/>
            <a:ext cx="9144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p:nvSpPr>
          <p:cNvPr id="4" name="Title 1"/>
          <p:cNvSpPr txBox="1">
            <a:spLocks/>
          </p:cNvSpPr>
          <p:nvPr/>
        </p:nvSpPr>
        <p:spPr>
          <a:xfrm>
            <a:off x="628650" y="365125"/>
            <a:ext cx="4045020" cy="1325563"/>
          </a:xfrm>
          <a:prstGeom prst="rect">
            <a:avLst/>
          </a:prstGeom>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lnSpc>
                <a:spcPct val="90000"/>
              </a:lnSpc>
              <a:spcAft>
                <a:spcPts val="600"/>
              </a:spcAft>
            </a:pPr>
            <a:r>
              <a:rPr lang="en-US" b="1" dirty="0">
                <a:solidFill>
                  <a:srgbClr val="00B050"/>
                </a:solidFill>
              </a:rPr>
              <a:t>Keep moving forward.....</a:t>
            </a:r>
            <a:endParaRPr lang="en-US" dirty="0">
              <a:solidFill>
                <a:srgbClr val="00B050"/>
              </a:solidFill>
              <a:ea typeface="+mj-ea"/>
              <a:cs typeface="+mj-cs"/>
            </a:endParaRPr>
          </a:p>
        </p:txBody>
      </p:sp>
      <p:sp>
        <p:nvSpPr>
          <p:cNvPr id="16" name="Freeform: Shape 15">
            <a:extLst>
              <a:ext uri="{FF2B5EF4-FFF2-40B4-BE49-F238E27FC236}">
                <a16:creationId xmlns:a16="http://schemas.microsoft.com/office/drawing/2014/main" id="{1661932C-CA15-4E17-B115-FAE7CBEE478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648992" y="1"/>
            <a:ext cx="866357" cy="625027"/>
          </a:xfrm>
          <a:custGeom>
            <a:avLst/>
            <a:gdLst>
              <a:gd name="connsiteX0" fmla="*/ 4784 w 1155142"/>
              <a:gd name="connsiteY0" fmla="*/ 0 h 625027"/>
              <a:gd name="connsiteX1" fmla="*/ 1150358 w 1155142"/>
              <a:gd name="connsiteY1" fmla="*/ 0 h 625027"/>
              <a:gd name="connsiteX2" fmla="*/ 1155142 w 1155142"/>
              <a:gd name="connsiteY2" fmla="*/ 47456 h 625027"/>
              <a:gd name="connsiteX3" fmla="*/ 577571 w 1155142"/>
              <a:gd name="connsiteY3" fmla="*/ 625027 h 625027"/>
              <a:gd name="connsiteX4" fmla="*/ 0 w 1155142"/>
              <a:gd name="connsiteY4" fmla="*/ 47456 h 62502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55142" h="625027">
                <a:moveTo>
                  <a:pt x="4784" y="0"/>
                </a:moveTo>
                <a:lnTo>
                  <a:pt x="1150358" y="0"/>
                </a:lnTo>
                <a:lnTo>
                  <a:pt x="1155142" y="47456"/>
                </a:lnTo>
                <a:cubicBezTo>
                  <a:pt x="1155142" y="366440"/>
                  <a:pt x="896555" y="625027"/>
                  <a:pt x="577571" y="625027"/>
                </a:cubicBezTo>
                <a:cubicBezTo>
                  <a:pt x="258587" y="625027"/>
                  <a:pt x="0" y="366440"/>
                  <a:pt x="0" y="47456"/>
                </a:cubicBezTo>
                <a:close/>
              </a:path>
            </a:pathLst>
          </a:custGeom>
          <a:solidFill>
            <a:schemeClr val="accent5">
              <a:alpha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3" name="Content Placeholder 2"/>
          <p:cNvSpPr>
            <a:spLocks noGrp="1"/>
          </p:cNvSpPr>
          <p:nvPr>
            <p:ph idx="1"/>
          </p:nvPr>
        </p:nvSpPr>
        <p:spPr>
          <a:xfrm>
            <a:off x="266113" y="1825625"/>
            <a:ext cx="4407557" cy="4895143"/>
          </a:xfrm>
        </p:spPr>
        <p:txBody>
          <a:bodyPr vert="horz" lIns="91440" tIns="45720" rIns="91440" bIns="45720" rtlCol="0" anchor="t">
            <a:normAutofit/>
          </a:bodyPr>
          <a:lstStyle/>
          <a:p>
            <a:pPr marL="0" indent="0">
              <a:lnSpc>
                <a:spcPct val="90000"/>
              </a:lnSpc>
              <a:buNone/>
            </a:pPr>
            <a:r>
              <a:rPr lang="en-US" sz="1600" dirty="0"/>
              <a:t>Last year we are expanding our toolboxes to include a growth mindset. </a:t>
            </a:r>
            <a:endParaRPr lang="en-US" sz="1600" dirty="0">
              <a:cs typeface="Calibri"/>
            </a:endParaRPr>
          </a:p>
          <a:p>
            <a:pPr marL="0" indent="-228600">
              <a:lnSpc>
                <a:spcPct val="90000"/>
              </a:lnSpc>
            </a:pPr>
            <a:endParaRPr lang="en-US" sz="1600" dirty="0">
              <a:cs typeface="Calibri"/>
            </a:endParaRPr>
          </a:p>
          <a:p>
            <a:pPr marL="0" indent="0">
              <a:lnSpc>
                <a:spcPct val="90000"/>
              </a:lnSpc>
              <a:buNone/>
            </a:pPr>
            <a:r>
              <a:rPr lang="en-US" sz="1600" dirty="0"/>
              <a:t>Recent advances in neuroscience have shown us that the brain is far more malleable than we ever knew. Research on </a:t>
            </a:r>
            <a:r>
              <a:rPr lang="en-US" sz="1600" b="1" u="sng" dirty="0">
                <a:hlinkClick r:id="rId2"/>
              </a:rPr>
              <a:t>brain plasticity</a:t>
            </a:r>
            <a:r>
              <a:rPr lang="en-US" sz="1600" dirty="0"/>
              <a:t> has shown how connectivity between neurons can change with experience. With practice, neural networks grow new connections, strengthen existing ones, and build insulation that speeds transmission of impulses. </a:t>
            </a:r>
            <a:endParaRPr lang="en-US" sz="1600" dirty="0">
              <a:cs typeface="Calibri"/>
            </a:endParaRPr>
          </a:p>
          <a:p>
            <a:pPr marL="0" indent="-228600">
              <a:lnSpc>
                <a:spcPct val="90000"/>
              </a:lnSpc>
            </a:pPr>
            <a:endParaRPr lang="en-US" sz="1600" dirty="0">
              <a:cs typeface="Calibri"/>
            </a:endParaRPr>
          </a:p>
          <a:p>
            <a:pPr marL="0" indent="0">
              <a:lnSpc>
                <a:spcPct val="90000"/>
              </a:lnSpc>
              <a:buNone/>
            </a:pPr>
            <a:r>
              <a:rPr lang="en-US" sz="1600" dirty="0"/>
              <a:t>These neuroscientific discoveries have shown us that we can increase our neural growth by the actions we take, such as using good strategies, asking questions, practicing, and following good nutrition and sleep habits.</a:t>
            </a:r>
            <a:endParaRPr lang="en-US" sz="1600" dirty="0">
              <a:cs typeface="Calibri"/>
            </a:endParaRPr>
          </a:p>
          <a:p>
            <a:pPr marL="0" indent="0">
              <a:lnSpc>
                <a:spcPct val="90000"/>
              </a:lnSpc>
              <a:buNone/>
            </a:pPr>
            <a:endParaRPr lang="en-US" sz="1600" dirty="0">
              <a:cs typeface="Calibri"/>
            </a:endParaRPr>
          </a:p>
          <a:p>
            <a:pPr marL="0" indent="0">
              <a:lnSpc>
                <a:spcPct val="90000"/>
              </a:lnSpc>
              <a:buNone/>
            </a:pPr>
            <a:r>
              <a:rPr lang="en-US" sz="1600" dirty="0">
                <a:cs typeface="Calibri"/>
              </a:rPr>
              <a:t>We talk about the power of YET...</a:t>
            </a:r>
          </a:p>
          <a:p>
            <a:pPr marL="0" indent="-228600">
              <a:lnSpc>
                <a:spcPct val="90000"/>
              </a:lnSpc>
            </a:pPr>
            <a:endParaRPr lang="en-US" sz="1500" dirty="0"/>
          </a:p>
          <a:p>
            <a:pPr marL="0" indent="-228600">
              <a:lnSpc>
                <a:spcPct val="90000"/>
              </a:lnSpc>
            </a:pPr>
            <a:endParaRPr lang="en-US" sz="1500" dirty="0">
              <a:cs typeface="Calibri"/>
            </a:endParaRPr>
          </a:p>
        </p:txBody>
      </p:sp>
      <p:sp>
        <p:nvSpPr>
          <p:cNvPr id="18" name="Oval 17">
            <a:extLst>
              <a:ext uri="{FF2B5EF4-FFF2-40B4-BE49-F238E27FC236}">
                <a16:creationId xmlns:a16="http://schemas.microsoft.com/office/drawing/2014/main" id="{8590ADD5-9383-4D3D-9047-3DA2593CCB5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106138" y="3423959"/>
            <a:ext cx="405617" cy="540822"/>
          </a:xfrm>
          <a:prstGeom prst="ellipse">
            <a:avLst/>
          </a:prstGeom>
          <a:noFill/>
          <a:ln w="127000">
            <a:solidFill>
              <a:schemeClr val="accent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Freeform: Shape 19">
            <a:extLst>
              <a:ext uri="{FF2B5EF4-FFF2-40B4-BE49-F238E27FC236}">
                <a16:creationId xmlns:a16="http://schemas.microsoft.com/office/drawing/2014/main" id="{DABE3E45-88CF-45D8-8D40-C773324D93F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062201" y="1"/>
            <a:ext cx="1550211" cy="1621879"/>
          </a:xfrm>
          <a:custGeom>
            <a:avLst/>
            <a:gdLst>
              <a:gd name="connsiteX0" fmla="*/ 0 w 2066948"/>
              <a:gd name="connsiteY0" fmla="*/ 0 h 1621879"/>
              <a:gd name="connsiteX1" fmla="*/ 123825 w 2066948"/>
              <a:gd name="connsiteY1" fmla="*/ 0 h 1621879"/>
              <a:gd name="connsiteX2" fmla="*/ 123825 w 2066948"/>
              <a:gd name="connsiteY2" fmla="*/ 1452620 h 1621879"/>
              <a:gd name="connsiteX3" fmla="*/ 1881378 w 2066948"/>
              <a:gd name="connsiteY3" fmla="*/ 436017 h 1621879"/>
              <a:gd name="connsiteX4" fmla="*/ 1127572 w 2066948"/>
              <a:gd name="connsiteY4" fmla="*/ 0 h 1621879"/>
              <a:gd name="connsiteX5" fmla="*/ 1374887 w 2066948"/>
              <a:gd name="connsiteY5" fmla="*/ 0 h 1621879"/>
              <a:gd name="connsiteX6" fmla="*/ 2035969 w 2066948"/>
              <a:gd name="connsiteY6" fmla="*/ 382391 h 1621879"/>
              <a:gd name="connsiteX7" fmla="*/ 2058648 w 2066948"/>
              <a:gd name="connsiteY7" fmla="*/ 466963 h 1621879"/>
              <a:gd name="connsiteX8" fmla="*/ 2035969 w 2066948"/>
              <a:gd name="connsiteY8" fmla="*/ 489642 h 1621879"/>
              <a:gd name="connsiteX9" fmla="*/ 92869 w 2066948"/>
              <a:gd name="connsiteY9" fmla="*/ 1613592 h 1621879"/>
              <a:gd name="connsiteX10" fmla="*/ 61913 w 2066948"/>
              <a:gd name="connsiteY10" fmla="*/ 1621879 h 1621879"/>
              <a:gd name="connsiteX11" fmla="*/ 0 w 2066948"/>
              <a:gd name="connsiteY11" fmla="*/ 1559967 h 16218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066948" h="1621879">
                <a:moveTo>
                  <a:pt x="0" y="0"/>
                </a:moveTo>
                <a:lnTo>
                  <a:pt x="123825" y="0"/>
                </a:lnTo>
                <a:lnTo>
                  <a:pt x="123825" y="1452620"/>
                </a:lnTo>
                <a:lnTo>
                  <a:pt x="1881378" y="436017"/>
                </a:lnTo>
                <a:lnTo>
                  <a:pt x="1127572" y="0"/>
                </a:lnTo>
                <a:lnTo>
                  <a:pt x="1374887" y="0"/>
                </a:lnTo>
                <a:lnTo>
                  <a:pt x="2035969" y="382391"/>
                </a:lnTo>
                <a:cubicBezTo>
                  <a:pt x="2065582" y="399479"/>
                  <a:pt x="2075745" y="437340"/>
                  <a:pt x="2058648" y="466963"/>
                </a:cubicBezTo>
                <a:cubicBezTo>
                  <a:pt x="2053219" y="476384"/>
                  <a:pt x="2045389" y="484204"/>
                  <a:pt x="2035969" y="489642"/>
                </a:cubicBezTo>
                <a:lnTo>
                  <a:pt x="92869" y="1613592"/>
                </a:lnTo>
                <a:cubicBezTo>
                  <a:pt x="83458" y="1619031"/>
                  <a:pt x="72780" y="1621889"/>
                  <a:pt x="61913" y="1621879"/>
                </a:cubicBezTo>
                <a:cubicBezTo>
                  <a:pt x="27719" y="1621879"/>
                  <a:pt x="0" y="1594161"/>
                  <a:pt x="0" y="1559967"/>
                </a:cubicBezTo>
                <a:close/>
              </a:path>
            </a:pathLst>
          </a:custGeom>
          <a:solidFill>
            <a:schemeClr val="accent6"/>
          </a:solidFill>
          <a:ln w="9525" cap="flat">
            <a:noFill/>
            <a:prstDash val="solid"/>
            <a:miter/>
          </a:ln>
        </p:spPr>
        <p:txBody>
          <a:bodyPr rtlCol="0" anchor="ctr"/>
          <a:lstStyle/>
          <a:p>
            <a:endParaRPr lang="en-US"/>
          </a:p>
        </p:txBody>
      </p:sp>
      <p:cxnSp>
        <p:nvCxnSpPr>
          <p:cNvPr id="22" name="Straight Connector 21">
            <a:extLst>
              <a:ext uri="{FF2B5EF4-FFF2-40B4-BE49-F238E27FC236}">
                <a16:creationId xmlns:a16="http://schemas.microsoft.com/office/drawing/2014/main" id="{49CD1692-827B-4C8D-B4A1-134FD04CF45C}"/>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9104058" y="1027906"/>
            <a:ext cx="0" cy="1597708"/>
          </a:xfrm>
          <a:prstGeom prst="line">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cxnSp>
      <p:sp>
        <p:nvSpPr>
          <p:cNvPr id="24" name="Freeform: Shape 23">
            <a:extLst>
              <a:ext uri="{FF2B5EF4-FFF2-40B4-BE49-F238E27FC236}">
                <a16:creationId xmlns:a16="http://schemas.microsoft.com/office/drawing/2014/main" id="{B91ECDA9-56DC-4270-8F33-01C5637B8CE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463438">
            <a:off x="5592435" y="5166682"/>
            <a:ext cx="1376793" cy="2024785"/>
          </a:xfrm>
          <a:custGeom>
            <a:avLst/>
            <a:gdLst>
              <a:gd name="connsiteX0" fmla="*/ 1801138 w 1835725"/>
              <a:gd name="connsiteY0" fmla="*/ 1622662 h 2024785"/>
              <a:gd name="connsiteX1" fmla="*/ 1835717 w 1835725"/>
              <a:gd name="connsiteY1" fmla="*/ 1680254 h 2024785"/>
              <a:gd name="connsiteX2" fmla="*/ 1812568 w 1835725"/>
              <a:gd name="connsiteY2" fmla="*/ 1877193 h 2024785"/>
              <a:gd name="connsiteX3" fmla="*/ 1776210 w 1835725"/>
              <a:gd name="connsiteY3" fmla="*/ 2024785 h 2024785"/>
              <a:gd name="connsiteX4" fmla="*/ 1655772 w 1835725"/>
              <a:gd name="connsiteY4" fmla="*/ 1983449 h 2024785"/>
              <a:gd name="connsiteX5" fmla="*/ 1687591 w 1835725"/>
              <a:gd name="connsiteY5" fmla="*/ 1854495 h 2024785"/>
              <a:gd name="connsiteX6" fmla="*/ 1708939 w 1835725"/>
              <a:gd name="connsiteY6" fmla="*/ 1673301 h 2024785"/>
              <a:gd name="connsiteX7" fmla="*/ 1778129 w 1835725"/>
              <a:gd name="connsiteY7" fmla="*/ 1615979 h 2024785"/>
              <a:gd name="connsiteX8" fmla="*/ 1801138 w 1835725"/>
              <a:gd name="connsiteY8" fmla="*/ 1622662 h 2024785"/>
              <a:gd name="connsiteX9" fmla="*/ 1585229 w 1835725"/>
              <a:gd name="connsiteY9" fmla="*/ 764759 h 2024785"/>
              <a:gd name="connsiteX10" fmla="*/ 1623024 w 1835725"/>
              <a:gd name="connsiteY10" fmla="*/ 792810 h 2024785"/>
              <a:gd name="connsiteX11" fmla="*/ 1777614 w 1835725"/>
              <a:gd name="connsiteY11" fmla="*/ 1157141 h 2024785"/>
              <a:gd name="connsiteX12" fmla="*/ 1733799 w 1835725"/>
              <a:gd name="connsiteY12" fmla="*/ 1235532 h 2024785"/>
              <a:gd name="connsiteX13" fmla="*/ 1716464 w 1835725"/>
              <a:gd name="connsiteY13" fmla="*/ 1237722 h 2024785"/>
              <a:gd name="connsiteX14" fmla="*/ 1716464 w 1835725"/>
              <a:gd name="connsiteY14" fmla="*/ 1237913 h 2024785"/>
              <a:gd name="connsiteX15" fmla="*/ 1655409 w 1835725"/>
              <a:gd name="connsiteY15" fmla="*/ 1191717 h 2024785"/>
              <a:gd name="connsiteX16" fmla="*/ 1513200 w 1835725"/>
              <a:gd name="connsiteY16" fmla="*/ 856627 h 2024785"/>
              <a:gd name="connsiteX17" fmla="*/ 1538499 w 1835725"/>
              <a:gd name="connsiteY17" fmla="*/ 770415 h 2024785"/>
              <a:gd name="connsiteX18" fmla="*/ 1585229 w 1835725"/>
              <a:gd name="connsiteY18" fmla="*/ 764759 h 2024785"/>
              <a:gd name="connsiteX19" fmla="*/ 477919 w 1835725"/>
              <a:gd name="connsiteY19" fmla="*/ 21437 h 2024785"/>
              <a:gd name="connsiteX20" fmla="*/ 509236 w 1835725"/>
              <a:gd name="connsiteY20" fmla="*/ 84182 h 2024785"/>
              <a:gd name="connsiteX21" fmla="*/ 445829 w 1835725"/>
              <a:gd name="connsiteY21" fmla="*/ 139871 h 2024785"/>
              <a:gd name="connsiteX22" fmla="*/ 437447 w 1835725"/>
              <a:gd name="connsiteY22" fmla="*/ 139395 h 2024785"/>
              <a:gd name="connsiteX23" fmla="*/ 73211 w 1835725"/>
              <a:gd name="connsiteY23" fmla="*/ 137204 h 2024785"/>
              <a:gd name="connsiteX24" fmla="*/ 749 w 1835725"/>
              <a:gd name="connsiteY24" fmla="*/ 84082 h 2024785"/>
              <a:gd name="connsiteX25" fmla="*/ 53871 w 1835725"/>
              <a:gd name="connsiteY25" fmla="*/ 11621 h 2024785"/>
              <a:gd name="connsiteX26" fmla="*/ 58352 w 1835725"/>
              <a:gd name="connsiteY26" fmla="*/ 11093 h 2024785"/>
              <a:gd name="connsiteX27" fmla="*/ 454020 w 1835725"/>
              <a:gd name="connsiteY27" fmla="*/ 13474 h 2024785"/>
              <a:gd name="connsiteX28" fmla="*/ 477919 w 1835725"/>
              <a:gd name="connsiteY28" fmla="*/ 21437 h 2024785"/>
              <a:gd name="connsiteX29" fmla="*/ 957797 w 1835725"/>
              <a:gd name="connsiteY29" fmla="*/ 167970 h 2024785"/>
              <a:gd name="connsiteX30" fmla="*/ 1286982 w 1835725"/>
              <a:gd name="connsiteY30" fmla="*/ 387616 h 2024785"/>
              <a:gd name="connsiteX31" fmla="*/ 1293725 w 1835725"/>
              <a:gd name="connsiteY31" fmla="*/ 477075 h 2024785"/>
              <a:gd name="connsiteX32" fmla="*/ 1245453 w 1835725"/>
              <a:gd name="connsiteY32" fmla="*/ 499154 h 2024785"/>
              <a:gd name="connsiteX33" fmla="*/ 1245167 w 1835725"/>
              <a:gd name="connsiteY33" fmla="*/ 499154 h 2024785"/>
              <a:gd name="connsiteX34" fmla="*/ 1203638 w 1835725"/>
              <a:gd name="connsiteY34" fmla="*/ 484104 h 2024785"/>
              <a:gd name="connsiteX35" fmla="*/ 900647 w 1835725"/>
              <a:gd name="connsiteY35" fmla="*/ 281508 h 2024785"/>
              <a:gd name="connsiteX36" fmla="*/ 872454 w 1835725"/>
              <a:gd name="connsiteY36" fmla="*/ 196164 h 2024785"/>
              <a:gd name="connsiteX37" fmla="*/ 957797 w 1835725"/>
              <a:gd name="connsiteY37" fmla="*/ 167970 h 20247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Lst>
            <a:rect l="l" t="t" r="r" b="b"/>
            <a:pathLst>
              <a:path w="1835725" h="2024785">
                <a:moveTo>
                  <a:pt x="1801138" y="1622662"/>
                </a:moveTo>
                <a:cubicBezTo>
                  <a:pt x="1822105" y="1633400"/>
                  <a:pt x="1836117" y="1655372"/>
                  <a:pt x="1835717" y="1680254"/>
                </a:cubicBezTo>
                <a:cubicBezTo>
                  <a:pt x="1832093" y="1746382"/>
                  <a:pt x="1824354" y="1812154"/>
                  <a:pt x="1812568" y="1877193"/>
                </a:cubicBezTo>
                <a:lnTo>
                  <a:pt x="1776210" y="2024785"/>
                </a:lnTo>
                <a:lnTo>
                  <a:pt x="1655772" y="1983449"/>
                </a:lnTo>
                <a:lnTo>
                  <a:pt x="1687591" y="1854495"/>
                </a:lnTo>
                <a:cubicBezTo>
                  <a:pt x="1698455" y="1794657"/>
                  <a:pt x="1705590" y="1734142"/>
                  <a:pt x="1708939" y="1673301"/>
                </a:cubicBezTo>
                <a:cubicBezTo>
                  <a:pt x="1712216" y="1638363"/>
                  <a:pt x="1743190" y="1612703"/>
                  <a:pt x="1778129" y="1615979"/>
                </a:cubicBezTo>
                <a:cubicBezTo>
                  <a:pt x="1786387" y="1616753"/>
                  <a:pt x="1794149" y="1619084"/>
                  <a:pt x="1801138" y="1622662"/>
                </a:cubicBezTo>
                <a:close/>
                <a:moveTo>
                  <a:pt x="1585229" y="764759"/>
                </a:moveTo>
                <a:cubicBezTo>
                  <a:pt x="1600438" y="768789"/>
                  <a:pt x="1614156" y="778436"/>
                  <a:pt x="1623024" y="792810"/>
                </a:cubicBezTo>
                <a:cubicBezTo>
                  <a:pt x="1689575" y="907319"/>
                  <a:pt x="1741505" y="1029715"/>
                  <a:pt x="1777614" y="1157141"/>
                </a:cubicBezTo>
                <a:cubicBezTo>
                  <a:pt x="1787149" y="1190888"/>
                  <a:pt x="1767537" y="1225969"/>
                  <a:pt x="1733799" y="1235532"/>
                </a:cubicBezTo>
                <a:cubicBezTo>
                  <a:pt x="1728151" y="1237046"/>
                  <a:pt x="1722312" y="1237780"/>
                  <a:pt x="1716464" y="1237722"/>
                </a:cubicBezTo>
                <a:lnTo>
                  <a:pt x="1716464" y="1237913"/>
                </a:lnTo>
                <a:cubicBezTo>
                  <a:pt x="1688070" y="1237913"/>
                  <a:pt x="1663124" y="1219044"/>
                  <a:pt x="1655409" y="1191717"/>
                </a:cubicBezTo>
                <a:cubicBezTo>
                  <a:pt x="1622214" y="1074512"/>
                  <a:pt x="1574437" y="961936"/>
                  <a:pt x="1513200" y="856627"/>
                </a:cubicBezTo>
                <a:cubicBezTo>
                  <a:pt x="1496379" y="825834"/>
                  <a:pt x="1507704" y="787236"/>
                  <a:pt x="1538499" y="770415"/>
                </a:cubicBezTo>
                <a:cubicBezTo>
                  <a:pt x="1553325" y="762319"/>
                  <a:pt x="1570022" y="760730"/>
                  <a:pt x="1585229" y="764759"/>
                </a:cubicBezTo>
                <a:close/>
                <a:moveTo>
                  <a:pt x="477919" y="21437"/>
                </a:moveTo>
                <a:cubicBezTo>
                  <a:pt x="499341" y="33775"/>
                  <a:pt x="512445" y="58102"/>
                  <a:pt x="509236" y="84182"/>
                </a:cubicBezTo>
                <a:cubicBezTo>
                  <a:pt x="505303" y="116151"/>
                  <a:pt x="478038" y="140098"/>
                  <a:pt x="445829" y="139871"/>
                </a:cubicBezTo>
                <a:cubicBezTo>
                  <a:pt x="443027" y="139899"/>
                  <a:pt x="440227" y="139740"/>
                  <a:pt x="437447" y="139395"/>
                </a:cubicBezTo>
                <a:cubicBezTo>
                  <a:pt x="316592" y="123615"/>
                  <a:pt x="194247" y="122878"/>
                  <a:pt x="73211" y="137204"/>
                </a:cubicBezTo>
                <a:cubicBezTo>
                  <a:pt x="38532" y="142545"/>
                  <a:pt x="6090" y="118762"/>
                  <a:pt x="749" y="84082"/>
                </a:cubicBezTo>
                <a:cubicBezTo>
                  <a:pt x="-4591" y="49403"/>
                  <a:pt x="19192" y="16961"/>
                  <a:pt x="53871" y="11621"/>
                </a:cubicBezTo>
                <a:cubicBezTo>
                  <a:pt x="55358" y="11392"/>
                  <a:pt x="56852" y="11216"/>
                  <a:pt x="58352" y="11093"/>
                </a:cubicBezTo>
                <a:cubicBezTo>
                  <a:pt x="189834" y="-4456"/>
                  <a:pt x="322735" y="-3656"/>
                  <a:pt x="454020" y="13474"/>
                </a:cubicBezTo>
                <a:cubicBezTo>
                  <a:pt x="462713" y="14543"/>
                  <a:pt x="470778" y="17324"/>
                  <a:pt x="477919" y="21437"/>
                </a:cubicBezTo>
                <a:close/>
                <a:moveTo>
                  <a:pt x="957797" y="167970"/>
                </a:moveTo>
                <a:cubicBezTo>
                  <a:pt x="1076184" y="227289"/>
                  <a:pt x="1186759" y="301068"/>
                  <a:pt x="1286982" y="387616"/>
                </a:cubicBezTo>
                <a:cubicBezTo>
                  <a:pt x="1313547" y="410457"/>
                  <a:pt x="1316566" y="450510"/>
                  <a:pt x="1293725" y="477075"/>
                </a:cubicBezTo>
                <a:cubicBezTo>
                  <a:pt x="1281638" y="491137"/>
                  <a:pt x="1263998" y="499204"/>
                  <a:pt x="1245453" y="499154"/>
                </a:cubicBezTo>
                <a:lnTo>
                  <a:pt x="1245167" y="499154"/>
                </a:lnTo>
                <a:cubicBezTo>
                  <a:pt x="1229965" y="499301"/>
                  <a:pt x="1215220" y="493956"/>
                  <a:pt x="1203638" y="484104"/>
                </a:cubicBezTo>
                <a:cubicBezTo>
                  <a:pt x="1111407" y="404300"/>
                  <a:pt x="1009633" y="336248"/>
                  <a:pt x="900647" y="281508"/>
                </a:cubicBezTo>
                <a:cubicBezTo>
                  <a:pt x="869295" y="265726"/>
                  <a:pt x="856672" y="227516"/>
                  <a:pt x="872454" y="196164"/>
                </a:cubicBezTo>
                <a:cubicBezTo>
                  <a:pt x="888235" y="164811"/>
                  <a:pt x="926445" y="152188"/>
                  <a:pt x="957797" y="167970"/>
                </a:cubicBezTo>
                <a:close/>
              </a:path>
            </a:pathLst>
          </a:custGeom>
          <a:solidFill>
            <a:schemeClr val="accent4"/>
          </a:solidFill>
          <a:ln w="9525" cap="flat">
            <a:noFill/>
            <a:prstDash val="solid"/>
            <a:miter/>
          </a:ln>
        </p:spPr>
        <p:txBody>
          <a:bodyPr rtlCol="0" anchor="ctr"/>
          <a:lstStyle/>
          <a:p>
            <a:endParaRPr lang="en-US"/>
          </a:p>
        </p:txBody>
      </p:sp>
      <p:sp>
        <p:nvSpPr>
          <p:cNvPr id="26" name="Freeform: Shape 25">
            <a:extLst>
              <a:ext uri="{FF2B5EF4-FFF2-40B4-BE49-F238E27FC236}">
                <a16:creationId xmlns:a16="http://schemas.microsoft.com/office/drawing/2014/main" id="{75F47824-961D-465D-84F9-EAE11BC6173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107145" y="6033795"/>
            <a:ext cx="1493298" cy="824205"/>
          </a:xfrm>
          <a:custGeom>
            <a:avLst/>
            <a:gdLst>
              <a:gd name="connsiteX0" fmla="*/ 995532 w 1991064"/>
              <a:gd name="connsiteY0" fmla="*/ 0 h 824205"/>
              <a:gd name="connsiteX1" fmla="*/ 1984823 w 1991064"/>
              <a:gd name="connsiteY1" fmla="*/ 784423 h 824205"/>
              <a:gd name="connsiteX2" fmla="*/ 1991064 w 1991064"/>
              <a:gd name="connsiteY2" fmla="*/ 824205 h 824205"/>
              <a:gd name="connsiteX3" fmla="*/ 0 w 1991064"/>
              <a:gd name="connsiteY3" fmla="*/ 824205 h 824205"/>
              <a:gd name="connsiteX4" fmla="*/ 6241 w 1991064"/>
              <a:gd name="connsiteY4" fmla="*/ 784423 h 824205"/>
              <a:gd name="connsiteX5" fmla="*/ 995532 w 1991064"/>
              <a:gd name="connsiteY5" fmla="*/ 0 h 8242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991064" h="824205">
                <a:moveTo>
                  <a:pt x="995532" y="0"/>
                </a:moveTo>
                <a:cubicBezTo>
                  <a:pt x="1483521" y="0"/>
                  <a:pt x="1890663" y="336754"/>
                  <a:pt x="1984823" y="784423"/>
                </a:cubicBezTo>
                <a:lnTo>
                  <a:pt x="1991064" y="824205"/>
                </a:lnTo>
                <a:lnTo>
                  <a:pt x="0" y="824205"/>
                </a:lnTo>
                <a:lnTo>
                  <a:pt x="6241" y="784423"/>
                </a:lnTo>
                <a:cubicBezTo>
                  <a:pt x="100402" y="336754"/>
                  <a:pt x="507544" y="0"/>
                  <a:pt x="995532" y="0"/>
                </a:cubicBez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8" name="Freeform: Shape 27">
            <a:extLst>
              <a:ext uri="{FF2B5EF4-FFF2-40B4-BE49-F238E27FC236}">
                <a16:creationId xmlns:a16="http://schemas.microsoft.com/office/drawing/2014/main" id="{FEC9DA3E-C1D7-472D-B7C0-F71AE41FBA2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138772" y="5519196"/>
            <a:ext cx="1005228" cy="1338805"/>
          </a:xfrm>
          <a:custGeom>
            <a:avLst/>
            <a:gdLst>
              <a:gd name="connsiteX0" fmla="*/ 61913 w 1340305"/>
              <a:gd name="connsiteY0" fmla="*/ 0 h 1338805"/>
              <a:gd name="connsiteX1" fmla="*/ 1340305 w 1340305"/>
              <a:gd name="connsiteY1" fmla="*/ 0 h 1338805"/>
              <a:gd name="connsiteX2" fmla="*/ 1340305 w 1340305"/>
              <a:gd name="connsiteY2" fmla="*/ 123825 h 1338805"/>
              <a:gd name="connsiteX3" fmla="*/ 123825 w 1340305"/>
              <a:gd name="connsiteY3" fmla="*/ 123825 h 1338805"/>
              <a:gd name="connsiteX4" fmla="*/ 123825 w 1340305"/>
              <a:gd name="connsiteY4" fmla="*/ 1338805 h 1338805"/>
              <a:gd name="connsiteX5" fmla="*/ 0 w 1340305"/>
              <a:gd name="connsiteY5" fmla="*/ 1338805 h 1338805"/>
              <a:gd name="connsiteX6" fmla="*/ 0 w 1340305"/>
              <a:gd name="connsiteY6" fmla="*/ 61913 h 1338805"/>
              <a:gd name="connsiteX7" fmla="*/ 61913 w 1340305"/>
              <a:gd name="connsiteY7" fmla="*/ 0 h 13388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340305" h="1338805">
                <a:moveTo>
                  <a:pt x="61913" y="0"/>
                </a:moveTo>
                <a:lnTo>
                  <a:pt x="1340305" y="0"/>
                </a:lnTo>
                <a:lnTo>
                  <a:pt x="1340305" y="123825"/>
                </a:lnTo>
                <a:lnTo>
                  <a:pt x="123825" y="123825"/>
                </a:lnTo>
                <a:lnTo>
                  <a:pt x="123825" y="1338805"/>
                </a:lnTo>
                <a:lnTo>
                  <a:pt x="0" y="1338805"/>
                </a:lnTo>
                <a:lnTo>
                  <a:pt x="0" y="61913"/>
                </a:lnTo>
                <a:cubicBezTo>
                  <a:pt x="0" y="27719"/>
                  <a:pt x="27719" y="0"/>
                  <a:pt x="61913" y="0"/>
                </a:cubicBezTo>
                <a:close/>
              </a:path>
            </a:pathLst>
          </a:custGeom>
          <a:solidFill>
            <a:schemeClr val="accent6"/>
          </a:solidFill>
          <a:ln w="9525" cap="flat">
            <a:noFill/>
            <a:prstDash val="solid"/>
            <a:miter/>
          </a:ln>
        </p:spPr>
        <p:txBody>
          <a:bodyPr rtlCol="0" anchor="ctr"/>
          <a:lstStyle/>
          <a:p>
            <a:endParaRPr lang="en-US"/>
          </a:p>
        </p:txBody>
      </p:sp>
      <p:grpSp>
        <p:nvGrpSpPr>
          <p:cNvPr id="5" name="Group 4"/>
          <p:cNvGrpSpPr/>
          <p:nvPr/>
        </p:nvGrpSpPr>
        <p:grpSpPr>
          <a:xfrm>
            <a:off x="4767354" y="2626192"/>
            <a:ext cx="4185233" cy="1878054"/>
            <a:chOff x="251520" y="3214366"/>
            <a:chExt cx="8466284" cy="3643634"/>
          </a:xfrm>
        </p:grpSpPr>
        <p:pic>
          <p:nvPicPr>
            <p:cNvPr id="6" name="Picture 2" descr="Sadness Clipart Sadness Clipart - Sadness Inside Out Clip Art - Png Download (874x1118), Png Download"/>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51520" y="3549168"/>
              <a:ext cx="2088232" cy="3220780"/>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7" descr="Download - Inside Out Characters Joy Clipart (840x900), Png Download"/>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483768" y="3214366"/>
              <a:ext cx="2665579" cy="3643634"/>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2" descr="Download Fear Looking Behind His Back Transparent Png - Inside Out Fear Jpg Clipart (899x900), Png Download"/>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4860032" y="3780687"/>
              <a:ext cx="1602752" cy="2989261"/>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2" descr="Food For Thought - Inside Out Anger Clipart (716x1024), Png Download"/>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6313402" y="3320080"/>
              <a:ext cx="2404402" cy="3514925"/>
            </a:xfrm>
            <a:prstGeom prst="rect">
              <a:avLst/>
            </a:prstGeom>
            <a:noFill/>
            <a:extLst>
              <a:ext uri="{909E8E84-426E-40DD-AFC4-6F175D3DCCD1}">
                <a14:hiddenFill xmlns:a14="http://schemas.microsoft.com/office/drawing/2010/main">
                  <a:solidFill>
                    <a:srgbClr val="FFFFFF"/>
                  </a:solidFill>
                </a14:hiddenFill>
              </a:ext>
            </a:extLst>
          </p:spPr>
        </p:pic>
      </p:grpSp>
    </p:spTree>
    <p:extLst>
      <p:ext uri="{BB962C8B-B14F-4D97-AF65-F5344CB8AC3E}">
        <p14:creationId xmlns:p14="http://schemas.microsoft.com/office/powerpoint/2010/main" val="2614373650"/>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4" name="Rectangle 13">
            <a:extLst>
              <a:ext uri="{FF2B5EF4-FFF2-40B4-BE49-F238E27FC236}">
                <a16:creationId xmlns:a16="http://schemas.microsoft.com/office/drawing/2014/main" id="{1CD81A2A-6ED4-4EF4-A14C-912D31E1480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0" y="0"/>
            <a:ext cx="9144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p:nvSpPr>
          <p:cNvPr id="16" name="Freeform: Shape 15">
            <a:extLst>
              <a:ext uri="{FF2B5EF4-FFF2-40B4-BE49-F238E27FC236}">
                <a16:creationId xmlns:a16="http://schemas.microsoft.com/office/drawing/2014/main" id="{1661932C-CA15-4E17-B115-FAE7CBEE478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648992" y="1"/>
            <a:ext cx="866357" cy="625027"/>
          </a:xfrm>
          <a:custGeom>
            <a:avLst/>
            <a:gdLst>
              <a:gd name="connsiteX0" fmla="*/ 4784 w 1155142"/>
              <a:gd name="connsiteY0" fmla="*/ 0 h 625027"/>
              <a:gd name="connsiteX1" fmla="*/ 1150358 w 1155142"/>
              <a:gd name="connsiteY1" fmla="*/ 0 h 625027"/>
              <a:gd name="connsiteX2" fmla="*/ 1155142 w 1155142"/>
              <a:gd name="connsiteY2" fmla="*/ 47456 h 625027"/>
              <a:gd name="connsiteX3" fmla="*/ 577571 w 1155142"/>
              <a:gd name="connsiteY3" fmla="*/ 625027 h 625027"/>
              <a:gd name="connsiteX4" fmla="*/ 0 w 1155142"/>
              <a:gd name="connsiteY4" fmla="*/ 47456 h 62502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55142" h="625027">
                <a:moveTo>
                  <a:pt x="4784" y="0"/>
                </a:moveTo>
                <a:lnTo>
                  <a:pt x="1150358" y="0"/>
                </a:lnTo>
                <a:lnTo>
                  <a:pt x="1155142" y="47456"/>
                </a:lnTo>
                <a:cubicBezTo>
                  <a:pt x="1155142" y="366440"/>
                  <a:pt x="896555" y="625027"/>
                  <a:pt x="577571" y="625027"/>
                </a:cubicBezTo>
                <a:cubicBezTo>
                  <a:pt x="258587" y="625027"/>
                  <a:pt x="0" y="366440"/>
                  <a:pt x="0" y="47456"/>
                </a:cubicBezTo>
                <a:close/>
              </a:path>
            </a:pathLst>
          </a:custGeom>
          <a:solidFill>
            <a:schemeClr val="accent5">
              <a:alpha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8" name="Oval 17">
            <a:extLst>
              <a:ext uri="{FF2B5EF4-FFF2-40B4-BE49-F238E27FC236}">
                <a16:creationId xmlns:a16="http://schemas.microsoft.com/office/drawing/2014/main" id="{8590ADD5-9383-4D3D-9047-3DA2593CCB5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106138" y="3423959"/>
            <a:ext cx="405617" cy="540822"/>
          </a:xfrm>
          <a:prstGeom prst="ellipse">
            <a:avLst/>
          </a:prstGeom>
          <a:noFill/>
          <a:ln w="127000">
            <a:solidFill>
              <a:schemeClr val="accent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Freeform: Shape 19">
            <a:extLst>
              <a:ext uri="{FF2B5EF4-FFF2-40B4-BE49-F238E27FC236}">
                <a16:creationId xmlns:a16="http://schemas.microsoft.com/office/drawing/2014/main" id="{DABE3E45-88CF-45D8-8D40-C773324D93F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062201" y="1"/>
            <a:ext cx="1550211" cy="1621879"/>
          </a:xfrm>
          <a:custGeom>
            <a:avLst/>
            <a:gdLst>
              <a:gd name="connsiteX0" fmla="*/ 0 w 2066948"/>
              <a:gd name="connsiteY0" fmla="*/ 0 h 1621879"/>
              <a:gd name="connsiteX1" fmla="*/ 123825 w 2066948"/>
              <a:gd name="connsiteY1" fmla="*/ 0 h 1621879"/>
              <a:gd name="connsiteX2" fmla="*/ 123825 w 2066948"/>
              <a:gd name="connsiteY2" fmla="*/ 1452620 h 1621879"/>
              <a:gd name="connsiteX3" fmla="*/ 1881378 w 2066948"/>
              <a:gd name="connsiteY3" fmla="*/ 436017 h 1621879"/>
              <a:gd name="connsiteX4" fmla="*/ 1127572 w 2066948"/>
              <a:gd name="connsiteY4" fmla="*/ 0 h 1621879"/>
              <a:gd name="connsiteX5" fmla="*/ 1374887 w 2066948"/>
              <a:gd name="connsiteY5" fmla="*/ 0 h 1621879"/>
              <a:gd name="connsiteX6" fmla="*/ 2035969 w 2066948"/>
              <a:gd name="connsiteY6" fmla="*/ 382391 h 1621879"/>
              <a:gd name="connsiteX7" fmla="*/ 2058648 w 2066948"/>
              <a:gd name="connsiteY7" fmla="*/ 466963 h 1621879"/>
              <a:gd name="connsiteX8" fmla="*/ 2035969 w 2066948"/>
              <a:gd name="connsiteY8" fmla="*/ 489642 h 1621879"/>
              <a:gd name="connsiteX9" fmla="*/ 92869 w 2066948"/>
              <a:gd name="connsiteY9" fmla="*/ 1613592 h 1621879"/>
              <a:gd name="connsiteX10" fmla="*/ 61913 w 2066948"/>
              <a:gd name="connsiteY10" fmla="*/ 1621879 h 1621879"/>
              <a:gd name="connsiteX11" fmla="*/ 0 w 2066948"/>
              <a:gd name="connsiteY11" fmla="*/ 1559967 h 16218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066948" h="1621879">
                <a:moveTo>
                  <a:pt x="0" y="0"/>
                </a:moveTo>
                <a:lnTo>
                  <a:pt x="123825" y="0"/>
                </a:lnTo>
                <a:lnTo>
                  <a:pt x="123825" y="1452620"/>
                </a:lnTo>
                <a:lnTo>
                  <a:pt x="1881378" y="436017"/>
                </a:lnTo>
                <a:lnTo>
                  <a:pt x="1127572" y="0"/>
                </a:lnTo>
                <a:lnTo>
                  <a:pt x="1374887" y="0"/>
                </a:lnTo>
                <a:lnTo>
                  <a:pt x="2035969" y="382391"/>
                </a:lnTo>
                <a:cubicBezTo>
                  <a:pt x="2065582" y="399479"/>
                  <a:pt x="2075745" y="437340"/>
                  <a:pt x="2058648" y="466963"/>
                </a:cubicBezTo>
                <a:cubicBezTo>
                  <a:pt x="2053219" y="476384"/>
                  <a:pt x="2045389" y="484204"/>
                  <a:pt x="2035969" y="489642"/>
                </a:cubicBezTo>
                <a:lnTo>
                  <a:pt x="92869" y="1613592"/>
                </a:lnTo>
                <a:cubicBezTo>
                  <a:pt x="83458" y="1619031"/>
                  <a:pt x="72780" y="1621889"/>
                  <a:pt x="61913" y="1621879"/>
                </a:cubicBezTo>
                <a:cubicBezTo>
                  <a:pt x="27719" y="1621879"/>
                  <a:pt x="0" y="1594161"/>
                  <a:pt x="0" y="1559967"/>
                </a:cubicBezTo>
                <a:close/>
              </a:path>
            </a:pathLst>
          </a:custGeom>
          <a:solidFill>
            <a:schemeClr val="accent6"/>
          </a:solidFill>
          <a:ln w="9525" cap="flat">
            <a:noFill/>
            <a:prstDash val="solid"/>
            <a:miter/>
          </a:ln>
        </p:spPr>
        <p:txBody>
          <a:bodyPr rtlCol="0" anchor="ctr"/>
          <a:lstStyle/>
          <a:p>
            <a:endParaRPr lang="en-US"/>
          </a:p>
        </p:txBody>
      </p:sp>
      <p:cxnSp>
        <p:nvCxnSpPr>
          <p:cNvPr id="22" name="Straight Connector 21">
            <a:extLst>
              <a:ext uri="{FF2B5EF4-FFF2-40B4-BE49-F238E27FC236}">
                <a16:creationId xmlns:a16="http://schemas.microsoft.com/office/drawing/2014/main" id="{49CD1692-827B-4C8D-B4A1-134FD04CF45C}"/>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9104058" y="1027906"/>
            <a:ext cx="0" cy="1597708"/>
          </a:xfrm>
          <a:prstGeom prst="line">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cxnSp>
      <p:sp>
        <p:nvSpPr>
          <p:cNvPr id="24" name="Freeform: Shape 23">
            <a:extLst>
              <a:ext uri="{FF2B5EF4-FFF2-40B4-BE49-F238E27FC236}">
                <a16:creationId xmlns:a16="http://schemas.microsoft.com/office/drawing/2014/main" id="{B91ECDA9-56DC-4270-8F33-01C5637B8CE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463438">
            <a:off x="5592435" y="5166682"/>
            <a:ext cx="1376793" cy="2024785"/>
          </a:xfrm>
          <a:custGeom>
            <a:avLst/>
            <a:gdLst>
              <a:gd name="connsiteX0" fmla="*/ 1801138 w 1835725"/>
              <a:gd name="connsiteY0" fmla="*/ 1622662 h 2024785"/>
              <a:gd name="connsiteX1" fmla="*/ 1835717 w 1835725"/>
              <a:gd name="connsiteY1" fmla="*/ 1680254 h 2024785"/>
              <a:gd name="connsiteX2" fmla="*/ 1812568 w 1835725"/>
              <a:gd name="connsiteY2" fmla="*/ 1877193 h 2024785"/>
              <a:gd name="connsiteX3" fmla="*/ 1776210 w 1835725"/>
              <a:gd name="connsiteY3" fmla="*/ 2024785 h 2024785"/>
              <a:gd name="connsiteX4" fmla="*/ 1655772 w 1835725"/>
              <a:gd name="connsiteY4" fmla="*/ 1983449 h 2024785"/>
              <a:gd name="connsiteX5" fmla="*/ 1687591 w 1835725"/>
              <a:gd name="connsiteY5" fmla="*/ 1854495 h 2024785"/>
              <a:gd name="connsiteX6" fmla="*/ 1708939 w 1835725"/>
              <a:gd name="connsiteY6" fmla="*/ 1673301 h 2024785"/>
              <a:gd name="connsiteX7" fmla="*/ 1778129 w 1835725"/>
              <a:gd name="connsiteY7" fmla="*/ 1615979 h 2024785"/>
              <a:gd name="connsiteX8" fmla="*/ 1801138 w 1835725"/>
              <a:gd name="connsiteY8" fmla="*/ 1622662 h 2024785"/>
              <a:gd name="connsiteX9" fmla="*/ 1585229 w 1835725"/>
              <a:gd name="connsiteY9" fmla="*/ 764759 h 2024785"/>
              <a:gd name="connsiteX10" fmla="*/ 1623024 w 1835725"/>
              <a:gd name="connsiteY10" fmla="*/ 792810 h 2024785"/>
              <a:gd name="connsiteX11" fmla="*/ 1777614 w 1835725"/>
              <a:gd name="connsiteY11" fmla="*/ 1157141 h 2024785"/>
              <a:gd name="connsiteX12" fmla="*/ 1733799 w 1835725"/>
              <a:gd name="connsiteY12" fmla="*/ 1235532 h 2024785"/>
              <a:gd name="connsiteX13" fmla="*/ 1716464 w 1835725"/>
              <a:gd name="connsiteY13" fmla="*/ 1237722 h 2024785"/>
              <a:gd name="connsiteX14" fmla="*/ 1716464 w 1835725"/>
              <a:gd name="connsiteY14" fmla="*/ 1237913 h 2024785"/>
              <a:gd name="connsiteX15" fmla="*/ 1655409 w 1835725"/>
              <a:gd name="connsiteY15" fmla="*/ 1191717 h 2024785"/>
              <a:gd name="connsiteX16" fmla="*/ 1513200 w 1835725"/>
              <a:gd name="connsiteY16" fmla="*/ 856627 h 2024785"/>
              <a:gd name="connsiteX17" fmla="*/ 1538499 w 1835725"/>
              <a:gd name="connsiteY17" fmla="*/ 770415 h 2024785"/>
              <a:gd name="connsiteX18" fmla="*/ 1585229 w 1835725"/>
              <a:gd name="connsiteY18" fmla="*/ 764759 h 2024785"/>
              <a:gd name="connsiteX19" fmla="*/ 477919 w 1835725"/>
              <a:gd name="connsiteY19" fmla="*/ 21437 h 2024785"/>
              <a:gd name="connsiteX20" fmla="*/ 509236 w 1835725"/>
              <a:gd name="connsiteY20" fmla="*/ 84182 h 2024785"/>
              <a:gd name="connsiteX21" fmla="*/ 445829 w 1835725"/>
              <a:gd name="connsiteY21" fmla="*/ 139871 h 2024785"/>
              <a:gd name="connsiteX22" fmla="*/ 437447 w 1835725"/>
              <a:gd name="connsiteY22" fmla="*/ 139395 h 2024785"/>
              <a:gd name="connsiteX23" fmla="*/ 73211 w 1835725"/>
              <a:gd name="connsiteY23" fmla="*/ 137204 h 2024785"/>
              <a:gd name="connsiteX24" fmla="*/ 749 w 1835725"/>
              <a:gd name="connsiteY24" fmla="*/ 84082 h 2024785"/>
              <a:gd name="connsiteX25" fmla="*/ 53871 w 1835725"/>
              <a:gd name="connsiteY25" fmla="*/ 11621 h 2024785"/>
              <a:gd name="connsiteX26" fmla="*/ 58352 w 1835725"/>
              <a:gd name="connsiteY26" fmla="*/ 11093 h 2024785"/>
              <a:gd name="connsiteX27" fmla="*/ 454020 w 1835725"/>
              <a:gd name="connsiteY27" fmla="*/ 13474 h 2024785"/>
              <a:gd name="connsiteX28" fmla="*/ 477919 w 1835725"/>
              <a:gd name="connsiteY28" fmla="*/ 21437 h 2024785"/>
              <a:gd name="connsiteX29" fmla="*/ 957797 w 1835725"/>
              <a:gd name="connsiteY29" fmla="*/ 167970 h 2024785"/>
              <a:gd name="connsiteX30" fmla="*/ 1286982 w 1835725"/>
              <a:gd name="connsiteY30" fmla="*/ 387616 h 2024785"/>
              <a:gd name="connsiteX31" fmla="*/ 1293725 w 1835725"/>
              <a:gd name="connsiteY31" fmla="*/ 477075 h 2024785"/>
              <a:gd name="connsiteX32" fmla="*/ 1245453 w 1835725"/>
              <a:gd name="connsiteY32" fmla="*/ 499154 h 2024785"/>
              <a:gd name="connsiteX33" fmla="*/ 1245167 w 1835725"/>
              <a:gd name="connsiteY33" fmla="*/ 499154 h 2024785"/>
              <a:gd name="connsiteX34" fmla="*/ 1203638 w 1835725"/>
              <a:gd name="connsiteY34" fmla="*/ 484104 h 2024785"/>
              <a:gd name="connsiteX35" fmla="*/ 900647 w 1835725"/>
              <a:gd name="connsiteY35" fmla="*/ 281508 h 2024785"/>
              <a:gd name="connsiteX36" fmla="*/ 872454 w 1835725"/>
              <a:gd name="connsiteY36" fmla="*/ 196164 h 2024785"/>
              <a:gd name="connsiteX37" fmla="*/ 957797 w 1835725"/>
              <a:gd name="connsiteY37" fmla="*/ 167970 h 20247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Lst>
            <a:rect l="l" t="t" r="r" b="b"/>
            <a:pathLst>
              <a:path w="1835725" h="2024785">
                <a:moveTo>
                  <a:pt x="1801138" y="1622662"/>
                </a:moveTo>
                <a:cubicBezTo>
                  <a:pt x="1822105" y="1633400"/>
                  <a:pt x="1836117" y="1655372"/>
                  <a:pt x="1835717" y="1680254"/>
                </a:cubicBezTo>
                <a:cubicBezTo>
                  <a:pt x="1832093" y="1746382"/>
                  <a:pt x="1824354" y="1812154"/>
                  <a:pt x="1812568" y="1877193"/>
                </a:cubicBezTo>
                <a:lnTo>
                  <a:pt x="1776210" y="2024785"/>
                </a:lnTo>
                <a:lnTo>
                  <a:pt x="1655772" y="1983449"/>
                </a:lnTo>
                <a:lnTo>
                  <a:pt x="1687591" y="1854495"/>
                </a:lnTo>
                <a:cubicBezTo>
                  <a:pt x="1698455" y="1794657"/>
                  <a:pt x="1705590" y="1734142"/>
                  <a:pt x="1708939" y="1673301"/>
                </a:cubicBezTo>
                <a:cubicBezTo>
                  <a:pt x="1712216" y="1638363"/>
                  <a:pt x="1743190" y="1612703"/>
                  <a:pt x="1778129" y="1615979"/>
                </a:cubicBezTo>
                <a:cubicBezTo>
                  <a:pt x="1786387" y="1616753"/>
                  <a:pt x="1794149" y="1619084"/>
                  <a:pt x="1801138" y="1622662"/>
                </a:cubicBezTo>
                <a:close/>
                <a:moveTo>
                  <a:pt x="1585229" y="764759"/>
                </a:moveTo>
                <a:cubicBezTo>
                  <a:pt x="1600438" y="768789"/>
                  <a:pt x="1614156" y="778436"/>
                  <a:pt x="1623024" y="792810"/>
                </a:cubicBezTo>
                <a:cubicBezTo>
                  <a:pt x="1689575" y="907319"/>
                  <a:pt x="1741505" y="1029715"/>
                  <a:pt x="1777614" y="1157141"/>
                </a:cubicBezTo>
                <a:cubicBezTo>
                  <a:pt x="1787149" y="1190888"/>
                  <a:pt x="1767537" y="1225969"/>
                  <a:pt x="1733799" y="1235532"/>
                </a:cubicBezTo>
                <a:cubicBezTo>
                  <a:pt x="1728151" y="1237046"/>
                  <a:pt x="1722312" y="1237780"/>
                  <a:pt x="1716464" y="1237722"/>
                </a:cubicBezTo>
                <a:lnTo>
                  <a:pt x="1716464" y="1237913"/>
                </a:lnTo>
                <a:cubicBezTo>
                  <a:pt x="1688070" y="1237913"/>
                  <a:pt x="1663124" y="1219044"/>
                  <a:pt x="1655409" y="1191717"/>
                </a:cubicBezTo>
                <a:cubicBezTo>
                  <a:pt x="1622214" y="1074512"/>
                  <a:pt x="1574437" y="961936"/>
                  <a:pt x="1513200" y="856627"/>
                </a:cubicBezTo>
                <a:cubicBezTo>
                  <a:pt x="1496379" y="825834"/>
                  <a:pt x="1507704" y="787236"/>
                  <a:pt x="1538499" y="770415"/>
                </a:cubicBezTo>
                <a:cubicBezTo>
                  <a:pt x="1553325" y="762319"/>
                  <a:pt x="1570022" y="760730"/>
                  <a:pt x="1585229" y="764759"/>
                </a:cubicBezTo>
                <a:close/>
                <a:moveTo>
                  <a:pt x="477919" y="21437"/>
                </a:moveTo>
                <a:cubicBezTo>
                  <a:pt x="499341" y="33775"/>
                  <a:pt x="512445" y="58102"/>
                  <a:pt x="509236" y="84182"/>
                </a:cubicBezTo>
                <a:cubicBezTo>
                  <a:pt x="505303" y="116151"/>
                  <a:pt x="478038" y="140098"/>
                  <a:pt x="445829" y="139871"/>
                </a:cubicBezTo>
                <a:cubicBezTo>
                  <a:pt x="443027" y="139899"/>
                  <a:pt x="440227" y="139740"/>
                  <a:pt x="437447" y="139395"/>
                </a:cubicBezTo>
                <a:cubicBezTo>
                  <a:pt x="316592" y="123615"/>
                  <a:pt x="194247" y="122878"/>
                  <a:pt x="73211" y="137204"/>
                </a:cubicBezTo>
                <a:cubicBezTo>
                  <a:pt x="38532" y="142545"/>
                  <a:pt x="6090" y="118762"/>
                  <a:pt x="749" y="84082"/>
                </a:cubicBezTo>
                <a:cubicBezTo>
                  <a:pt x="-4591" y="49403"/>
                  <a:pt x="19192" y="16961"/>
                  <a:pt x="53871" y="11621"/>
                </a:cubicBezTo>
                <a:cubicBezTo>
                  <a:pt x="55358" y="11392"/>
                  <a:pt x="56852" y="11216"/>
                  <a:pt x="58352" y="11093"/>
                </a:cubicBezTo>
                <a:cubicBezTo>
                  <a:pt x="189834" y="-4456"/>
                  <a:pt x="322735" y="-3656"/>
                  <a:pt x="454020" y="13474"/>
                </a:cubicBezTo>
                <a:cubicBezTo>
                  <a:pt x="462713" y="14543"/>
                  <a:pt x="470778" y="17324"/>
                  <a:pt x="477919" y="21437"/>
                </a:cubicBezTo>
                <a:close/>
                <a:moveTo>
                  <a:pt x="957797" y="167970"/>
                </a:moveTo>
                <a:cubicBezTo>
                  <a:pt x="1076184" y="227289"/>
                  <a:pt x="1186759" y="301068"/>
                  <a:pt x="1286982" y="387616"/>
                </a:cubicBezTo>
                <a:cubicBezTo>
                  <a:pt x="1313547" y="410457"/>
                  <a:pt x="1316566" y="450510"/>
                  <a:pt x="1293725" y="477075"/>
                </a:cubicBezTo>
                <a:cubicBezTo>
                  <a:pt x="1281638" y="491137"/>
                  <a:pt x="1263998" y="499204"/>
                  <a:pt x="1245453" y="499154"/>
                </a:cubicBezTo>
                <a:lnTo>
                  <a:pt x="1245167" y="499154"/>
                </a:lnTo>
                <a:cubicBezTo>
                  <a:pt x="1229965" y="499301"/>
                  <a:pt x="1215220" y="493956"/>
                  <a:pt x="1203638" y="484104"/>
                </a:cubicBezTo>
                <a:cubicBezTo>
                  <a:pt x="1111407" y="404300"/>
                  <a:pt x="1009633" y="336248"/>
                  <a:pt x="900647" y="281508"/>
                </a:cubicBezTo>
                <a:cubicBezTo>
                  <a:pt x="869295" y="265726"/>
                  <a:pt x="856672" y="227516"/>
                  <a:pt x="872454" y="196164"/>
                </a:cubicBezTo>
                <a:cubicBezTo>
                  <a:pt x="888235" y="164811"/>
                  <a:pt x="926445" y="152188"/>
                  <a:pt x="957797" y="167970"/>
                </a:cubicBezTo>
                <a:close/>
              </a:path>
            </a:pathLst>
          </a:custGeom>
          <a:solidFill>
            <a:schemeClr val="accent4"/>
          </a:solidFill>
          <a:ln w="9525" cap="flat">
            <a:noFill/>
            <a:prstDash val="solid"/>
            <a:miter/>
          </a:ln>
        </p:spPr>
        <p:txBody>
          <a:bodyPr rtlCol="0" anchor="ctr"/>
          <a:lstStyle/>
          <a:p>
            <a:endParaRPr lang="en-US"/>
          </a:p>
        </p:txBody>
      </p:sp>
      <p:sp>
        <p:nvSpPr>
          <p:cNvPr id="26" name="Freeform: Shape 25">
            <a:extLst>
              <a:ext uri="{FF2B5EF4-FFF2-40B4-BE49-F238E27FC236}">
                <a16:creationId xmlns:a16="http://schemas.microsoft.com/office/drawing/2014/main" id="{75F47824-961D-465D-84F9-EAE11BC6173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107145" y="6033795"/>
            <a:ext cx="1493298" cy="824205"/>
          </a:xfrm>
          <a:custGeom>
            <a:avLst/>
            <a:gdLst>
              <a:gd name="connsiteX0" fmla="*/ 995532 w 1991064"/>
              <a:gd name="connsiteY0" fmla="*/ 0 h 824205"/>
              <a:gd name="connsiteX1" fmla="*/ 1984823 w 1991064"/>
              <a:gd name="connsiteY1" fmla="*/ 784423 h 824205"/>
              <a:gd name="connsiteX2" fmla="*/ 1991064 w 1991064"/>
              <a:gd name="connsiteY2" fmla="*/ 824205 h 824205"/>
              <a:gd name="connsiteX3" fmla="*/ 0 w 1991064"/>
              <a:gd name="connsiteY3" fmla="*/ 824205 h 824205"/>
              <a:gd name="connsiteX4" fmla="*/ 6241 w 1991064"/>
              <a:gd name="connsiteY4" fmla="*/ 784423 h 824205"/>
              <a:gd name="connsiteX5" fmla="*/ 995532 w 1991064"/>
              <a:gd name="connsiteY5" fmla="*/ 0 h 8242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991064" h="824205">
                <a:moveTo>
                  <a:pt x="995532" y="0"/>
                </a:moveTo>
                <a:cubicBezTo>
                  <a:pt x="1483521" y="0"/>
                  <a:pt x="1890663" y="336754"/>
                  <a:pt x="1984823" y="784423"/>
                </a:cubicBezTo>
                <a:lnTo>
                  <a:pt x="1991064" y="824205"/>
                </a:lnTo>
                <a:lnTo>
                  <a:pt x="0" y="824205"/>
                </a:lnTo>
                <a:lnTo>
                  <a:pt x="6241" y="784423"/>
                </a:lnTo>
                <a:cubicBezTo>
                  <a:pt x="100402" y="336754"/>
                  <a:pt x="507544" y="0"/>
                  <a:pt x="995532" y="0"/>
                </a:cubicBez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8" name="Freeform: Shape 27">
            <a:extLst>
              <a:ext uri="{FF2B5EF4-FFF2-40B4-BE49-F238E27FC236}">
                <a16:creationId xmlns:a16="http://schemas.microsoft.com/office/drawing/2014/main" id="{FEC9DA3E-C1D7-472D-B7C0-F71AE41FBA2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138772" y="5519196"/>
            <a:ext cx="1005228" cy="1338805"/>
          </a:xfrm>
          <a:custGeom>
            <a:avLst/>
            <a:gdLst>
              <a:gd name="connsiteX0" fmla="*/ 61913 w 1340305"/>
              <a:gd name="connsiteY0" fmla="*/ 0 h 1338805"/>
              <a:gd name="connsiteX1" fmla="*/ 1340305 w 1340305"/>
              <a:gd name="connsiteY1" fmla="*/ 0 h 1338805"/>
              <a:gd name="connsiteX2" fmla="*/ 1340305 w 1340305"/>
              <a:gd name="connsiteY2" fmla="*/ 123825 h 1338805"/>
              <a:gd name="connsiteX3" fmla="*/ 123825 w 1340305"/>
              <a:gd name="connsiteY3" fmla="*/ 123825 h 1338805"/>
              <a:gd name="connsiteX4" fmla="*/ 123825 w 1340305"/>
              <a:gd name="connsiteY4" fmla="*/ 1338805 h 1338805"/>
              <a:gd name="connsiteX5" fmla="*/ 0 w 1340305"/>
              <a:gd name="connsiteY5" fmla="*/ 1338805 h 1338805"/>
              <a:gd name="connsiteX6" fmla="*/ 0 w 1340305"/>
              <a:gd name="connsiteY6" fmla="*/ 61913 h 1338805"/>
              <a:gd name="connsiteX7" fmla="*/ 61913 w 1340305"/>
              <a:gd name="connsiteY7" fmla="*/ 0 h 13388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340305" h="1338805">
                <a:moveTo>
                  <a:pt x="61913" y="0"/>
                </a:moveTo>
                <a:lnTo>
                  <a:pt x="1340305" y="0"/>
                </a:lnTo>
                <a:lnTo>
                  <a:pt x="1340305" y="123825"/>
                </a:lnTo>
                <a:lnTo>
                  <a:pt x="123825" y="123825"/>
                </a:lnTo>
                <a:lnTo>
                  <a:pt x="123825" y="1338805"/>
                </a:lnTo>
                <a:lnTo>
                  <a:pt x="0" y="1338805"/>
                </a:lnTo>
                <a:lnTo>
                  <a:pt x="0" y="61913"/>
                </a:lnTo>
                <a:cubicBezTo>
                  <a:pt x="0" y="27719"/>
                  <a:pt x="27719" y="0"/>
                  <a:pt x="61913" y="0"/>
                </a:cubicBezTo>
                <a:close/>
              </a:path>
            </a:pathLst>
          </a:custGeom>
          <a:solidFill>
            <a:schemeClr val="accent6"/>
          </a:solidFill>
          <a:ln w="9525" cap="flat">
            <a:noFill/>
            <a:prstDash val="solid"/>
            <a:miter/>
          </a:ln>
        </p:spPr>
        <p:txBody>
          <a:bodyPr rtlCol="0" anchor="ctr"/>
          <a:lstStyle/>
          <a:p>
            <a:endParaRPr lang="en-US"/>
          </a:p>
        </p:txBody>
      </p:sp>
      <p:grpSp>
        <p:nvGrpSpPr>
          <p:cNvPr id="5" name="Group 4"/>
          <p:cNvGrpSpPr/>
          <p:nvPr/>
        </p:nvGrpSpPr>
        <p:grpSpPr>
          <a:xfrm>
            <a:off x="5885178" y="5325082"/>
            <a:ext cx="3268819" cy="1535658"/>
            <a:chOff x="251520" y="3214366"/>
            <a:chExt cx="8466284" cy="3643634"/>
          </a:xfrm>
        </p:grpSpPr>
        <p:pic>
          <p:nvPicPr>
            <p:cNvPr id="6" name="Picture 2" descr="Sadness Clipart Sadness Clipart - Sadness Inside Out Clip Art - Png Download (874x1118), Png Download"/>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51520" y="3549168"/>
              <a:ext cx="2088232" cy="3220780"/>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7" descr="Download - Inside Out Characters Joy Clipart (840x900), Png Download"/>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2483768" y="3214366"/>
              <a:ext cx="2665579" cy="3643634"/>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2" descr="Download Fear Looking Behind His Back Transparent Png - Inside Out Fear Jpg Clipart (899x900), Png Download"/>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4860032" y="3780687"/>
              <a:ext cx="1602752" cy="2989261"/>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2" descr="Food For Thought - Inside Out Anger Clipart (716x1024), Png Download"/>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6313402" y="3320080"/>
              <a:ext cx="2404402" cy="3514925"/>
            </a:xfrm>
            <a:prstGeom prst="rect">
              <a:avLst/>
            </a:prstGeom>
            <a:noFill/>
            <a:extLst>
              <a:ext uri="{909E8E84-426E-40DD-AFC4-6F175D3DCCD1}">
                <a14:hiddenFill xmlns:a14="http://schemas.microsoft.com/office/drawing/2010/main">
                  <a:solidFill>
                    <a:srgbClr val="FFFFFF"/>
                  </a:solidFill>
                </a14:hiddenFill>
              </a:ext>
            </a:extLst>
          </p:spPr>
        </p:pic>
      </p:grpSp>
      <p:sp>
        <p:nvSpPr>
          <p:cNvPr id="12" name="TextBox 11">
            <a:extLst>
              <a:ext uri="{FF2B5EF4-FFF2-40B4-BE49-F238E27FC236}">
                <a16:creationId xmlns:a16="http://schemas.microsoft.com/office/drawing/2014/main" id="{55CAA560-72D4-038E-C881-A742E78ADDAC}"/>
              </a:ext>
            </a:extLst>
          </p:cNvPr>
          <p:cNvSpPr txBox="1"/>
          <p:nvPr/>
        </p:nvSpPr>
        <p:spPr>
          <a:xfrm>
            <a:off x="5649542" y="1032225"/>
            <a:ext cx="3619331" cy="452431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2800" dirty="0">
                <a:cs typeface="Calibri"/>
              </a:rPr>
              <a:t>This is a great video showing what is ACTUALLY happening when you make a mistake! Show it to your child to explain that mistakes are great – it means we are growing our brains.</a:t>
            </a:r>
            <a:endParaRPr lang="en-GB" sz="2800" dirty="0">
              <a:ea typeface="Calibri"/>
              <a:cs typeface="Calibri"/>
            </a:endParaRPr>
          </a:p>
          <a:p>
            <a:endParaRPr lang="en-GB" dirty="0">
              <a:cs typeface="Calibri"/>
            </a:endParaRPr>
          </a:p>
          <a:p>
            <a:endParaRPr lang="en-GB" dirty="0">
              <a:cs typeface="Calibri"/>
            </a:endParaRPr>
          </a:p>
        </p:txBody>
      </p:sp>
      <p:pic>
        <p:nvPicPr>
          <p:cNvPr id="2" name="ScreenRecording_12-04-2024 16-51-08_1">
            <a:hlinkClick r:id="" action="ppaction://media"/>
            <a:extLst>
              <a:ext uri="{FF2B5EF4-FFF2-40B4-BE49-F238E27FC236}">
                <a16:creationId xmlns:a16="http://schemas.microsoft.com/office/drawing/2014/main" id="{EC0FA98B-FB08-DD00-02EA-A11D467CD518}"/>
              </a:ext>
            </a:extLst>
          </p:cNvPr>
          <p:cNvPicPr>
            <a:picLocks noChangeAspect="1"/>
          </p:cNvPicPr>
          <p:nvPr>
            <a:videoFile r:link="rId2"/>
            <p:extLst>
              <p:ext uri="{DAA4B4D4-6D71-4841-9C94-3DE7FCFB9230}">
                <p14:media xmlns:p14="http://schemas.microsoft.com/office/powerpoint/2010/main" r:embed="rId1"/>
              </p:ext>
            </p:extLst>
          </p:nvPr>
        </p:nvPicPr>
        <p:blipFill>
          <a:blip r:embed="rId8"/>
          <a:stretch>
            <a:fillRect/>
          </a:stretch>
        </p:blipFill>
        <p:spPr>
          <a:xfrm>
            <a:off x="279743" y="675730"/>
            <a:ext cx="4435475" cy="5486400"/>
          </a:xfrm>
          <a:prstGeom prst="rect">
            <a:avLst/>
          </a:prstGeom>
        </p:spPr>
      </p:pic>
    </p:spTree>
    <p:extLst>
      <p:ext uri="{BB962C8B-B14F-4D97-AF65-F5344CB8AC3E}">
        <p14:creationId xmlns:p14="http://schemas.microsoft.com/office/powerpoint/2010/main" val="8376743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114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p:cTn id="7" fill="hold" display="0">
                  <p:stCondLst>
                    <p:cond delay="indefinite"/>
                  </p:stCondLst>
                </p:cTn>
                <p:tgtEl>
                  <p:spTgt spid="2"/>
                </p:tgtEl>
              </p:cMediaNode>
            </p:video>
            <p:seq concurrent="1" nextAc="seek">
              <p:cTn id="8" restart="whenNotActive" fill="hold" evtFilter="cancelBubble" nodeType="interactiveSeq">
                <p:stCondLst>
                  <p:cond evt="onClick" delay="0">
                    <p:tgtEl>
                      <p:spTgt spid="2"/>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2"/>
                                        </p:tgtEl>
                                      </p:cBhvr>
                                    </p:cmd>
                                  </p:childTnLst>
                                </p:cTn>
                              </p:par>
                            </p:childTnLst>
                          </p:cTn>
                        </p:par>
                      </p:childTnLst>
                    </p:cTn>
                  </p:par>
                </p:childTnLst>
              </p:cTn>
              <p:nextCondLst>
                <p:cond evt="onClick" delay="0">
                  <p:tgtEl>
                    <p:spTgt spid="2"/>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3" name="Freeform 6">
            <a:extLst>
              <a:ext uri="{FF2B5EF4-FFF2-40B4-BE49-F238E27FC236}">
                <a16:creationId xmlns:a16="http://schemas.microsoft.com/office/drawing/2014/main" id="{69D184B2-2226-4E31-BCCB-44433076744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8338899" y="918266"/>
            <a:ext cx="529596" cy="5863534"/>
          </a:xfrm>
          <a:custGeom>
            <a:avLst/>
            <a:gdLst>
              <a:gd name="T0" fmla="*/ 414 w 414"/>
              <a:gd name="T1" fmla="*/ 2447 h 2447"/>
              <a:gd name="T2" fmla="*/ 0 w 414"/>
              <a:gd name="T3" fmla="*/ 2247 h 2447"/>
              <a:gd name="T4" fmla="*/ 0 w 414"/>
              <a:gd name="T5" fmla="*/ 0 h 2447"/>
              <a:gd name="T6" fmla="*/ 414 w 414"/>
              <a:gd name="T7" fmla="*/ 200 h 2447"/>
              <a:gd name="T8" fmla="*/ 414 w 414"/>
              <a:gd name="T9" fmla="*/ 2447 h 2447"/>
            </a:gdLst>
            <a:ahLst/>
            <a:cxnLst>
              <a:cxn ang="0">
                <a:pos x="T0" y="T1"/>
              </a:cxn>
              <a:cxn ang="0">
                <a:pos x="T2" y="T3"/>
              </a:cxn>
              <a:cxn ang="0">
                <a:pos x="T4" y="T5"/>
              </a:cxn>
              <a:cxn ang="0">
                <a:pos x="T6" y="T7"/>
              </a:cxn>
              <a:cxn ang="0">
                <a:pos x="T8" y="T9"/>
              </a:cxn>
            </a:cxnLst>
            <a:rect l="0" t="0" r="r" b="b"/>
            <a:pathLst>
              <a:path w="414" h="2447">
                <a:moveTo>
                  <a:pt x="414" y="2447"/>
                </a:moveTo>
                <a:lnTo>
                  <a:pt x="0" y="2247"/>
                </a:lnTo>
                <a:lnTo>
                  <a:pt x="0" y="0"/>
                </a:lnTo>
                <a:lnTo>
                  <a:pt x="414" y="200"/>
                </a:lnTo>
                <a:lnTo>
                  <a:pt x="414" y="2447"/>
                </a:lnTo>
                <a:close/>
              </a:path>
            </a:pathLst>
          </a:custGeom>
          <a:solidFill>
            <a:schemeClr val="accent1">
              <a:lumMod val="75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35" name="Freeform 7">
            <a:extLst>
              <a:ext uri="{FF2B5EF4-FFF2-40B4-BE49-F238E27FC236}">
                <a16:creationId xmlns:a16="http://schemas.microsoft.com/office/drawing/2014/main" id="{1AC4D4E3-486A-464A-8EC8-D4488109726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8338409" y="643467"/>
            <a:ext cx="315230" cy="5668919"/>
          </a:xfrm>
          <a:custGeom>
            <a:avLst/>
            <a:gdLst>
              <a:gd name="T0" fmla="*/ 209 w 209"/>
              <a:gd name="T1" fmla="*/ 2246 h 2358"/>
              <a:gd name="T2" fmla="*/ 0 w 209"/>
              <a:gd name="T3" fmla="*/ 2358 h 2358"/>
              <a:gd name="T4" fmla="*/ 0 w 209"/>
              <a:gd name="T5" fmla="*/ 111 h 2358"/>
              <a:gd name="T6" fmla="*/ 209 w 209"/>
              <a:gd name="T7" fmla="*/ 0 h 2358"/>
              <a:gd name="T8" fmla="*/ 209 w 209"/>
              <a:gd name="T9" fmla="*/ 2246 h 2358"/>
            </a:gdLst>
            <a:ahLst/>
            <a:cxnLst>
              <a:cxn ang="0">
                <a:pos x="T0" y="T1"/>
              </a:cxn>
              <a:cxn ang="0">
                <a:pos x="T2" y="T3"/>
              </a:cxn>
              <a:cxn ang="0">
                <a:pos x="T4" y="T5"/>
              </a:cxn>
              <a:cxn ang="0">
                <a:pos x="T6" y="T7"/>
              </a:cxn>
              <a:cxn ang="0">
                <a:pos x="T8" y="T9"/>
              </a:cxn>
            </a:cxnLst>
            <a:rect l="0" t="0" r="r" b="b"/>
            <a:pathLst>
              <a:path w="209" h="2358">
                <a:moveTo>
                  <a:pt x="209" y="2246"/>
                </a:moveTo>
                <a:lnTo>
                  <a:pt x="0" y="2358"/>
                </a:lnTo>
                <a:lnTo>
                  <a:pt x="0" y="111"/>
                </a:lnTo>
                <a:lnTo>
                  <a:pt x="209" y="0"/>
                </a:lnTo>
                <a:lnTo>
                  <a:pt x="209" y="2246"/>
                </a:lnTo>
                <a:close/>
              </a:path>
            </a:pathLst>
          </a:custGeom>
          <a:solidFill>
            <a:schemeClr val="accent1">
              <a:lumMod val="5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37" name="Rectangle 36">
            <a:extLst>
              <a:ext uri="{FF2B5EF4-FFF2-40B4-BE49-F238E27FC236}">
                <a16:creationId xmlns:a16="http://schemas.microsoft.com/office/drawing/2014/main" id="{864DE13E-58EB-4475-B79C-0D4FC651239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478790" y="643467"/>
            <a:ext cx="8200127" cy="5391944"/>
          </a:xfrm>
          <a:prstGeom prst="rect">
            <a:avLst/>
          </a:prstGeom>
          <a:solidFill>
            <a:srgbClr val="FFFFFF"/>
          </a:solidFill>
          <a:ln w="12700">
            <a:solidFill>
              <a:schemeClr val="accent1"/>
            </a:solidFill>
            <a:miter lim="800000"/>
          </a:ln>
        </p:spPr>
        <p:txBody>
          <a:bodyPr vert="horz" wrap="square" lIns="91440" tIns="45720" rIns="91440" bIns="45720" numCol="1" anchor="t" anchorCtr="0" compatLnSpc="1">
            <a:prstTxWarp prst="textNoShape">
              <a:avLst/>
            </a:prstTxWarp>
          </a:bodyPr>
          <a:lstStyle/>
          <a:p>
            <a:endParaRPr lang="en-US"/>
          </a:p>
        </p:txBody>
      </p:sp>
      <p:pic>
        <p:nvPicPr>
          <p:cNvPr id="3" name="Picture 2" descr="A person&amp;#39;s profile with white text&#10;&#10;Description automatically generated">
            <a:extLst>
              <a:ext uri="{FF2B5EF4-FFF2-40B4-BE49-F238E27FC236}">
                <a16:creationId xmlns:a16="http://schemas.microsoft.com/office/drawing/2014/main" id="{F237F28C-0ADD-61FA-A0CC-ED30EFA91D49}"/>
              </a:ext>
            </a:extLst>
          </p:cNvPr>
          <p:cNvPicPr>
            <a:picLocks noChangeAspect="1"/>
          </p:cNvPicPr>
          <p:nvPr/>
        </p:nvPicPr>
        <p:blipFill>
          <a:blip r:embed="rId2"/>
          <a:stretch>
            <a:fillRect/>
          </a:stretch>
        </p:blipFill>
        <p:spPr>
          <a:xfrm>
            <a:off x="543515" y="1211123"/>
            <a:ext cx="3975920" cy="4256631"/>
          </a:xfrm>
          <a:prstGeom prst="rect">
            <a:avLst/>
          </a:prstGeom>
        </p:spPr>
      </p:pic>
      <p:cxnSp>
        <p:nvCxnSpPr>
          <p:cNvPr id="39" name="Straight Connector 38">
            <a:extLst>
              <a:ext uri="{FF2B5EF4-FFF2-40B4-BE49-F238E27FC236}">
                <a16:creationId xmlns:a16="http://schemas.microsoft.com/office/drawing/2014/main" id="{02E9B2EE-76CA-47F3-9977-3F2FCB7FD252}"/>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572000" y="1739239"/>
            <a:ext cx="0" cy="3200400"/>
          </a:xfrm>
          <a:prstGeom prst="line">
            <a:avLst/>
          </a:prstGeom>
          <a:ln w="12700">
            <a:solidFill>
              <a:schemeClr val="accent1"/>
            </a:solidFill>
          </a:ln>
        </p:spPr>
        <p:style>
          <a:lnRef idx="1">
            <a:schemeClr val="accent1"/>
          </a:lnRef>
          <a:fillRef idx="0">
            <a:schemeClr val="accent1"/>
          </a:fillRef>
          <a:effectRef idx="0">
            <a:schemeClr val="accent1"/>
          </a:effectRef>
          <a:fontRef idx="minor">
            <a:schemeClr val="tx1"/>
          </a:fontRef>
        </p:style>
      </p:cxnSp>
      <p:grpSp>
        <p:nvGrpSpPr>
          <p:cNvPr id="5" name="Group 4"/>
          <p:cNvGrpSpPr/>
          <p:nvPr/>
        </p:nvGrpSpPr>
        <p:grpSpPr>
          <a:xfrm>
            <a:off x="4825974" y="2521207"/>
            <a:ext cx="3483396" cy="1636464"/>
            <a:chOff x="251520" y="3214366"/>
            <a:chExt cx="8466284" cy="3643634"/>
          </a:xfrm>
        </p:grpSpPr>
        <p:pic>
          <p:nvPicPr>
            <p:cNvPr id="6" name="Picture 2" descr="Sadness Clipart Sadness Clipart - Sadness Inside Out Clip Art - Png Download (874x1118), Png Download"/>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51520" y="3549168"/>
              <a:ext cx="2088232" cy="3220780"/>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7" descr="Download - Inside Out Characters Joy Clipart (840x900), Png Download"/>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483768" y="3214366"/>
              <a:ext cx="2665579" cy="3643634"/>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2" descr="Download Fear Looking Behind His Back Transparent Png - Inside Out Fear Jpg Clipart (899x900), Png Download"/>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4860032" y="3780687"/>
              <a:ext cx="1602752" cy="2989261"/>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2" descr="Food For Thought - Inside Out Anger Clipart (716x1024), Png Download"/>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6313402" y="3320080"/>
              <a:ext cx="2404402" cy="3514925"/>
            </a:xfrm>
            <a:prstGeom prst="rect">
              <a:avLst/>
            </a:prstGeom>
            <a:noFill/>
            <a:extLst>
              <a:ext uri="{909E8E84-426E-40DD-AFC4-6F175D3DCCD1}">
                <a14:hiddenFill xmlns:a14="http://schemas.microsoft.com/office/drawing/2010/main">
                  <a:solidFill>
                    <a:srgbClr val="FFFFFF"/>
                  </a:solidFill>
                </a14:hiddenFill>
              </a:ext>
            </a:extLst>
          </p:spPr>
        </p:pic>
      </p:grpSp>
    </p:spTree>
    <p:extLst>
      <p:ext uri="{BB962C8B-B14F-4D97-AF65-F5344CB8AC3E}">
        <p14:creationId xmlns:p14="http://schemas.microsoft.com/office/powerpoint/2010/main" val="3921197273"/>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4" name="Rectangle 13">
            <a:extLst>
              <a:ext uri="{FF2B5EF4-FFF2-40B4-BE49-F238E27FC236}">
                <a16:creationId xmlns:a16="http://schemas.microsoft.com/office/drawing/2014/main" id="{1CD81A2A-6ED4-4EF4-A14C-912D31E1480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0" y="0"/>
            <a:ext cx="9144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p:nvSpPr>
          <p:cNvPr id="16" name="Freeform: Shape 15">
            <a:extLst>
              <a:ext uri="{FF2B5EF4-FFF2-40B4-BE49-F238E27FC236}">
                <a16:creationId xmlns:a16="http://schemas.microsoft.com/office/drawing/2014/main" id="{1661932C-CA15-4E17-B115-FAE7CBEE478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648992" y="1"/>
            <a:ext cx="866357" cy="625027"/>
          </a:xfrm>
          <a:custGeom>
            <a:avLst/>
            <a:gdLst>
              <a:gd name="connsiteX0" fmla="*/ 4784 w 1155142"/>
              <a:gd name="connsiteY0" fmla="*/ 0 h 625027"/>
              <a:gd name="connsiteX1" fmla="*/ 1150358 w 1155142"/>
              <a:gd name="connsiteY1" fmla="*/ 0 h 625027"/>
              <a:gd name="connsiteX2" fmla="*/ 1155142 w 1155142"/>
              <a:gd name="connsiteY2" fmla="*/ 47456 h 625027"/>
              <a:gd name="connsiteX3" fmla="*/ 577571 w 1155142"/>
              <a:gd name="connsiteY3" fmla="*/ 625027 h 625027"/>
              <a:gd name="connsiteX4" fmla="*/ 0 w 1155142"/>
              <a:gd name="connsiteY4" fmla="*/ 47456 h 62502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55142" h="625027">
                <a:moveTo>
                  <a:pt x="4784" y="0"/>
                </a:moveTo>
                <a:lnTo>
                  <a:pt x="1150358" y="0"/>
                </a:lnTo>
                <a:lnTo>
                  <a:pt x="1155142" y="47456"/>
                </a:lnTo>
                <a:cubicBezTo>
                  <a:pt x="1155142" y="366440"/>
                  <a:pt x="896555" y="625027"/>
                  <a:pt x="577571" y="625027"/>
                </a:cubicBezTo>
                <a:cubicBezTo>
                  <a:pt x="258587" y="625027"/>
                  <a:pt x="0" y="366440"/>
                  <a:pt x="0" y="47456"/>
                </a:cubicBezTo>
                <a:close/>
              </a:path>
            </a:pathLst>
          </a:custGeom>
          <a:solidFill>
            <a:schemeClr val="accent5">
              <a:alpha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8" name="Oval 17">
            <a:extLst>
              <a:ext uri="{FF2B5EF4-FFF2-40B4-BE49-F238E27FC236}">
                <a16:creationId xmlns:a16="http://schemas.microsoft.com/office/drawing/2014/main" id="{8590ADD5-9383-4D3D-9047-3DA2593CCB5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106138" y="3423959"/>
            <a:ext cx="405617" cy="540822"/>
          </a:xfrm>
          <a:prstGeom prst="ellipse">
            <a:avLst/>
          </a:prstGeom>
          <a:noFill/>
          <a:ln w="127000">
            <a:solidFill>
              <a:schemeClr val="accent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Freeform: Shape 19">
            <a:extLst>
              <a:ext uri="{FF2B5EF4-FFF2-40B4-BE49-F238E27FC236}">
                <a16:creationId xmlns:a16="http://schemas.microsoft.com/office/drawing/2014/main" id="{DABE3E45-88CF-45D8-8D40-C773324D93F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062201" y="1"/>
            <a:ext cx="1550211" cy="1621879"/>
          </a:xfrm>
          <a:custGeom>
            <a:avLst/>
            <a:gdLst>
              <a:gd name="connsiteX0" fmla="*/ 0 w 2066948"/>
              <a:gd name="connsiteY0" fmla="*/ 0 h 1621879"/>
              <a:gd name="connsiteX1" fmla="*/ 123825 w 2066948"/>
              <a:gd name="connsiteY1" fmla="*/ 0 h 1621879"/>
              <a:gd name="connsiteX2" fmla="*/ 123825 w 2066948"/>
              <a:gd name="connsiteY2" fmla="*/ 1452620 h 1621879"/>
              <a:gd name="connsiteX3" fmla="*/ 1881378 w 2066948"/>
              <a:gd name="connsiteY3" fmla="*/ 436017 h 1621879"/>
              <a:gd name="connsiteX4" fmla="*/ 1127572 w 2066948"/>
              <a:gd name="connsiteY4" fmla="*/ 0 h 1621879"/>
              <a:gd name="connsiteX5" fmla="*/ 1374887 w 2066948"/>
              <a:gd name="connsiteY5" fmla="*/ 0 h 1621879"/>
              <a:gd name="connsiteX6" fmla="*/ 2035969 w 2066948"/>
              <a:gd name="connsiteY6" fmla="*/ 382391 h 1621879"/>
              <a:gd name="connsiteX7" fmla="*/ 2058648 w 2066948"/>
              <a:gd name="connsiteY7" fmla="*/ 466963 h 1621879"/>
              <a:gd name="connsiteX8" fmla="*/ 2035969 w 2066948"/>
              <a:gd name="connsiteY8" fmla="*/ 489642 h 1621879"/>
              <a:gd name="connsiteX9" fmla="*/ 92869 w 2066948"/>
              <a:gd name="connsiteY9" fmla="*/ 1613592 h 1621879"/>
              <a:gd name="connsiteX10" fmla="*/ 61913 w 2066948"/>
              <a:gd name="connsiteY10" fmla="*/ 1621879 h 1621879"/>
              <a:gd name="connsiteX11" fmla="*/ 0 w 2066948"/>
              <a:gd name="connsiteY11" fmla="*/ 1559967 h 16218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066948" h="1621879">
                <a:moveTo>
                  <a:pt x="0" y="0"/>
                </a:moveTo>
                <a:lnTo>
                  <a:pt x="123825" y="0"/>
                </a:lnTo>
                <a:lnTo>
                  <a:pt x="123825" y="1452620"/>
                </a:lnTo>
                <a:lnTo>
                  <a:pt x="1881378" y="436017"/>
                </a:lnTo>
                <a:lnTo>
                  <a:pt x="1127572" y="0"/>
                </a:lnTo>
                <a:lnTo>
                  <a:pt x="1374887" y="0"/>
                </a:lnTo>
                <a:lnTo>
                  <a:pt x="2035969" y="382391"/>
                </a:lnTo>
                <a:cubicBezTo>
                  <a:pt x="2065582" y="399479"/>
                  <a:pt x="2075745" y="437340"/>
                  <a:pt x="2058648" y="466963"/>
                </a:cubicBezTo>
                <a:cubicBezTo>
                  <a:pt x="2053219" y="476384"/>
                  <a:pt x="2045389" y="484204"/>
                  <a:pt x="2035969" y="489642"/>
                </a:cubicBezTo>
                <a:lnTo>
                  <a:pt x="92869" y="1613592"/>
                </a:lnTo>
                <a:cubicBezTo>
                  <a:pt x="83458" y="1619031"/>
                  <a:pt x="72780" y="1621889"/>
                  <a:pt x="61913" y="1621879"/>
                </a:cubicBezTo>
                <a:cubicBezTo>
                  <a:pt x="27719" y="1621879"/>
                  <a:pt x="0" y="1594161"/>
                  <a:pt x="0" y="1559967"/>
                </a:cubicBezTo>
                <a:close/>
              </a:path>
            </a:pathLst>
          </a:custGeom>
          <a:solidFill>
            <a:schemeClr val="accent6"/>
          </a:solidFill>
          <a:ln w="9525" cap="flat">
            <a:noFill/>
            <a:prstDash val="solid"/>
            <a:miter/>
          </a:ln>
        </p:spPr>
        <p:txBody>
          <a:bodyPr rtlCol="0" anchor="ctr"/>
          <a:lstStyle/>
          <a:p>
            <a:endParaRPr lang="en-US"/>
          </a:p>
        </p:txBody>
      </p:sp>
      <p:cxnSp>
        <p:nvCxnSpPr>
          <p:cNvPr id="22" name="Straight Connector 21">
            <a:extLst>
              <a:ext uri="{FF2B5EF4-FFF2-40B4-BE49-F238E27FC236}">
                <a16:creationId xmlns:a16="http://schemas.microsoft.com/office/drawing/2014/main" id="{49CD1692-827B-4C8D-B4A1-134FD04CF45C}"/>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9104058" y="1027906"/>
            <a:ext cx="0" cy="1597708"/>
          </a:xfrm>
          <a:prstGeom prst="line">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cxnSp>
      <p:sp>
        <p:nvSpPr>
          <p:cNvPr id="24" name="Freeform: Shape 23">
            <a:extLst>
              <a:ext uri="{FF2B5EF4-FFF2-40B4-BE49-F238E27FC236}">
                <a16:creationId xmlns:a16="http://schemas.microsoft.com/office/drawing/2014/main" id="{B91ECDA9-56DC-4270-8F33-01C5637B8CE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463438">
            <a:off x="5592435" y="5166682"/>
            <a:ext cx="1376793" cy="2024785"/>
          </a:xfrm>
          <a:custGeom>
            <a:avLst/>
            <a:gdLst>
              <a:gd name="connsiteX0" fmla="*/ 1801138 w 1835725"/>
              <a:gd name="connsiteY0" fmla="*/ 1622662 h 2024785"/>
              <a:gd name="connsiteX1" fmla="*/ 1835717 w 1835725"/>
              <a:gd name="connsiteY1" fmla="*/ 1680254 h 2024785"/>
              <a:gd name="connsiteX2" fmla="*/ 1812568 w 1835725"/>
              <a:gd name="connsiteY2" fmla="*/ 1877193 h 2024785"/>
              <a:gd name="connsiteX3" fmla="*/ 1776210 w 1835725"/>
              <a:gd name="connsiteY3" fmla="*/ 2024785 h 2024785"/>
              <a:gd name="connsiteX4" fmla="*/ 1655772 w 1835725"/>
              <a:gd name="connsiteY4" fmla="*/ 1983449 h 2024785"/>
              <a:gd name="connsiteX5" fmla="*/ 1687591 w 1835725"/>
              <a:gd name="connsiteY5" fmla="*/ 1854495 h 2024785"/>
              <a:gd name="connsiteX6" fmla="*/ 1708939 w 1835725"/>
              <a:gd name="connsiteY6" fmla="*/ 1673301 h 2024785"/>
              <a:gd name="connsiteX7" fmla="*/ 1778129 w 1835725"/>
              <a:gd name="connsiteY7" fmla="*/ 1615979 h 2024785"/>
              <a:gd name="connsiteX8" fmla="*/ 1801138 w 1835725"/>
              <a:gd name="connsiteY8" fmla="*/ 1622662 h 2024785"/>
              <a:gd name="connsiteX9" fmla="*/ 1585229 w 1835725"/>
              <a:gd name="connsiteY9" fmla="*/ 764759 h 2024785"/>
              <a:gd name="connsiteX10" fmla="*/ 1623024 w 1835725"/>
              <a:gd name="connsiteY10" fmla="*/ 792810 h 2024785"/>
              <a:gd name="connsiteX11" fmla="*/ 1777614 w 1835725"/>
              <a:gd name="connsiteY11" fmla="*/ 1157141 h 2024785"/>
              <a:gd name="connsiteX12" fmla="*/ 1733799 w 1835725"/>
              <a:gd name="connsiteY12" fmla="*/ 1235532 h 2024785"/>
              <a:gd name="connsiteX13" fmla="*/ 1716464 w 1835725"/>
              <a:gd name="connsiteY13" fmla="*/ 1237722 h 2024785"/>
              <a:gd name="connsiteX14" fmla="*/ 1716464 w 1835725"/>
              <a:gd name="connsiteY14" fmla="*/ 1237913 h 2024785"/>
              <a:gd name="connsiteX15" fmla="*/ 1655409 w 1835725"/>
              <a:gd name="connsiteY15" fmla="*/ 1191717 h 2024785"/>
              <a:gd name="connsiteX16" fmla="*/ 1513200 w 1835725"/>
              <a:gd name="connsiteY16" fmla="*/ 856627 h 2024785"/>
              <a:gd name="connsiteX17" fmla="*/ 1538499 w 1835725"/>
              <a:gd name="connsiteY17" fmla="*/ 770415 h 2024785"/>
              <a:gd name="connsiteX18" fmla="*/ 1585229 w 1835725"/>
              <a:gd name="connsiteY18" fmla="*/ 764759 h 2024785"/>
              <a:gd name="connsiteX19" fmla="*/ 477919 w 1835725"/>
              <a:gd name="connsiteY19" fmla="*/ 21437 h 2024785"/>
              <a:gd name="connsiteX20" fmla="*/ 509236 w 1835725"/>
              <a:gd name="connsiteY20" fmla="*/ 84182 h 2024785"/>
              <a:gd name="connsiteX21" fmla="*/ 445829 w 1835725"/>
              <a:gd name="connsiteY21" fmla="*/ 139871 h 2024785"/>
              <a:gd name="connsiteX22" fmla="*/ 437447 w 1835725"/>
              <a:gd name="connsiteY22" fmla="*/ 139395 h 2024785"/>
              <a:gd name="connsiteX23" fmla="*/ 73211 w 1835725"/>
              <a:gd name="connsiteY23" fmla="*/ 137204 h 2024785"/>
              <a:gd name="connsiteX24" fmla="*/ 749 w 1835725"/>
              <a:gd name="connsiteY24" fmla="*/ 84082 h 2024785"/>
              <a:gd name="connsiteX25" fmla="*/ 53871 w 1835725"/>
              <a:gd name="connsiteY25" fmla="*/ 11621 h 2024785"/>
              <a:gd name="connsiteX26" fmla="*/ 58352 w 1835725"/>
              <a:gd name="connsiteY26" fmla="*/ 11093 h 2024785"/>
              <a:gd name="connsiteX27" fmla="*/ 454020 w 1835725"/>
              <a:gd name="connsiteY27" fmla="*/ 13474 h 2024785"/>
              <a:gd name="connsiteX28" fmla="*/ 477919 w 1835725"/>
              <a:gd name="connsiteY28" fmla="*/ 21437 h 2024785"/>
              <a:gd name="connsiteX29" fmla="*/ 957797 w 1835725"/>
              <a:gd name="connsiteY29" fmla="*/ 167970 h 2024785"/>
              <a:gd name="connsiteX30" fmla="*/ 1286982 w 1835725"/>
              <a:gd name="connsiteY30" fmla="*/ 387616 h 2024785"/>
              <a:gd name="connsiteX31" fmla="*/ 1293725 w 1835725"/>
              <a:gd name="connsiteY31" fmla="*/ 477075 h 2024785"/>
              <a:gd name="connsiteX32" fmla="*/ 1245453 w 1835725"/>
              <a:gd name="connsiteY32" fmla="*/ 499154 h 2024785"/>
              <a:gd name="connsiteX33" fmla="*/ 1245167 w 1835725"/>
              <a:gd name="connsiteY33" fmla="*/ 499154 h 2024785"/>
              <a:gd name="connsiteX34" fmla="*/ 1203638 w 1835725"/>
              <a:gd name="connsiteY34" fmla="*/ 484104 h 2024785"/>
              <a:gd name="connsiteX35" fmla="*/ 900647 w 1835725"/>
              <a:gd name="connsiteY35" fmla="*/ 281508 h 2024785"/>
              <a:gd name="connsiteX36" fmla="*/ 872454 w 1835725"/>
              <a:gd name="connsiteY36" fmla="*/ 196164 h 2024785"/>
              <a:gd name="connsiteX37" fmla="*/ 957797 w 1835725"/>
              <a:gd name="connsiteY37" fmla="*/ 167970 h 20247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Lst>
            <a:rect l="l" t="t" r="r" b="b"/>
            <a:pathLst>
              <a:path w="1835725" h="2024785">
                <a:moveTo>
                  <a:pt x="1801138" y="1622662"/>
                </a:moveTo>
                <a:cubicBezTo>
                  <a:pt x="1822105" y="1633400"/>
                  <a:pt x="1836117" y="1655372"/>
                  <a:pt x="1835717" y="1680254"/>
                </a:cubicBezTo>
                <a:cubicBezTo>
                  <a:pt x="1832093" y="1746382"/>
                  <a:pt x="1824354" y="1812154"/>
                  <a:pt x="1812568" y="1877193"/>
                </a:cubicBezTo>
                <a:lnTo>
                  <a:pt x="1776210" y="2024785"/>
                </a:lnTo>
                <a:lnTo>
                  <a:pt x="1655772" y="1983449"/>
                </a:lnTo>
                <a:lnTo>
                  <a:pt x="1687591" y="1854495"/>
                </a:lnTo>
                <a:cubicBezTo>
                  <a:pt x="1698455" y="1794657"/>
                  <a:pt x="1705590" y="1734142"/>
                  <a:pt x="1708939" y="1673301"/>
                </a:cubicBezTo>
                <a:cubicBezTo>
                  <a:pt x="1712216" y="1638363"/>
                  <a:pt x="1743190" y="1612703"/>
                  <a:pt x="1778129" y="1615979"/>
                </a:cubicBezTo>
                <a:cubicBezTo>
                  <a:pt x="1786387" y="1616753"/>
                  <a:pt x="1794149" y="1619084"/>
                  <a:pt x="1801138" y="1622662"/>
                </a:cubicBezTo>
                <a:close/>
                <a:moveTo>
                  <a:pt x="1585229" y="764759"/>
                </a:moveTo>
                <a:cubicBezTo>
                  <a:pt x="1600438" y="768789"/>
                  <a:pt x="1614156" y="778436"/>
                  <a:pt x="1623024" y="792810"/>
                </a:cubicBezTo>
                <a:cubicBezTo>
                  <a:pt x="1689575" y="907319"/>
                  <a:pt x="1741505" y="1029715"/>
                  <a:pt x="1777614" y="1157141"/>
                </a:cubicBezTo>
                <a:cubicBezTo>
                  <a:pt x="1787149" y="1190888"/>
                  <a:pt x="1767537" y="1225969"/>
                  <a:pt x="1733799" y="1235532"/>
                </a:cubicBezTo>
                <a:cubicBezTo>
                  <a:pt x="1728151" y="1237046"/>
                  <a:pt x="1722312" y="1237780"/>
                  <a:pt x="1716464" y="1237722"/>
                </a:cubicBezTo>
                <a:lnTo>
                  <a:pt x="1716464" y="1237913"/>
                </a:lnTo>
                <a:cubicBezTo>
                  <a:pt x="1688070" y="1237913"/>
                  <a:pt x="1663124" y="1219044"/>
                  <a:pt x="1655409" y="1191717"/>
                </a:cubicBezTo>
                <a:cubicBezTo>
                  <a:pt x="1622214" y="1074512"/>
                  <a:pt x="1574437" y="961936"/>
                  <a:pt x="1513200" y="856627"/>
                </a:cubicBezTo>
                <a:cubicBezTo>
                  <a:pt x="1496379" y="825834"/>
                  <a:pt x="1507704" y="787236"/>
                  <a:pt x="1538499" y="770415"/>
                </a:cubicBezTo>
                <a:cubicBezTo>
                  <a:pt x="1553325" y="762319"/>
                  <a:pt x="1570022" y="760730"/>
                  <a:pt x="1585229" y="764759"/>
                </a:cubicBezTo>
                <a:close/>
                <a:moveTo>
                  <a:pt x="477919" y="21437"/>
                </a:moveTo>
                <a:cubicBezTo>
                  <a:pt x="499341" y="33775"/>
                  <a:pt x="512445" y="58102"/>
                  <a:pt x="509236" y="84182"/>
                </a:cubicBezTo>
                <a:cubicBezTo>
                  <a:pt x="505303" y="116151"/>
                  <a:pt x="478038" y="140098"/>
                  <a:pt x="445829" y="139871"/>
                </a:cubicBezTo>
                <a:cubicBezTo>
                  <a:pt x="443027" y="139899"/>
                  <a:pt x="440227" y="139740"/>
                  <a:pt x="437447" y="139395"/>
                </a:cubicBezTo>
                <a:cubicBezTo>
                  <a:pt x="316592" y="123615"/>
                  <a:pt x="194247" y="122878"/>
                  <a:pt x="73211" y="137204"/>
                </a:cubicBezTo>
                <a:cubicBezTo>
                  <a:pt x="38532" y="142545"/>
                  <a:pt x="6090" y="118762"/>
                  <a:pt x="749" y="84082"/>
                </a:cubicBezTo>
                <a:cubicBezTo>
                  <a:pt x="-4591" y="49403"/>
                  <a:pt x="19192" y="16961"/>
                  <a:pt x="53871" y="11621"/>
                </a:cubicBezTo>
                <a:cubicBezTo>
                  <a:pt x="55358" y="11392"/>
                  <a:pt x="56852" y="11216"/>
                  <a:pt x="58352" y="11093"/>
                </a:cubicBezTo>
                <a:cubicBezTo>
                  <a:pt x="189834" y="-4456"/>
                  <a:pt x="322735" y="-3656"/>
                  <a:pt x="454020" y="13474"/>
                </a:cubicBezTo>
                <a:cubicBezTo>
                  <a:pt x="462713" y="14543"/>
                  <a:pt x="470778" y="17324"/>
                  <a:pt x="477919" y="21437"/>
                </a:cubicBezTo>
                <a:close/>
                <a:moveTo>
                  <a:pt x="957797" y="167970"/>
                </a:moveTo>
                <a:cubicBezTo>
                  <a:pt x="1076184" y="227289"/>
                  <a:pt x="1186759" y="301068"/>
                  <a:pt x="1286982" y="387616"/>
                </a:cubicBezTo>
                <a:cubicBezTo>
                  <a:pt x="1313547" y="410457"/>
                  <a:pt x="1316566" y="450510"/>
                  <a:pt x="1293725" y="477075"/>
                </a:cubicBezTo>
                <a:cubicBezTo>
                  <a:pt x="1281638" y="491137"/>
                  <a:pt x="1263998" y="499204"/>
                  <a:pt x="1245453" y="499154"/>
                </a:cubicBezTo>
                <a:lnTo>
                  <a:pt x="1245167" y="499154"/>
                </a:lnTo>
                <a:cubicBezTo>
                  <a:pt x="1229965" y="499301"/>
                  <a:pt x="1215220" y="493956"/>
                  <a:pt x="1203638" y="484104"/>
                </a:cubicBezTo>
                <a:cubicBezTo>
                  <a:pt x="1111407" y="404300"/>
                  <a:pt x="1009633" y="336248"/>
                  <a:pt x="900647" y="281508"/>
                </a:cubicBezTo>
                <a:cubicBezTo>
                  <a:pt x="869295" y="265726"/>
                  <a:pt x="856672" y="227516"/>
                  <a:pt x="872454" y="196164"/>
                </a:cubicBezTo>
                <a:cubicBezTo>
                  <a:pt x="888235" y="164811"/>
                  <a:pt x="926445" y="152188"/>
                  <a:pt x="957797" y="167970"/>
                </a:cubicBezTo>
                <a:close/>
              </a:path>
            </a:pathLst>
          </a:custGeom>
          <a:solidFill>
            <a:schemeClr val="accent4"/>
          </a:solidFill>
          <a:ln w="9525" cap="flat">
            <a:noFill/>
            <a:prstDash val="solid"/>
            <a:miter/>
          </a:ln>
        </p:spPr>
        <p:txBody>
          <a:bodyPr rtlCol="0" anchor="ctr"/>
          <a:lstStyle/>
          <a:p>
            <a:endParaRPr lang="en-US"/>
          </a:p>
        </p:txBody>
      </p:sp>
      <p:sp>
        <p:nvSpPr>
          <p:cNvPr id="26" name="Freeform: Shape 25">
            <a:extLst>
              <a:ext uri="{FF2B5EF4-FFF2-40B4-BE49-F238E27FC236}">
                <a16:creationId xmlns:a16="http://schemas.microsoft.com/office/drawing/2014/main" id="{75F47824-961D-465D-84F9-EAE11BC6173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107145" y="6033795"/>
            <a:ext cx="1493298" cy="824205"/>
          </a:xfrm>
          <a:custGeom>
            <a:avLst/>
            <a:gdLst>
              <a:gd name="connsiteX0" fmla="*/ 995532 w 1991064"/>
              <a:gd name="connsiteY0" fmla="*/ 0 h 824205"/>
              <a:gd name="connsiteX1" fmla="*/ 1984823 w 1991064"/>
              <a:gd name="connsiteY1" fmla="*/ 784423 h 824205"/>
              <a:gd name="connsiteX2" fmla="*/ 1991064 w 1991064"/>
              <a:gd name="connsiteY2" fmla="*/ 824205 h 824205"/>
              <a:gd name="connsiteX3" fmla="*/ 0 w 1991064"/>
              <a:gd name="connsiteY3" fmla="*/ 824205 h 824205"/>
              <a:gd name="connsiteX4" fmla="*/ 6241 w 1991064"/>
              <a:gd name="connsiteY4" fmla="*/ 784423 h 824205"/>
              <a:gd name="connsiteX5" fmla="*/ 995532 w 1991064"/>
              <a:gd name="connsiteY5" fmla="*/ 0 h 8242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991064" h="824205">
                <a:moveTo>
                  <a:pt x="995532" y="0"/>
                </a:moveTo>
                <a:cubicBezTo>
                  <a:pt x="1483521" y="0"/>
                  <a:pt x="1890663" y="336754"/>
                  <a:pt x="1984823" y="784423"/>
                </a:cubicBezTo>
                <a:lnTo>
                  <a:pt x="1991064" y="824205"/>
                </a:lnTo>
                <a:lnTo>
                  <a:pt x="0" y="824205"/>
                </a:lnTo>
                <a:lnTo>
                  <a:pt x="6241" y="784423"/>
                </a:lnTo>
                <a:cubicBezTo>
                  <a:pt x="100402" y="336754"/>
                  <a:pt x="507544" y="0"/>
                  <a:pt x="995532" y="0"/>
                </a:cubicBez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8" name="Freeform: Shape 27">
            <a:extLst>
              <a:ext uri="{FF2B5EF4-FFF2-40B4-BE49-F238E27FC236}">
                <a16:creationId xmlns:a16="http://schemas.microsoft.com/office/drawing/2014/main" id="{FEC9DA3E-C1D7-472D-B7C0-F71AE41FBA2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138772" y="5519196"/>
            <a:ext cx="1005228" cy="1338805"/>
          </a:xfrm>
          <a:custGeom>
            <a:avLst/>
            <a:gdLst>
              <a:gd name="connsiteX0" fmla="*/ 61913 w 1340305"/>
              <a:gd name="connsiteY0" fmla="*/ 0 h 1338805"/>
              <a:gd name="connsiteX1" fmla="*/ 1340305 w 1340305"/>
              <a:gd name="connsiteY1" fmla="*/ 0 h 1338805"/>
              <a:gd name="connsiteX2" fmla="*/ 1340305 w 1340305"/>
              <a:gd name="connsiteY2" fmla="*/ 123825 h 1338805"/>
              <a:gd name="connsiteX3" fmla="*/ 123825 w 1340305"/>
              <a:gd name="connsiteY3" fmla="*/ 123825 h 1338805"/>
              <a:gd name="connsiteX4" fmla="*/ 123825 w 1340305"/>
              <a:gd name="connsiteY4" fmla="*/ 1338805 h 1338805"/>
              <a:gd name="connsiteX5" fmla="*/ 0 w 1340305"/>
              <a:gd name="connsiteY5" fmla="*/ 1338805 h 1338805"/>
              <a:gd name="connsiteX6" fmla="*/ 0 w 1340305"/>
              <a:gd name="connsiteY6" fmla="*/ 61913 h 1338805"/>
              <a:gd name="connsiteX7" fmla="*/ 61913 w 1340305"/>
              <a:gd name="connsiteY7" fmla="*/ 0 h 13388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340305" h="1338805">
                <a:moveTo>
                  <a:pt x="61913" y="0"/>
                </a:moveTo>
                <a:lnTo>
                  <a:pt x="1340305" y="0"/>
                </a:lnTo>
                <a:lnTo>
                  <a:pt x="1340305" y="123825"/>
                </a:lnTo>
                <a:lnTo>
                  <a:pt x="123825" y="123825"/>
                </a:lnTo>
                <a:lnTo>
                  <a:pt x="123825" y="1338805"/>
                </a:lnTo>
                <a:lnTo>
                  <a:pt x="0" y="1338805"/>
                </a:lnTo>
                <a:lnTo>
                  <a:pt x="0" y="61913"/>
                </a:lnTo>
                <a:cubicBezTo>
                  <a:pt x="0" y="27719"/>
                  <a:pt x="27719" y="0"/>
                  <a:pt x="61913" y="0"/>
                </a:cubicBezTo>
                <a:close/>
              </a:path>
            </a:pathLst>
          </a:custGeom>
          <a:solidFill>
            <a:schemeClr val="accent6"/>
          </a:solidFill>
          <a:ln w="9525" cap="flat">
            <a:noFill/>
            <a:prstDash val="solid"/>
            <a:miter/>
          </a:ln>
        </p:spPr>
        <p:txBody>
          <a:bodyPr rtlCol="0" anchor="ctr"/>
          <a:lstStyle/>
          <a:p>
            <a:endParaRPr lang="en-US"/>
          </a:p>
        </p:txBody>
      </p:sp>
      <p:grpSp>
        <p:nvGrpSpPr>
          <p:cNvPr id="5" name="Group 4"/>
          <p:cNvGrpSpPr/>
          <p:nvPr/>
        </p:nvGrpSpPr>
        <p:grpSpPr>
          <a:xfrm>
            <a:off x="5885178" y="5325082"/>
            <a:ext cx="3268819" cy="1535658"/>
            <a:chOff x="251520" y="3214366"/>
            <a:chExt cx="8466284" cy="3643634"/>
          </a:xfrm>
        </p:grpSpPr>
        <p:pic>
          <p:nvPicPr>
            <p:cNvPr id="6" name="Picture 2" descr="Sadness Clipart Sadness Clipart - Sadness Inside Out Clip Art - Png Download (874x1118), Png Download"/>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51520" y="3549168"/>
              <a:ext cx="2088232" cy="3220780"/>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7" descr="Download - Inside Out Characters Joy Clipart (840x900), Png Download"/>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483768" y="3214366"/>
              <a:ext cx="2665579" cy="3643634"/>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2" descr="Download Fear Looking Behind His Back Transparent Png - Inside Out Fear Jpg Clipart (899x900), Png Download"/>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860032" y="3780687"/>
              <a:ext cx="1602752" cy="2989261"/>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2" descr="Food For Thought - Inside Out Anger Clipart (716x1024), Png Download"/>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6313402" y="3320080"/>
              <a:ext cx="2404402" cy="3514925"/>
            </a:xfrm>
            <a:prstGeom prst="rect">
              <a:avLst/>
            </a:prstGeom>
            <a:noFill/>
            <a:extLst>
              <a:ext uri="{909E8E84-426E-40DD-AFC4-6F175D3DCCD1}">
                <a14:hiddenFill xmlns:a14="http://schemas.microsoft.com/office/drawing/2010/main">
                  <a:solidFill>
                    <a:srgbClr val="FFFFFF"/>
                  </a:solidFill>
                </a14:hiddenFill>
              </a:ext>
            </a:extLst>
          </p:spPr>
        </p:pic>
      </p:grpSp>
      <p:sp>
        <p:nvSpPr>
          <p:cNvPr id="12" name="TextBox 11">
            <a:extLst>
              <a:ext uri="{FF2B5EF4-FFF2-40B4-BE49-F238E27FC236}">
                <a16:creationId xmlns:a16="http://schemas.microsoft.com/office/drawing/2014/main" id="{55CAA560-72D4-038E-C881-A742E78ADDAC}"/>
              </a:ext>
            </a:extLst>
          </p:cNvPr>
          <p:cNvSpPr txBox="1"/>
          <p:nvPr/>
        </p:nvSpPr>
        <p:spPr>
          <a:xfrm>
            <a:off x="231621" y="448135"/>
            <a:ext cx="9017111" cy="169277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4000" dirty="0">
                <a:cs typeface="Calibri"/>
              </a:rPr>
              <a:t>Supporting a Growth Mindset at home...</a:t>
            </a:r>
          </a:p>
          <a:p>
            <a:endParaRPr lang="en-GB" sz="3200" dirty="0">
              <a:cs typeface="Calibri"/>
            </a:endParaRPr>
          </a:p>
          <a:p>
            <a:endParaRPr lang="en-GB" sz="3200" dirty="0">
              <a:cs typeface="Calibri"/>
            </a:endParaRPr>
          </a:p>
        </p:txBody>
      </p:sp>
      <p:sp>
        <p:nvSpPr>
          <p:cNvPr id="2" name="TextBox 1">
            <a:extLst>
              <a:ext uri="{FF2B5EF4-FFF2-40B4-BE49-F238E27FC236}">
                <a16:creationId xmlns:a16="http://schemas.microsoft.com/office/drawing/2014/main" id="{070C04ED-7A57-F031-B357-67AD220F2288}"/>
              </a:ext>
            </a:extLst>
          </p:cNvPr>
          <p:cNvSpPr txBox="1"/>
          <p:nvPr/>
        </p:nvSpPr>
        <p:spPr>
          <a:xfrm>
            <a:off x="138973" y="1709968"/>
            <a:ext cx="8966759" cy="378565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400" dirty="0">
                <a:solidFill>
                  <a:srgbClr val="212529"/>
                </a:solidFill>
                <a:latin typeface="-apple-system"/>
              </a:rPr>
              <a:t>Always look to turn 'I can't do that' into 'I can't do that yet' - it has a distinctly more positive spin.</a:t>
            </a:r>
            <a:endParaRPr lang="en-US" sz="2400" dirty="0">
              <a:cs typeface="Calibri"/>
            </a:endParaRPr>
          </a:p>
          <a:p>
            <a:endParaRPr lang="en-US" sz="2400" dirty="0">
              <a:solidFill>
                <a:srgbClr val="212529"/>
              </a:solidFill>
              <a:latin typeface="-apple-system"/>
            </a:endParaRPr>
          </a:p>
          <a:p>
            <a:r>
              <a:rPr lang="en-US" sz="2400" dirty="0">
                <a:solidFill>
                  <a:srgbClr val="212529"/>
                </a:solidFill>
                <a:latin typeface="-apple-system"/>
              </a:rPr>
              <a:t>The way we praise our children can also have a profound impact on their mindset. Research on praise and mindsets shows that when we praise children for being smart, it promotes a fixed mindset. It sends a message that their accomplishments are trait-based and tied to something innate. In contrast, praising kids for working hard promotes a growth mindset. It sends a message that the child’s effort is what led them to success. </a:t>
            </a:r>
            <a:endParaRPr lang="en-US" sz="2400">
              <a:cs typeface="Calibri"/>
            </a:endParaRPr>
          </a:p>
        </p:txBody>
      </p:sp>
    </p:spTree>
    <p:extLst>
      <p:ext uri="{BB962C8B-B14F-4D97-AF65-F5344CB8AC3E}">
        <p14:creationId xmlns:p14="http://schemas.microsoft.com/office/powerpoint/2010/main" val="1579187782"/>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3D96D92-30D3-7312-9FCA-26CAC2650FF5}"/>
              </a:ext>
            </a:extLst>
          </p:cNvPr>
          <p:cNvSpPr>
            <a:spLocks noGrp="1"/>
          </p:cNvSpPr>
          <p:nvPr>
            <p:ph type="title"/>
          </p:nvPr>
        </p:nvSpPr>
        <p:spPr/>
        <p:txBody>
          <a:bodyPr>
            <a:normAutofit fontScale="90000"/>
          </a:bodyPr>
          <a:lstStyle/>
          <a:p>
            <a:r>
              <a:rPr lang="en-GB" dirty="0"/>
              <a:t>The adverse effects of devices on self-regulation= Guardian article</a:t>
            </a:r>
          </a:p>
        </p:txBody>
      </p:sp>
      <p:sp>
        <p:nvSpPr>
          <p:cNvPr id="3" name="Content Placeholder 2">
            <a:extLst>
              <a:ext uri="{FF2B5EF4-FFF2-40B4-BE49-F238E27FC236}">
                <a16:creationId xmlns:a16="http://schemas.microsoft.com/office/drawing/2014/main" id="{A37D64A2-AA31-AE2D-FF9D-FBF8D7C4B131}"/>
              </a:ext>
            </a:extLst>
          </p:cNvPr>
          <p:cNvSpPr>
            <a:spLocks noGrp="1"/>
          </p:cNvSpPr>
          <p:nvPr>
            <p:ph idx="1"/>
          </p:nvPr>
        </p:nvSpPr>
        <p:spPr>
          <a:xfrm>
            <a:off x="234669" y="1600200"/>
            <a:ext cx="8723213" cy="4983162"/>
          </a:xfrm>
        </p:spPr>
        <p:txBody>
          <a:bodyPr>
            <a:normAutofit fontScale="55000" lnSpcReduction="20000"/>
          </a:bodyPr>
          <a:lstStyle/>
          <a:p>
            <a:r>
              <a:rPr lang="en-GB" sz="3600" dirty="0"/>
              <a:t>Using a smartphone or iPad to pacify a toddler may impede their ability to learn self-regulation, according to researchers.</a:t>
            </a:r>
          </a:p>
          <a:p>
            <a:r>
              <a:rPr lang="en-GB" sz="3600" dirty="0"/>
              <a:t>In a commentary for the journal </a:t>
            </a:r>
            <a:r>
              <a:rPr lang="en-GB" sz="3600" dirty="0" err="1"/>
              <a:t>Pediatrics</a:t>
            </a:r>
            <a:r>
              <a:rPr lang="en-GB" sz="3600" dirty="0"/>
              <a:t>, researchers at Boston University School of Medicine reviewed available types of interactive media and raised “important questions regarding their use as educational tools”, according to a news release.</a:t>
            </a:r>
          </a:p>
          <a:p>
            <a:r>
              <a:rPr lang="en-GB" sz="3600" dirty="0"/>
              <a:t>The researchers warned that using a tablet or smartphone to divert a child’s attention could be detrimental to “their social-emotional development”. </a:t>
            </a:r>
          </a:p>
          <a:p>
            <a:r>
              <a:rPr lang="en-GB" sz="3600" dirty="0"/>
              <a:t>“If these devices become the predominant method to calm and distract young children, will they be able to develop their own internal mechanisms of self-regulation?” the scientists asked.</a:t>
            </a:r>
          </a:p>
          <a:p>
            <a:r>
              <a:rPr lang="en-GB" sz="3600" dirty="0" err="1"/>
              <a:t>Radesky</a:t>
            </a:r>
            <a:r>
              <a:rPr lang="en-GB" sz="3600" dirty="0"/>
              <a:t> questioned whether the use of smartphones and tablets could interfere with the ability to develop empathy and problem-solving skills and elements of social interaction that are typically learned during unstructured play and communication with peers.</a:t>
            </a:r>
          </a:p>
          <a:p>
            <a:r>
              <a:rPr lang="en-GB" sz="3600" dirty="0"/>
              <a:t>Time spent staring at a screen is time not spent developing reciprocal communication skills, learning from a caregiver modelling self-regulation, and building a sense of self-worth — all essential skills for learning to self-regulate. </a:t>
            </a:r>
          </a:p>
          <a:p>
            <a:endParaRPr lang="en-GB" dirty="0"/>
          </a:p>
        </p:txBody>
      </p:sp>
    </p:spTree>
    <p:extLst>
      <p:ext uri="{BB962C8B-B14F-4D97-AF65-F5344CB8AC3E}">
        <p14:creationId xmlns:p14="http://schemas.microsoft.com/office/powerpoint/2010/main" val="1143625937"/>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4" name="Rectangle 13">
            <a:extLst>
              <a:ext uri="{FF2B5EF4-FFF2-40B4-BE49-F238E27FC236}">
                <a16:creationId xmlns:a16="http://schemas.microsoft.com/office/drawing/2014/main" id="{1CD81A2A-6ED4-4EF4-A14C-912D31E1480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0" y="0"/>
            <a:ext cx="9144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p:nvSpPr>
          <p:cNvPr id="16" name="Freeform: Shape 15">
            <a:extLst>
              <a:ext uri="{FF2B5EF4-FFF2-40B4-BE49-F238E27FC236}">
                <a16:creationId xmlns:a16="http://schemas.microsoft.com/office/drawing/2014/main" id="{1661932C-CA15-4E17-B115-FAE7CBEE478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648992" y="1"/>
            <a:ext cx="866357" cy="625027"/>
          </a:xfrm>
          <a:custGeom>
            <a:avLst/>
            <a:gdLst>
              <a:gd name="connsiteX0" fmla="*/ 4784 w 1155142"/>
              <a:gd name="connsiteY0" fmla="*/ 0 h 625027"/>
              <a:gd name="connsiteX1" fmla="*/ 1150358 w 1155142"/>
              <a:gd name="connsiteY1" fmla="*/ 0 h 625027"/>
              <a:gd name="connsiteX2" fmla="*/ 1155142 w 1155142"/>
              <a:gd name="connsiteY2" fmla="*/ 47456 h 625027"/>
              <a:gd name="connsiteX3" fmla="*/ 577571 w 1155142"/>
              <a:gd name="connsiteY3" fmla="*/ 625027 h 625027"/>
              <a:gd name="connsiteX4" fmla="*/ 0 w 1155142"/>
              <a:gd name="connsiteY4" fmla="*/ 47456 h 62502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55142" h="625027">
                <a:moveTo>
                  <a:pt x="4784" y="0"/>
                </a:moveTo>
                <a:lnTo>
                  <a:pt x="1150358" y="0"/>
                </a:lnTo>
                <a:lnTo>
                  <a:pt x="1155142" y="47456"/>
                </a:lnTo>
                <a:cubicBezTo>
                  <a:pt x="1155142" y="366440"/>
                  <a:pt x="896555" y="625027"/>
                  <a:pt x="577571" y="625027"/>
                </a:cubicBezTo>
                <a:cubicBezTo>
                  <a:pt x="258587" y="625027"/>
                  <a:pt x="0" y="366440"/>
                  <a:pt x="0" y="47456"/>
                </a:cubicBezTo>
                <a:close/>
              </a:path>
            </a:pathLst>
          </a:custGeom>
          <a:solidFill>
            <a:schemeClr val="accent5">
              <a:alpha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8" name="Oval 17">
            <a:extLst>
              <a:ext uri="{FF2B5EF4-FFF2-40B4-BE49-F238E27FC236}">
                <a16:creationId xmlns:a16="http://schemas.microsoft.com/office/drawing/2014/main" id="{8590ADD5-9383-4D3D-9047-3DA2593CCB5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106138" y="3423959"/>
            <a:ext cx="405617" cy="540822"/>
          </a:xfrm>
          <a:prstGeom prst="ellipse">
            <a:avLst/>
          </a:prstGeom>
          <a:noFill/>
          <a:ln w="127000">
            <a:solidFill>
              <a:schemeClr val="accent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Freeform: Shape 19">
            <a:extLst>
              <a:ext uri="{FF2B5EF4-FFF2-40B4-BE49-F238E27FC236}">
                <a16:creationId xmlns:a16="http://schemas.microsoft.com/office/drawing/2014/main" id="{DABE3E45-88CF-45D8-8D40-C773324D93F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062201" y="1"/>
            <a:ext cx="1550211" cy="1621879"/>
          </a:xfrm>
          <a:custGeom>
            <a:avLst/>
            <a:gdLst>
              <a:gd name="connsiteX0" fmla="*/ 0 w 2066948"/>
              <a:gd name="connsiteY0" fmla="*/ 0 h 1621879"/>
              <a:gd name="connsiteX1" fmla="*/ 123825 w 2066948"/>
              <a:gd name="connsiteY1" fmla="*/ 0 h 1621879"/>
              <a:gd name="connsiteX2" fmla="*/ 123825 w 2066948"/>
              <a:gd name="connsiteY2" fmla="*/ 1452620 h 1621879"/>
              <a:gd name="connsiteX3" fmla="*/ 1881378 w 2066948"/>
              <a:gd name="connsiteY3" fmla="*/ 436017 h 1621879"/>
              <a:gd name="connsiteX4" fmla="*/ 1127572 w 2066948"/>
              <a:gd name="connsiteY4" fmla="*/ 0 h 1621879"/>
              <a:gd name="connsiteX5" fmla="*/ 1374887 w 2066948"/>
              <a:gd name="connsiteY5" fmla="*/ 0 h 1621879"/>
              <a:gd name="connsiteX6" fmla="*/ 2035969 w 2066948"/>
              <a:gd name="connsiteY6" fmla="*/ 382391 h 1621879"/>
              <a:gd name="connsiteX7" fmla="*/ 2058648 w 2066948"/>
              <a:gd name="connsiteY7" fmla="*/ 466963 h 1621879"/>
              <a:gd name="connsiteX8" fmla="*/ 2035969 w 2066948"/>
              <a:gd name="connsiteY8" fmla="*/ 489642 h 1621879"/>
              <a:gd name="connsiteX9" fmla="*/ 92869 w 2066948"/>
              <a:gd name="connsiteY9" fmla="*/ 1613592 h 1621879"/>
              <a:gd name="connsiteX10" fmla="*/ 61913 w 2066948"/>
              <a:gd name="connsiteY10" fmla="*/ 1621879 h 1621879"/>
              <a:gd name="connsiteX11" fmla="*/ 0 w 2066948"/>
              <a:gd name="connsiteY11" fmla="*/ 1559967 h 16218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066948" h="1621879">
                <a:moveTo>
                  <a:pt x="0" y="0"/>
                </a:moveTo>
                <a:lnTo>
                  <a:pt x="123825" y="0"/>
                </a:lnTo>
                <a:lnTo>
                  <a:pt x="123825" y="1452620"/>
                </a:lnTo>
                <a:lnTo>
                  <a:pt x="1881378" y="436017"/>
                </a:lnTo>
                <a:lnTo>
                  <a:pt x="1127572" y="0"/>
                </a:lnTo>
                <a:lnTo>
                  <a:pt x="1374887" y="0"/>
                </a:lnTo>
                <a:lnTo>
                  <a:pt x="2035969" y="382391"/>
                </a:lnTo>
                <a:cubicBezTo>
                  <a:pt x="2065582" y="399479"/>
                  <a:pt x="2075745" y="437340"/>
                  <a:pt x="2058648" y="466963"/>
                </a:cubicBezTo>
                <a:cubicBezTo>
                  <a:pt x="2053219" y="476384"/>
                  <a:pt x="2045389" y="484204"/>
                  <a:pt x="2035969" y="489642"/>
                </a:cubicBezTo>
                <a:lnTo>
                  <a:pt x="92869" y="1613592"/>
                </a:lnTo>
                <a:cubicBezTo>
                  <a:pt x="83458" y="1619031"/>
                  <a:pt x="72780" y="1621889"/>
                  <a:pt x="61913" y="1621879"/>
                </a:cubicBezTo>
                <a:cubicBezTo>
                  <a:pt x="27719" y="1621879"/>
                  <a:pt x="0" y="1594161"/>
                  <a:pt x="0" y="1559967"/>
                </a:cubicBezTo>
                <a:close/>
              </a:path>
            </a:pathLst>
          </a:custGeom>
          <a:solidFill>
            <a:schemeClr val="accent6"/>
          </a:solidFill>
          <a:ln w="9525" cap="flat">
            <a:noFill/>
            <a:prstDash val="solid"/>
            <a:miter/>
          </a:ln>
        </p:spPr>
        <p:txBody>
          <a:bodyPr rtlCol="0" anchor="ctr"/>
          <a:lstStyle/>
          <a:p>
            <a:endParaRPr lang="en-US"/>
          </a:p>
        </p:txBody>
      </p:sp>
      <p:cxnSp>
        <p:nvCxnSpPr>
          <p:cNvPr id="22" name="Straight Connector 21">
            <a:extLst>
              <a:ext uri="{FF2B5EF4-FFF2-40B4-BE49-F238E27FC236}">
                <a16:creationId xmlns:a16="http://schemas.microsoft.com/office/drawing/2014/main" id="{49CD1692-827B-4C8D-B4A1-134FD04CF45C}"/>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9104058" y="1027906"/>
            <a:ext cx="0" cy="1597708"/>
          </a:xfrm>
          <a:prstGeom prst="line">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cxnSp>
      <p:sp>
        <p:nvSpPr>
          <p:cNvPr id="24" name="Freeform: Shape 23">
            <a:extLst>
              <a:ext uri="{FF2B5EF4-FFF2-40B4-BE49-F238E27FC236}">
                <a16:creationId xmlns:a16="http://schemas.microsoft.com/office/drawing/2014/main" id="{B91ECDA9-56DC-4270-8F33-01C5637B8CE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463438">
            <a:off x="5592435" y="5166682"/>
            <a:ext cx="1376793" cy="2024785"/>
          </a:xfrm>
          <a:custGeom>
            <a:avLst/>
            <a:gdLst>
              <a:gd name="connsiteX0" fmla="*/ 1801138 w 1835725"/>
              <a:gd name="connsiteY0" fmla="*/ 1622662 h 2024785"/>
              <a:gd name="connsiteX1" fmla="*/ 1835717 w 1835725"/>
              <a:gd name="connsiteY1" fmla="*/ 1680254 h 2024785"/>
              <a:gd name="connsiteX2" fmla="*/ 1812568 w 1835725"/>
              <a:gd name="connsiteY2" fmla="*/ 1877193 h 2024785"/>
              <a:gd name="connsiteX3" fmla="*/ 1776210 w 1835725"/>
              <a:gd name="connsiteY3" fmla="*/ 2024785 h 2024785"/>
              <a:gd name="connsiteX4" fmla="*/ 1655772 w 1835725"/>
              <a:gd name="connsiteY4" fmla="*/ 1983449 h 2024785"/>
              <a:gd name="connsiteX5" fmla="*/ 1687591 w 1835725"/>
              <a:gd name="connsiteY5" fmla="*/ 1854495 h 2024785"/>
              <a:gd name="connsiteX6" fmla="*/ 1708939 w 1835725"/>
              <a:gd name="connsiteY6" fmla="*/ 1673301 h 2024785"/>
              <a:gd name="connsiteX7" fmla="*/ 1778129 w 1835725"/>
              <a:gd name="connsiteY7" fmla="*/ 1615979 h 2024785"/>
              <a:gd name="connsiteX8" fmla="*/ 1801138 w 1835725"/>
              <a:gd name="connsiteY8" fmla="*/ 1622662 h 2024785"/>
              <a:gd name="connsiteX9" fmla="*/ 1585229 w 1835725"/>
              <a:gd name="connsiteY9" fmla="*/ 764759 h 2024785"/>
              <a:gd name="connsiteX10" fmla="*/ 1623024 w 1835725"/>
              <a:gd name="connsiteY10" fmla="*/ 792810 h 2024785"/>
              <a:gd name="connsiteX11" fmla="*/ 1777614 w 1835725"/>
              <a:gd name="connsiteY11" fmla="*/ 1157141 h 2024785"/>
              <a:gd name="connsiteX12" fmla="*/ 1733799 w 1835725"/>
              <a:gd name="connsiteY12" fmla="*/ 1235532 h 2024785"/>
              <a:gd name="connsiteX13" fmla="*/ 1716464 w 1835725"/>
              <a:gd name="connsiteY13" fmla="*/ 1237722 h 2024785"/>
              <a:gd name="connsiteX14" fmla="*/ 1716464 w 1835725"/>
              <a:gd name="connsiteY14" fmla="*/ 1237913 h 2024785"/>
              <a:gd name="connsiteX15" fmla="*/ 1655409 w 1835725"/>
              <a:gd name="connsiteY15" fmla="*/ 1191717 h 2024785"/>
              <a:gd name="connsiteX16" fmla="*/ 1513200 w 1835725"/>
              <a:gd name="connsiteY16" fmla="*/ 856627 h 2024785"/>
              <a:gd name="connsiteX17" fmla="*/ 1538499 w 1835725"/>
              <a:gd name="connsiteY17" fmla="*/ 770415 h 2024785"/>
              <a:gd name="connsiteX18" fmla="*/ 1585229 w 1835725"/>
              <a:gd name="connsiteY18" fmla="*/ 764759 h 2024785"/>
              <a:gd name="connsiteX19" fmla="*/ 477919 w 1835725"/>
              <a:gd name="connsiteY19" fmla="*/ 21437 h 2024785"/>
              <a:gd name="connsiteX20" fmla="*/ 509236 w 1835725"/>
              <a:gd name="connsiteY20" fmla="*/ 84182 h 2024785"/>
              <a:gd name="connsiteX21" fmla="*/ 445829 w 1835725"/>
              <a:gd name="connsiteY21" fmla="*/ 139871 h 2024785"/>
              <a:gd name="connsiteX22" fmla="*/ 437447 w 1835725"/>
              <a:gd name="connsiteY22" fmla="*/ 139395 h 2024785"/>
              <a:gd name="connsiteX23" fmla="*/ 73211 w 1835725"/>
              <a:gd name="connsiteY23" fmla="*/ 137204 h 2024785"/>
              <a:gd name="connsiteX24" fmla="*/ 749 w 1835725"/>
              <a:gd name="connsiteY24" fmla="*/ 84082 h 2024785"/>
              <a:gd name="connsiteX25" fmla="*/ 53871 w 1835725"/>
              <a:gd name="connsiteY25" fmla="*/ 11621 h 2024785"/>
              <a:gd name="connsiteX26" fmla="*/ 58352 w 1835725"/>
              <a:gd name="connsiteY26" fmla="*/ 11093 h 2024785"/>
              <a:gd name="connsiteX27" fmla="*/ 454020 w 1835725"/>
              <a:gd name="connsiteY27" fmla="*/ 13474 h 2024785"/>
              <a:gd name="connsiteX28" fmla="*/ 477919 w 1835725"/>
              <a:gd name="connsiteY28" fmla="*/ 21437 h 2024785"/>
              <a:gd name="connsiteX29" fmla="*/ 957797 w 1835725"/>
              <a:gd name="connsiteY29" fmla="*/ 167970 h 2024785"/>
              <a:gd name="connsiteX30" fmla="*/ 1286982 w 1835725"/>
              <a:gd name="connsiteY30" fmla="*/ 387616 h 2024785"/>
              <a:gd name="connsiteX31" fmla="*/ 1293725 w 1835725"/>
              <a:gd name="connsiteY31" fmla="*/ 477075 h 2024785"/>
              <a:gd name="connsiteX32" fmla="*/ 1245453 w 1835725"/>
              <a:gd name="connsiteY32" fmla="*/ 499154 h 2024785"/>
              <a:gd name="connsiteX33" fmla="*/ 1245167 w 1835725"/>
              <a:gd name="connsiteY33" fmla="*/ 499154 h 2024785"/>
              <a:gd name="connsiteX34" fmla="*/ 1203638 w 1835725"/>
              <a:gd name="connsiteY34" fmla="*/ 484104 h 2024785"/>
              <a:gd name="connsiteX35" fmla="*/ 900647 w 1835725"/>
              <a:gd name="connsiteY35" fmla="*/ 281508 h 2024785"/>
              <a:gd name="connsiteX36" fmla="*/ 872454 w 1835725"/>
              <a:gd name="connsiteY36" fmla="*/ 196164 h 2024785"/>
              <a:gd name="connsiteX37" fmla="*/ 957797 w 1835725"/>
              <a:gd name="connsiteY37" fmla="*/ 167970 h 20247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Lst>
            <a:rect l="l" t="t" r="r" b="b"/>
            <a:pathLst>
              <a:path w="1835725" h="2024785">
                <a:moveTo>
                  <a:pt x="1801138" y="1622662"/>
                </a:moveTo>
                <a:cubicBezTo>
                  <a:pt x="1822105" y="1633400"/>
                  <a:pt x="1836117" y="1655372"/>
                  <a:pt x="1835717" y="1680254"/>
                </a:cubicBezTo>
                <a:cubicBezTo>
                  <a:pt x="1832093" y="1746382"/>
                  <a:pt x="1824354" y="1812154"/>
                  <a:pt x="1812568" y="1877193"/>
                </a:cubicBezTo>
                <a:lnTo>
                  <a:pt x="1776210" y="2024785"/>
                </a:lnTo>
                <a:lnTo>
                  <a:pt x="1655772" y="1983449"/>
                </a:lnTo>
                <a:lnTo>
                  <a:pt x="1687591" y="1854495"/>
                </a:lnTo>
                <a:cubicBezTo>
                  <a:pt x="1698455" y="1794657"/>
                  <a:pt x="1705590" y="1734142"/>
                  <a:pt x="1708939" y="1673301"/>
                </a:cubicBezTo>
                <a:cubicBezTo>
                  <a:pt x="1712216" y="1638363"/>
                  <a:pt x="1743190" y="1612703"/>
                  <a:pt x="1778129" y="1615979"/>
                </a:cubicBezTo>
                <a:cubicBezTo>
                  <a:pt x="1786387" y="1616753"/>
                  <a:pt x="1794149" y="1619084"/>
                  <a:pt x="1801138" y="1622662"/>
                </a:cubicBezTo>
                <a:close/>
                <a:moveTo>
                  <a:pt x="1585229" y="764759"/>
                </a:moveTo>
                <a:cubicBezTo>
                  <a:pt x="1600438" y="768789"/>
                  <a:pt x="1614156" y="778436"/>
                  <a:pt x="1623024" y="792810"/>
                </a:cubicBezTo>
                <a:cubicBezTo>
                  <a:pt x="1689575" y="907319"/>
                  <a:pt x="1741505" y="1029715"/>
                  <a:pt x="1777614" y="1157141"/>
                </a:cubicBezTo>
                <a:cubicBezTo>
                  <a:pt x="1787149" y="1190888"/>
                  <a:pt x="1767537" y="1225969"/>
                  <a:pt x="1733799" y="1235532"/>
                </a:cubicBezTo>
                <a:cubicBezTo>
                  <a:pt x="1728151" y="1237046"/>
                  <a:pt x="1722312" y="1237780"/>
                  <a:pt x="1716464" y="1237722"/>
                </a:cubicBezTo>
                <a:lnTo>
                  <a:pt x="1716464" y="1237913"/>
                </a:lnTo>
                <a:cubicBezTo>
                  <a:pt x="1688070" y="1237913"/>
                  <a:pt x="1663124" y="1219044"/>
                  <a:pt x="1655409" y="1191717"/>
                </a:cubicBezTo>
                <a:cubicBezTo>
                  <a:pt x="1622214" y="1074512"/>
                  <a:pt x="1574437" y="961936"/>
                  <a:pt x="1513200" y="856627"/>
                </a:cubicBezTo>
                <a:cubicBezTo>
                  <a:pt x="1496379" y="825834"/>
                  <a:pt x="1507704" y="787236"/>
                  <a:pt x="1538499" y="770415"/>
                </a:cubicBezTo>
                <a:cubicBezTo>
                  <a:pt x="1553325" y="762319"/>
                  <a:pt x="1570022" y="760730"/>
                  <a:pt x="1585229" y="764759"/>
                </a:cubicBezTo>
                <a:close/>
                <a:moveTo>
                  <a:pt x="477919" y="21437"/>
                </a:moveTo>
                <a:cubicBezTo>
                  <a:pt x="499341" y="33775"/>
                  <a:pt x="512445" y="58102"/>
                  <a:pt x="509236" y="84182"/>
                </a:cubicBezTo>
                <a:cubicBezTo>
                  <a:pt x="505303" y="116151"/>
                  <a:pt x="478038" y="140098"/>
                  <a:pt x="445829" y="139871"/>
                </a:cubicBezTo>
                <a:cubicBezTo>
                  <a:pt x="443027" y="139899"/>
                  <a:pt x="440227" y="139740"/>
                  <a:pt x="437447" y="139395"/>
                </a:cubicBezTo>
                <a:cubicBezTo>
                  <a:pt x="316592" y="123615"/>
                  <a:pt x="194247" y="122878"/>
                  <a:pt x="73211" y="137204"/>
                </a:cubicBezTo>
                <a:cubicBezTo>
                  <a:pt x="38532" y="142545"/>
                  <a:pt x="6090" y="118762"/>
                  <a:pt x="749" y="84082"/>
                </a:cubicBezTo>
                <a:cubicBezTo>
                  <a:pt x="-4591" y="49403"/>
                  <a:pt x="19192" y="16961"/>
                  <a:pt x="53871" y="11621"/>
                </a:cubicBezTo>
                <a:cubicBezTo>
                  <a:pt x="55358" y="11392"/>
                  <a:pt x="56852" y="11216"/>
                  <a:pt x="58352" y="11093"/>
                </a:cubicBezTo>
                <a:cubicBezTo>
                  <a:pt x="189834" y="-4456"/>
                  <a:pt x="322735" y="-3656"/>
                  <a:pt x="454020" y="13474"/>
                </a:cubicBezTo>
                <a:cubicBezTo>
                  <a:pt x="462713" y="14543"/>
                  <a:pt x="470778" y="17324"/>
                  <a:pt x="477919" y="21437"/>
                </a:cubicBezTo>
                <a:close/>
                <a:moveTo>
                  <a:pt x="957797" y="167970"/>
                </a:moveTo>
                <a:cubicBezTo>
                  <a:pt x="1076184" y="227289"/>
                  <a:pt x="1186759" y="301068"/>
                  <a:pt x="1286982" y="387616"/>
                </a:cubicBezTo>
                <a:cubicBezTo>
                  <a:pt x="1313547" y="410457"/>
                  <a:pt x="1316566" y="450510"/>
                  <a:pt x="1293725" y="477075"/>
                </a:cubicBezTo>
                <a:cubicBezTo>
                  <a:pt x="1281638" y="491137"/>
                  <a:pt x="1263998" y="499204"/>
                  <a:pt x="1245453" y="499154"/>
                </a:cubicBezTo>
                <a:lnTo>
                  <a:pt x="1245167" y="499154"/>
                </a:lnTo>
                <a:cubicBezTo>
                  <a:pt x="1229965" y="499301"/>
                  <a:pt x="1215220" y="493956"/>
                  <a:pt x="1203638" y="484104"/>
                </a:cubicBezTo>
                <a:cubicBezTo>
                  <a:pt x="1111407" y="404300"/>
                  <a:pt x="1009633" y="336248"/>
                  <a:pt x="900647" y="281508"/>
                </a:cubicBezTo>
                <a:cubicBezTo>
                  <a:pt x="869295" y="265726"/>
                  <a:pt x="856672" y="227516"/>
                  <a:pt x="872454" y="196164"/>
                </a:cubicBezTo>
                <a:cubicBezTo>
                  <a:pt x="888235" y="164811"/>
                  <a:pt x="926445" y="152188"/>
                  <a:pt x="957797" y="167970"/>
                </a:cubicBezTo>
                <a:close/>
              </a:path>
            </a:pathLst>
          </a:custGeom>
          <a:solidFill>
            <a:schemeClr val="accent4"/>
          </a:solidFill>
          <a:ln w="9525" cap="flat">
            <a:noFill/>
            <a:prstDash val="solid"/>
            <a:miter/>
          </a:ln>
        </p:spPr>
        <p:txBody>
          <a:bodyPr rtlCol="0" anchor="ctr"/>
          <a:lstStyle/>
          <a:p>
            <a:endParaRPr lang="en-US"/>
          </a:p>
        </p:txBody>
      </p:sp>
      <p:sp>
        <p:nvSpPr>
          <p:cNvPr id="26" name="Freeform: Shape 25">
            <a:extLst>
              <a:ext uri="{FF2B5EF4-FFF2-40B4-BE49-F238E27FC236}">
                <a16:creationId xmlns:a16="http://schemas.microsoft.com/office/drawing/2014/main" id="{75F47824-961D-465D-84F9-EAE11BC6173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107145" y="6033795"/>
            <a:ext cx="1493298" cy="824205"/>
          </a:xfrm>
          <a:custGeom>
            <a:avLst/>
            <a:gdLst>
              <a:gd name="connsiteX0" fmla="*/ 995532 w 1991064"/>
              <a:gd name="connsiteY0" fmla="*/ 0 h 824205"/>
              <a:gd name="connsiteX1" fmla="*/ 1984823 w 1991064"/>
              <a:gd name="connsiteY1" fmla="*/ 784423 h 824205"/>
              <a:gd name="connsiteX2" fmla="*/ 1991064 w 1991064"/>
              <a:gd name="connsiteY2" fmla="*/ 824205 h 824205"/>
              <a:gd name="connsiteX3" fmla="*/ 0 w 1991064"/>
              <a:gd name="connsiteY3" fmla="*/ 824205 h 824205"/>
              <a:gd name="connsiteX4" fmla="*/ 6241 w 1991064"/>
              <a:gd name="connsiteY4" fmla="*/ 784423 h 824205"/>
              <a:gd name="connsiteX5" fmla="*/ 995532 w 1991064"/>
              <a:gd name="connsiteY5" fmla="*/ 0 h 8242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991064" h="824205">
                <a:moveTo>
                  <a:pt x="995532" y="0"/>
                </a:moveTo>
                <a:cubicBezTo>
                  <a:pt x="1483521" y="0"/>
                  <a:pt x="1890663" y="336754"/>
                  <a:pt x="1984823" y="784423"/>
                </a:cubicBezTo>
                <a:lnTo>
                  <a:pt x="1991064" y="824205"/>
                </a:lnTo>
                <a:lnTo>
                  <a:pt x="0" y="824205"/>
                </a:lnTo>
                <a:lnTo>
                  <a:pt x="6241" y="784423"/>
                </a:lnTo>
                <a:cubicBezTo>
                  <a:pt x="100402" y="336754"/>
                  <a:pt x="507544" y="0"/>
                  <a:pt x="995532" y="0"/>
                </a:cubicBez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8" name="Freeform: Shape 27">
            <a:extLst>
              <a:ext uri="{FF2B5EF4-FFF2-40B4-BE49-F238E27FC236}">
                <a16:creationId xmlns:a16="http://schemas.microsoft.com/office/drawing/2014/main" id="{FEC9DA3E-C1D7-472D-B7C0-F71AE41FBA2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138772" y="5519196"/>
            <a:ext cx="1005228" cy="1338805"/>
          </a:xfrm>
          <a:custGeom>
            <a:avLst/>
            <a:gdLst>
              <a:gd name="connsiteX0" fmla="*/ 61913 w 1340305"/>
              <a:gd name="connsiteY0" fmla="*/ 0 h 1338805"/>
              <a:gd name="connsiteX1" fmla="*/ 1340305 w 1340305"/>
              <a:gd name="connsiteY1" fmla="*/ 0 h 1338805"/>
              <a:gd name="connsiteX2" fmla="*/ 1340305 w 1340305"/>
              <a:gd name="connsiteY2" fmla="*/ 123825 h 1338805"/>
              <a:gd name="connsiteX3" fmla="*/ 123825 w 1340305"/>
              <a:gd name="connsiteY3" fmla="*/ 123825 h 1338805"/>
              <a:gd name="connsiteX4" fmla="*/ 123825 w 1340305"/>
              <a:gd name="connsiteY4" fmla="*/ 1338805 h 1338805"/>
              <a:gd name="connsiteX5" fmla="*/ 0 w 1340305"/>
              <a:gd name="connsiteY5" fmla="*/ 1338805 h 1338805"/>
              <a:gd name="connsiteX6" fmla="*/ 0 w 1340305"/>
              <a:gd name="connsiteY6" fmla="*/ 61913 h 1338805"/>
              <a:gd name="connsiteX7" fmla="*/ 61913 w 1340305"/>
              <a:gd name="connsiteY7" fmla="*/ 0 h 13388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340305" h="1338805">
                <a:moveTo>
                  <a:pt x="61913" y="0"/>
                </a:moveTo>
                <a:lnTo>
                  <a:pt x="1340305" y="0"/>
                </a:lnTo>
                <a:lnTo>
                  <a:pt x="1340305" y="123825"/>
                </a:lnTo>
                <a:lnTo>
                  <a:pt x="123825" y="123825"/>
                </a:lnTo>
                <a:lnTo>
                  <a:pt x="123825" y="1338805"/>
                </a:lnTo>
                <a:lnTo>
                  <a:pt x="0" y="1338805"/>
                </a:lnTo>
                <a:lnTo>
                  <a:pt x="0" y="61913"/>
                </a:lnTo>
                <a:cubicBezTo>
                  <a:pt x="0" y="27719"/>
                  <a:pt x="27719" y="0"/>
                  <a:pt x="61913" y="0"/>
                </a:cubicBezTo>
                <a:close/>
              </a:path>
            </a:pathLst>
          </a:custGeom>
          <a:solidFill>
            <a:schemeClr val="accent6"/>
          </a:solidFill>
          <a:ln w="9525" cap="flat">
            <a:noFill/>
            <a:prstDash val="solid"/>
            <a:miter/>
          </a:ln>
        </p:spPr>
        <p:txBody>
          <a:bodyPr rtlCol="0" anchor="ctr"/>
          <a:lstStyle/>
          <a:p>
            <a:endParaRPr lang="en-US"/>
          </a:p>
        </p:txBody>
      </p:sp>
      <p:grpSp>
        <p:nvGrpSpPr>
          <p:cNvPr id="5" name="Group 4"/>
          <p:cNvGrpSpPr/>
          <p:nvPr/>
        </p:nvGrpSpPr>
        <p:grpSpPr>
          <a:xfrm>
            <a:off x="5885178" y="5325082"/>
            <a:ext cx="3268819" cy="1535658"/>
            <a:chOff x="251520" y="3214366"/>
            <a:chExt cx="8466284" cy="3643634"/>
          </a:xfrm>
        </p:grpSpPr>
        <p:pic>
          <p:nvPicPr>
            <p:cNvPr id="6" name="Picture 2" descr="Sadness Clipart Sadness Clipart - Sadness Inside Out Clip Art - Png Download (874x1118), Png Download"/>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51520" y="3549168"/>
              <a:ext cx="2088232" cy="3220780"/>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7" descr="Download - Inside Out Characters Joy Clipart (840x900), Png Download"/>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483768" y="3214366"/>
              <a:ext cx="2665579" cy="3643634"/>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2" descr="Download Fear Looking Behind His Back Transparent Png - Inside Out Fear Jpg Clipart (899x900), Png Download"/>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860032" y="3780687"/>
              <a:ext cx="1602752" cy="2989261"/>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2" descr="Food For Thought - Inside Out Anger Clipart (716x1024), Png Download"/>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6313402" y="3320080"/>
              <a:ext cx="2404402" cy="3514925"/>
            </a:xfrm>
            <a:prstGeom prst="rect">
              <a:avLst/>
            </a:prstGeom>
            <a:noFill/>
            <a:extLst>
              <a:ext uri="{909E8E84-426E-40DD-AFC4-6F175D3DCCD1}">
                <a14:hiddenFill xmlns:a14="http://schemas.microsoft.com/office/drawing/2010/main">
                  <a:solidFill>
                    <a:srgbClr val="FFFFFF"/>
                  </a:solidFill>
                </a14:hiddenFill>
              </a:ext>
            </a:extLst>
          </p:spPr>
        </p:pic>
      </p:grpSp>
      <p:sp>
        <p:nvSpPr>
          <p:cNvPr id="12" name="TextBox 11">
            <a:extLst>
              <a:ext uri="{FF2B5EF4-FFF2-40B4-BE49-F238E27FC236}">
                <a16:creationId xmlns:a16="http://schemas.microsoft.com/office/drawing/2014/main" id="{55CAA560-72D4-038E-C881-A742E78ADDAC}"/>
              </a:ext>
            </a:extLst>
          </p:cNvPr>
          <p:cNvSpPr txBox="1"/>
          <p:nvPr/>
        </p:nvSpPr>
        <p:spPr>
          <a:xfrm>
            <a:off x="231622" y="468276"/>
            <a:ext cx="9017111" cy="169277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4000" dirty="0">
                <a:cs typeface="Calibri"/>
              </a:rPr>
              <a:t>Supporting a Growth Mindset at home...</a:t>
            </a:r>
          </a:p>
          <a:p>
            <a:endParaRPr lang="en-GB" sz="3200" dirty="0">
              <a:cs typeface="Calibri"/>
            </a:endParaRPr>
          </a:p>
          <a:p>
            <a:endParaRPr lang="en-GB" sz="3200" dirty="0">
              <a:cs typeface="Calibri"/>
            </a:endParaRPr>
          </a:p>
        </p:txBody>
      </p:sp>
      <p:sp>
        <p:nvSpPr>
          <p:cNvPr id="3" name="Speech Bubble: Oval 2">
            <a:extLst>
              <a:ext uri="{FF2B5EF4-FFF2-40B4-BE49-F238E27FC236}">
                <a16:creationId xmlns:a16="http://schemas.microsoft.com/office/drawing/2014/main" id="{000F3E85-11CC-DB94-160F-4FF551D74D25}"/>
              </a:ext>
            </a:extLst>
          </p:cNvPr>
          <p:cNvSpPr/>
          <p:nvPr/>
        </p:nvSpPr>
        <p:spPr>
          <a:xfrm>
            <a:off x="941590" y="1827792"/>
            <a:ext cx="7351453" cy="3172202"/>
          </a:xfrm>
          <a:prstGeom prst="wedgeEllipseCallout">
            <a:avLst/>
          </a:prstGeom>
          <a:solidFill>
            <a:schemeClr val="accent3">
              <a:lumMod val="40000"/>
              <a:lumOff val="6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6000" dirty="0">
                <a:cs typeface="Calibri"/>
                <a:hlinkClick r:id="rId6"/>
              </a:rPr>
              <a:t>Say this, not that.....</a:t>
            </a:r>
            <a:endParaRPr lang="en-GB" sz="6000" dirty="0">
              <a:cs typeface="Calibri"/>
            </a:endParaRPr>
          </a:p>
        </p:txBody>
      </p:sp>
    </p:spTree>
    <p:extLst>
      <p:ext uri="{BB962C8B-B14F-4D97-AF65-F5344CB8AC3E}">
        <p14:creationId xmlns:p14="http://schemas.microsoft.com/office/powerpoint/2010/main" val="34698401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B2454E0188772A4CA30BFEF8B53D0367" ma:contentTypeVersion="23" ma:contentTypeDescription="Create a new document." ma:contentTypeScope="" ma:versionID="e764ecf068b014377a2138d01bc335d9">
  <xsd:schema xmlns:xsd="http://www.w3.org/2001/XMLSchema" xmlns:xs="http://www.w3.org/2001/XMLSchema" xmlns:p="http://schemas.microsoft.com/office/2006/metadata/properties" xmlns:ns2="6a6f9b4c-029b-444e-addf-4d66571c9b6f" xmlns:ns3="450a6b86-6e86-4b74-93c9-116031be495f" targetNamespace="http://schemas.microsoft.com/office/2006/metadata/properties" ma:root="true" ma:fieldsID="e2b96f7c8df2391335c9b4ab7e4af6e6" ns2:_="" ns3:_="">
    <xsd:import namespace="6a6f9b4c-029b-444e-addf-4d66571c9b6f"/>
    <xsd:import namespace="450a6b86-6e86-4b74-93c9-116031be495f"/>
    <xsd:element name="properties">
      <xsd:complexType>
        <xsd:sequence>
          <xsd:element name="documentManagement">
            <xsd:complexType>
              <xsd:all>
                <xsd:element ref="ns2:SharedWithUsers" minOccurs="0"/>
                <xsd:element ref="ns2:SharedWithDetails" minOccurs="0"/>
                <xsd:element ref="ns3:MediaServiceMetadata" minOccurs="0"/>
                <xsd:element ref="ns3:MediaServiceFastMetadata" minOccurs="0"/>
                <xsd:element ref="ns3:MediaServiceAutoTags" minOccurs="0"/>
                <xsd:element ref="ns3:MediaServiceGenerationTime" minOccurs="0"/>
                <xsd:element ref="ns3:MediaServiceEventHashCode" minOccurs="0"/>
                <xsd:element ref="ns3:MediaServiceAutoKeyPoints" minOccurs="0"/>
                <xsd:element ref="ns3:MediaServiceKeyPoints" minOccurs="0"/>
                <xsd:element ref="ns3:MediaServiceOCR" minOccurs="0"/>
                <xsd:element ref="ns3:MediaServiceDateTaken" minOccurs="0"/>
                <xsd:element ref="ns3:MediaServiceLocation" minOccurs="0"/>
                <xsd:element ref="ns3:MediaLengthInSeconds" minOccurs="0"/>
                <xsd:element ref="ns2:TaxCatchAll" minOccurs="0"/>
                <xsd:element ref="ns3:lcf76f155ced4ddcb4097134ff3c332f" minOccurs="0"/>
                <xsd:element ref="ns3:MediaServiceObjectDetectorVersions" minOccurs="0"/>
                <xsd:element ref="ns3:MediaServiceSearchProperties" minOccurs="0"/>
                <xsd:element ref="ns3: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6a6f9b4c-029b-444e-addf-4d66571c9b6f" elementFormDefault="qualified">
    <xsd:import namespace="http://schemas.microsoft.com/office/2006/documentManagement/types"/>
    <xsd:import namespace="http://schemas.microsoft.com/office/infopath/2007/PartnerControls"/>
    <xsd:element name="SharedWithUsers" ma:index="8"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9" nillable="true" ma:displayName="Shared With Details" ma:internalName="SharedWithDetails" ma:readOnly="true">
      <xsd:simpleType>
        <xsd:restriction base="dms:Note">
          <xsd:maxLength value="255"/>
        </xsd:restriction>
      </xsd:simpleType>
    </xsd:element>
    <xsd:element name="TaxCatchAll" ma:index="21" nillable="true" ma:displayName="Taxonomy Catch All Column" ma:hidden="true" ma:list="{270264f3-665c-450b-9e97-55559b7a3ac3}" ma:internalName="TaxCatchAll" ma:showField="CatchAllData" ma:web="6a6f9b4c-029b-444e-addf-4d66571c9b6f">
      <xsd:complexType>
        <xsd:complexContent>
          <xsd:extension base="dms:MultiChoiceLookup">
            <xsd:sequence>
              <xsd:element name="Value" type="dms:Lookup" maxOccurs="unbounded" minOccurs="0" nillable="true"/>
            </xsd:sequence>
          </xsd:extension>
        </xsd:complexContent>
      </xsd:complexType>
    </xsd:element>
  </xsd:schema>
  <xsd:schema xmlns:xsd="http://www.w3.org/2001/XMLSchema" xmlns:xs="http://www.w3.org/2001/XMLSchema" xmlns:dms="http://schemas.microsoft.com/office/2006/documentManagement/types" xmlns:pc="http://schemas.microsoft.com/office/infopath/2007/PartnerControls" targetNamespace="450a6b86-6e86-4b74-93c9-116031be495f" elementFormDefault="qualified">
    <xsd:import namespace="http://schemas.microsoft.com/office/2006/documentManagement/types"/>
    <xsd:import namespace="http://schemas.microsoft.com/office/infopath/2007/PartnerControls"/>
    <xsd:element name="MediaServiceMetadata" ma:index="10" nillable="true" ma:displayName="MediaServiceMetadata" ma:hidden="true" ma:internalName="MediaServiceMetadata" ma:readOnly="true">
      <xsd:simpleType>
        <xsd:restriction base="dms:Note"/>
      </xsd:simpleType>
    </xsd:element>
    <xsd:element name="MediaServiceFastMetadata" ma:index="11" nillable="true" ma:displayName="MediaServiceFastMetadata" ma:hidden="true" ma:internalName="MediaServiceFastMetadata" ma:readOnly="true">
      <xsd:simpleType>
        <xsd:restriction base="dms:Note"/>
      </xsd:simpleType>
    </xsd:element>
    <xsd:element name="MediaServiceAutoTags" ma:index="12" nillable="true" ma:displayName="Tags" ma:internalName="MediaServiceAutoTags"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ServiceAutoKeyPoints" ma:index="15" nillable="true" ma:displayName="MediaServiceAutoKeyPoints" ma:hidden="true" ma:internalName="MediaServiceAutoKeyPoints" ma:readOnly="true">
      <xsd:simpleType>
        <xsd:restriction base="dms:Note"/>
      </xsd:simpleType>
    </xsd:element>
    <xsd:element name="MediaServiceKeyPoints" ma:index="16" nillable="true" ma:displayName="KeyPoints" ma:internalName="MediaServiceKeyPoints" ma:readOnly="true">
      <xsd:simpleType>
        <xsd:restriction base="dms:Note">
          <xsd:maxLength value="255"/>
        </xsd:restriction>
      </xsd:simpleType>
    </xsd:element>
    <xsd:element name="MediaServiceOCR" ma:index="17" nillable="true" ma:displayName="Extracted Text" ma:internalName="MediaServiceOCR" ma:readOnly="true">
      <xsd:simpleType>
        <xsd:restriction base="dms:Note">
          <xsd:maxLength value="255"/>
        </xsd:restriction>
      </xsd:simpleType>
    </xsd:element>
    <xsd:element name="MediaServiceDateTaken" ma:index="18" nillable="true" ma:displayName="MediaServiceDateTaken" ma:hidden="true" ma:internalName="MediaServiceDateTaken" ma:readOnly="true">
      <xsd:simpleType>
        <xsd:restriction base="dms:Text"/>
      </xsd:simpleType>
    </xsd:element>
    <xsd:element name="MediaServiceLocation" ma:index="19" nillable="true" ma:displayName="Location" ma:internalName="MediaServiceLocation" ma:readOnly="true">
      <xsd:simpleType>
        <xsd:restriction base="dms:Text"/>
      </xsd:simpleType>
    </xsd:element>
    <xsd:element name="MediaLengthInSeconds" ma:index="20" nillable="true" ma:displayName="Length (seconds)" ma:internalName="MediaLengthInSeconds" ma:readOnly="true">
      <xsd:simpleType>
        <xsd:restriction base="dms:Unknown"/>
      </xsd:simpleType>
    </xsd:element>
    <xsd:element name="lcf76f155ced4ddcb4097134ff3c332f" ma:index="23" nillable="true" ma:taxonomy="true" ma:internalName="lcf76f155ced4ddcb4097134ff3c332f" ma:taxonomyFieldName="MediaServiceImageTags" ma:displayName="Image Tags" ma:readOnly="false" ma:fieldId="{5cf76f15-5ced-4ddc-b409-7134ff3c332f}" ma:taxonomyMulti="true" ma:sspId="8fea2a44-abf8-496f-8715-49ed1fb54127" ma:termSetId="09814cd3-568e-fe90-9814-8d621ff8fb84" ma:anchorId="fba54fb3-c3e1-fe81-a776-ca4b69148c4d" ma:open="true" ma:isKeyword="false">
      <xsd:complexType>
        <xsd:sequence>
          <xsd:element ref="pc:Terms" minOccurs="0" maxOccurs="1"/>
        </xsd:sequence>
      </xsd:complexType>
    </xsd:element>
    <xsd:element name="MediaServiceObjectDetectorVersions" ma:index="24" nillable="true" ma:displayName="MediaServiceObjectDetectorVersions" ma:description="" ma:hidden="true" ma:indexed="true" ma:internalName="MediaServiceObjectDetectorVersions" ma:readOnly="true">
      <xsd:simpleType>
        <xsd:restriction base="dms:Text"/>
      </xsd:simpleType>
    </xsd:element>
    <xsd:element name="MediaServiceSearchProperties" ma:index="25" nillable="true" ma:displayName="MediaServiceSearchProperties" ma:hidden="true" ma:internalName="MediaServiceSearchProperties" ma:readOnly="true">
      <xsd:simpleType>
        <xsd:restriction base="dms:Note"/>
      </xsd:simpleType>
    </xsd:element>
    <xsd:element name="MediaServiceBillingMetadata" ma:index="26" nillable="true" ma:displayName="MediaServiceBillingMetadata" ma:hidden="true" ma:internalName="MediaServiceBillingMetadata" ma:readOnly="true">
      <xsd:simpleType>
        <xsd:restriction base="dms:Note"/>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TaxCatchAll xmlns="6a6f9b4c-029b-444e-addf-4d66571c9b6f" xsi:nil="true"/>
    <lcf76f155ced4ddcb4097134ff3c332f xmlns="450a6b86-6e86-4b74-93c9-116031be495f">
      <Terms xmlns="http://schemas.microsoft.com/office/infopath/2007/PartnerControls"/>
    </lcf76f155ced4ddcb4097134ff3c332f>
    <MediaLengthInSeconds xmlns="450a6b86-6e86-4b74-93c9-116031be495f" xsi:nil="true"/>
    <SharedWithUsers xmlns="6a6f9b4c-029b-444e-addf-4d66571c9b6f">
      <UserInfo>
        <DisplayName/>
        <AccountId xsi:nil="true"/>
        <AccountType/>
      </UserInfo>
    </SharedWithUsers>
  </documentManagement>
</p:properties>
</file>

<file path=customXml/itemProps1.xml><?xml version="1.0" encoding="utf-8"?>
<ds:datastoreItem xmlns:ds="http://schemas.openxmlformats.org/officeDocument/2006/customXml" ds:itemID="{BEB72090-01E9-4009-B377-32F554A294F6}">
  <ds:schemaRefs>
    <ds:schemaRef ds:uri="http://schemas.microsoft.com/sharepoint/v3/contenttype/forms"/>
  </ds:schemaRefs>
</ds:datastoreItem>
</file>

<file path=customXml/itemProps2.xml><?xml version="1.0" encoding="utf-8"?>
<ds:datastoreItem xmlns:ds="http://schemas.openxmlformats.org/officeDocument/2006/customXml" ds:itemID="{65FF695A-5705-4491-94DA-D5210ABA6DAA}">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6a6f9b4c-029b-444e-addf-4d66571c9b6f"/>
    <ds:schemaRef ds:uri="450a6b86-6e86-4b74-93c9-116031be495f"/>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964D831F-3E31-466A-93DB-524A0B43A497}">
  <ds:schemaRefs>
    <ds:schemaRef ds:uri="http://schemas.microsoft.com/office/2006/metadata/properties"/>
    <ds:schemaRef ds:uri="6a6f9b4c-029b-444e-addf-4d66571c9b6f"/>
    <ds:schemaRef ds:uri="http://www.w3.org/XML/1998/namespace"/>
    <ds:schemaRef ds:uri="http://purl.org/dc/elements/1.1/"/>
    <ds:schemaRef ds:uri="http://schemas.microsoft.com/office/infopath/2007/PartnerControls"/>
    <ds:schemaRef ds:uri="http://purl.org/dc/terms/"/>
    <ds:schemaRef ds:uri="450a6b86-6e86-4b74-93c9-116031be495f"/>
    <ds:schemaRef ds:uri="http://schemas.microsoft.com/office/2006/documentManagement/types"/>
    <ds:schemaRef ds:uri="http://schemas.openxmlformats.org/package/2006/metadata/core-properties"/>
    <ds:schemaRef ds:uri="http://purl.org/dc/dcmitype/"/>
  </ds:schemaRefs>
</ds:datastoreItem>
</file>

<file path=docProps/app.xml><?xml version="1.0" encoding="utf-8"?>
<Properties xmlns="http://schemas.openxmlformats.org/officeDocument/2006/extended-properties" xmlns:vt="http://schemas.openxmlformats.org/officeDocument/2006/docPropsVTypes">
  <TotalTime>2397</TotalTime>
  <Words>1133</Words>
  <Application>Microsoft Office PowerPoint</Application>
  <PresentationFormat>On-screen Show (4:3)</PresentationFormat>
  <Paragraphs>118</Paragraphs>
  <Slides>29</Slides>
  <Notes>0</Notes>
  <HiddenSlides>0</HiddenSlides>
  <MMClips>1</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29</vt:i4>
      </vt:variant>
    </vt:vector>
  </HeadingPairs>
  <TitlesOfParts>
    <vt:vector size="36" baseType="lpstr">
      <vt:lpstr>-apple-system</vt:lpstr>
      <vt:lpstr>Arial</vt:lpstr>
      <vt:lpstr>Bahnschrift Light</vt:lpstr>
      <vt:lpstr>Calibri</vt:lpstr>
      <vt:lpstr>Comic Sans MS</vt:lpstr>
      <vt:lpstr>Leelawadee UI Semilight</vt:lpstr>
      <vt:lpstr>Office Theme</vt:lpstr>
      <vt:lpstr>PowerPoint Presentation</vt:lpstr>
      <vt:lpstr>PowerPoint Presentation</vt:lpstr>
      <vt:lpstr>What is self regulation?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So now what?</vt:lpstr>
      <vt:lpstr>What zone?</vt:lpstr>
      <vt:lpstr>How can it help?</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The adverse effects of devices on self-regulation= Guardian article</vt:lpstr>
      <vt:lpstr>PowerPoint Presentation</vt:lpstr>
    </vt:vector>
  </TitlesOfParts>
  <Company>HP</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HP</dc:creator>
  <cp:lastModifiedBy>J Izard</cp:lastModifiedBy>
  <cp:revision>207</cp:revision>
  <dcterms:created xsi:type="dcterms:W3CDTF">2018-05-14T17:29:05Z</dcterms:created>
  <dcterms:modified xsi:type="dcterms:W3CDTF">2025-10-29T18:37:10Z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0x010100B2454E0188772A4CA30BFEF8B53D0367</vt:lpwstr>
  </property>
  <property fmtid="{D5CDD505-2E9C-101B-9397-08002B2CF9AE}" pid="3" name="MediaServiceImageTags">
    <vt:lpwstr/>
  </property>
  <property fmtid="{D5CDD505-2E9C-101B-9397-08002B2CF9AE}" pid="4" name="ComplianceAssetId">
    <vt:lpwstr/>
  </property>
  <property fmtid="{D5CDD505-2E9C-101B-9397-08002B2CF9AE}" pid="5" name="TriggerFlowInfo">
    <vt:lpwstr/>
  </property>
  <property fmtid="{D5CDD505-2E9C-101B-9397-08002B2CF9AE}" pid="6" name="TemplateUrl">
    <vt:lpwstr/>
  </property>
  <property fmtid="{D5CDD505-2E9C-101B-9397-08002B2CF9AE}" pid="7" name="_ExtendedDescription">
    <vt:lpwstr/>
  </property>
  <property fmtid="{D5CDD505-2E9C-101B-9397-08002B2CF9AE}" pid="8" name="xd_Signature">
    <vt:lpwstr/>
  </property>
  <property fmtid="{D5CDD505-2E9C-101B-9397-08002B2CF9AE}" pid="9" name="xd_ProgID">
    <vt:lpwstr/>
  </property>
  <property fmtid="{D5CDD505-2E9C-101B-9397-08002B2CF9AE}" pid="10" name="Order">
    <vt:lpwstr>15047700.0000000</vt:lpwstr>
  </property>
</Properties>
</file>