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3" r:id="rId8"/>
    <p:sldId id="265" r:id="rId9"/>
    <p:sldId id="264" r:id="rId10"/>
    <p:sldId id="262"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3" d="100"/>
          <a:sy n="123" d="100"/>
        </p:scale>
        <p:origin x="11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11/9/2022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11/9/2022</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Users/vernonkingsley/Dropbox/Current%20work%20-%20Dropbox/toilet%20twinning/1763%20Toilet%20Twinning%20&#8211;%20Schools%20pack/Toilet%202%20300dpi%202%20toilets-speech.jpg" TargetMode="External"/><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app=desktop&amp;v=F6ad46JPJyQ" TargetMode="Externa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9.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9127" y="1378681"/>
            <a:ext cx="9439564" cy="1754326"/>
          </a:xfrm>
          <a:prstGeom prst="rect">
            <a:avLst/>
          </a:prstGeom>
        </p:spPr>
        <p:txBody>
          <a:bodyPr wrap="square">
            <a:spAutoFit/>
          </a:bodyPr>
          <a:lstStyle/>
          <a:p>
            <a:pPr algn="ctr"/>
            <a:r>
              <a:rPr lang="en-US" altLang="en-US" sz="3600" b="1" dirty="0">
                <a:solidFill>
                  <a:srgbClr val="0090C7"/>
                </a:solidFill>
              </a:rPr>
              <a:t>Q. </a:t>
            </a:r>
            <a:r>
              <a:rPr lang="en-US" altLang="en-US" sz="3600" dirty="0"/>
              <a:t>What did one toilet say to another toilet?</a:t>
            </a:r>
            <a:endParaRPr lang="en-GB" altLang="en-US" sz="3600" dirty="0"/>
          </a:p>
          <a:p>
            <a:pPr algn="ctr"/>
            <a:endParaRPr lang="en-GB" altLang="en-US" sz="3600" dirty="0"/>
          </a:p>
          <a:p>
            <a:pPr algn="ctr"/>
            <a:r>
              <a:rPr lang="en-US" altLang="en-US" sz="3600" b="1" dirty="0">
                <a:solidFill>
                  <a:srgbClr val="0090C7"/>
                </a:solidFill>
              </a:rPr>
              <a:t>A. </a:t>
            </a:r>
            <a:r>
              <a:rPr lang="en-US" altLang="en-US" sz="3600" dirty="0"/>
              <a:t>You’re looking </a:t>
            </a:r>
            <a:r>
              <a:rPr lang="en-US" altLang="en-US" sz="3600" dirty="0" smtClean="0"/>
              <a:t>flushed!</a:t>
            </a:r>
            <a:endParaRPr lang="en-GB" altLang="en-US" sz="3600" dirty="0"/>
          </a:p>
        </p:txBody>
      </p:sp>
      <p:pic>
        <p:nvPicPr>
          <p:cNvPr id="5" name="Toilet 2 300dpi 2 toilets-speech.jpg" descr="/Users/vernonkingsley/Dropbox/Current work - Dropbox/toilet twinning/1763 Toilet Twinning – Schools pack/Toilet 2 300dpi 2 toilets-speech.jpg"/>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137746" y="3234028"/>
            <a:ext cx="3362325"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65956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dirty="0"/>
              <a:t>Imagine what life would be like</a:t>
            </a:r>
            <a:br>
              <a:rPr lang="en-US" altLang="ja-JP" dirty="0"/>
            </a:br>
            <a:r>
              <a:rPr lang="en-US" altLang="ja-JP" dirty="0"/>
              <a:t>if you didn’t have a toilet at home</a:t>
            </a:r>
            <a:r>
              <a:rPr lang="en-US" altLang="ja-JP" dirty="0" smtClean="0"/>
              <a:t>.</a:t>
            </a:r>
            <a:endParaRPr lang="en-GB" dirty="0"/>
          </a:p>
        </p:txBody>
      </p:sp>
      <p:sp>
        <p:nvSpPr>
          <p:cNvPr id="3" name="Content Placeholder 2"/>
          <p:cNvSpPr>
            <a:spLocks noGrp="1"/>
          </p:cNvSpPr>
          <p:nvPr>
            <p:ph sz="quarter" idx="13"/>
          </p:nvPr>
        </p:nvSpPr>
        <p:spPr>
          <a:xfrm>
            <a:off x="4608320" y="2362476"/>
            <a:ext cx="6974080" cy="3424107"/>
          </a:xfrm>
        </p:spPr>
        <p:txBody>
          <a:bodyPr>
            <a:noAutofit/>
          </a:bodyPr>
          <a:lstStyle/>
          <a:p>
            <a:pPr algn="ctr"/>
            <a:r>
              <a:rPr lang="en-US" altLang="en-US" sz="2200" cap="none" dirty="0" smtClean="0"/>
              <a:t>What would you do when you needed the loo?</a:t>
            </a:r>
          </a:p>
          <a:p>
            <a:pPr algn="ctr"/>
            <a:r>
              <a:rPr lang="en-US" altLang="en-US" sz="2200" cap="none" dirty="0" smtClean="0"/>
              <a:t>You might have to go in your garden.</a:t>
            </a:r>
          </a:p>
          <a:p>
            <a:pPr algn="ctr"/>
            <a:r>
              <a:rPr lang="en-US" altLang="en-US" sz="2200" cap="none" dirty="0" smtClean="0"/>
              <a:t>Or in a bucket in your bedroom.</a:t>
            </a:r>
          </a:p>
          <a:p>
            <a:pPr algn="ctr"/>
            <a:r>
              <a:rPr lang="en-US" altLang="en-US" sz="2200" cap="none" dirty="0" smtClean="0"/>
              <a:t>What do you think your house would smell like?</a:t>
            </a:r>
          </a:p>
          <a:p>
            <a:pPr algn="ctr"/>
            <a:r>
              <a:rPr lang="en-US" altLang="en-US" sz="2200" cap="none" dirty="0" smtClean="0"/>
              <a:t>Would your garden be a nice place to play?</a:t>
            </a:r>
          </a:p>
          <a:p>
            <a:endParaRPr lang="en-GB" sz="2200" dirty="0"/>
          </a:p>
        </p:txBody>
      </p:sp>
      <p:pic>
        <p:nvPicPr>
          <p:cNvPr id="4" name="RS23277_UGA2010_ATP_336.jpg" descr="/Users/vernonkingsley/Dropbox/Current work - Dropbox/toilet twinning/1763 Toilet Twinning – Schools pack/Pics/RS23277_UGA2010_ATP_3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47" y="2180580"/>
            <a:ext cx="4496425" cy="3787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7996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What if we didn’t have any toilets in school</a:t>
            </a:r>
            <a:r>
              <a:rPr lang="en-US" altLang="en-US" dirty="0" smtClean="0"/>
              <a:t>?</a:t>
            </a:r>
            <a:endParaRPr lang="en-GB" dirty="0"/>
          </a:p>
        </p:txBody>
      </p:sp>
      <p:sp>
        <p:nvSpPr>
          <p:cNvPr id="3" name="Content Placeholder 2"/>
          <p:cNvSpPr>
            <a:spLocks noGrp="1"/>
          </p:cNvSpPr>
          <p:nvPr>
            <p:ph sz="quarter" idx="13"/>
          </p:nvPr>
        </p:nvSpPr>
        <p:spPr>
          <a:xfrm>
            <a:off x="4719156" y="2551820"/>
            <a:ext cx="6854007" cy="2842216"/>
          </a:xfrm>
        </p:spPr>
        <p:txBody>
          <a:bodyPr>
            <a:normAutofit/>
          </a:bodyPr>
          <a:lstStyle/>
          <a:p>
            <a:pPr algn="ctr"/>
            <a:r>
              <a:rPr lang="en-US" altLang="en-US" sz="2400" cap="none" dirty="0" smtClean="0"/>
              <a:t>What would you do when you needed to go to the loo?</a:t>
            </a:r>
          </a:p>
          <a:p>
            <a:pPr algn="ctr"/>
            <a:r>
              <a:rPr lang="en-US" altLang="en-US" sz="2400" cap="none" dirty="0" smtClean="0"/>
              <a:t>What would the school playground look like if every</a:t>
            </a:r>
            <a:br>
              <a:rPr lang="en-US" altLang="en-US" sz="2400" cap="none" dirty="0" smtClean="0"/>
            </a:br>
            <a:r>
              <a:rPr lang="en-US" altLang="en-US" sz="2400" cap="none" dirty="0" smtClean="0"/>
              <a:t>child here went to the toilet outside on the ground?</a:t>
            </a:r>
          </a:p>
          <a:p>
            <a:endParaRPr lang="en-GB" dirty="0"/>
          </a:p>
        </p:txBody>
      </p:sp>
      <p:pic>
        <p:nvPicPr>
          <p:cNvPr id="4" name="RS4300_ETH2012_CWB_0056.jpg" descr="/Users/vernonkingsley/Dropbox/Current work - Dropbox/toilet twinning/1763 Toilet Twinning – Schools pack/Pics/RS4300_ETH2012_CWB_00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57" y="2468419"/>
            <a:ext cx="4450585" cy="319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387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163782" y="719419"/>
            <a:ext cx="9855200" cy="2116145"/>
          </a:xfrm>
        </p:spPr>
        <p:txBody>
          <a:bodyPr/>
          <a:lstStyle/>
          <a:p>
            <a:pPr algn="ctr"/>
            <a:r>
              <a:rPr lang="en-US" altLang="en-US" sz="2400" cap="none" dirty="0" smtClean="0"/>
              <a:t>In lots of places around the world, there aren’t any toilets and so children go to the toilet in the open air.</a:t>
            </a:r>
          </a:p>
          <a:p>
            <a:pPr algn="ctr"/>
            <a:r>
              <a:rPr lang="en-US" altLang="en-US" sz="2400" cap="none" dirty="0" smtClean="0"/>
              <a:t>Flies land on the waste and then land on food. This means that children get sick. </a:t>
            </a:r>
          </a:p>
          <a:p>
            <a:endParaRPr lang="en-GB" dirty="0"/>
          </a:p>
        </p:txBody>
      </p:sp>
      <p:pic>
        <p:nvPicPr>
          <p:cNvPr id="4" name="RS35281_UGA2009_LXT_0712.jpg" descr="/Users/vernonkingsley/Dropbox/current work - dropbox/toilet twinning/1763 Toilet Twinning – Schools pack/Pics/RS35281_UGA2009_LXT_07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7418" y="2533074"/>
            <a:ext cx="4719781" cy="363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341746" y="2926830"/>
            <a:ext cx="6825673" cy="1569660"/>
          </a:xfrm>
          <a:prstGeom prst="rect">
            <a:avLst/>
          </a:prstGeom>
        </p:spPr>
        <p:txBody>
          <a:bodyPr wrap="square">
            <a:spAutoFit/>
          </a:bodyPr>
          <a:lstStyle/>
          <a:p>
            <a:pPr marL="342900" indent="-342900">
              <a:buFont typeface="Arial" panose="020B0604020202020204" pitchFamily="34" charset="0"/>
              <a:buChar char="•"/>
            </a:pPr>
            <a:r>
              <a:rPr lang="en-US" sz="2400" dirty="0"/>
              <a:t>In lots of places around the world, the children have to go to the </a:t>
            </a:r>
            <a:r>
              <a:rPr lang="en-US" sz="2400" dirty="0" smtClean="0"/>
              <a:t>toilet </a:t>
            </a:r>
            <a:r>
              <a:rPr lang="en-US" sz="2400" dirty="0"/>
              <a:t>in a bush or in the local river. Then they drink the </a:t>
            </a:r>
            <a:r>
              <a:rPr lang="en-US" sz="2400" dirty="0" smtClean="0"/>
              <a:t>dirty </a:t>
            </a:r>
            <a:r>
              <a:rPr lang="en-US" sz="2400" dirty="0"/>
              <a:t>water and they get very poorly</a:t>
            </a:r>
            <a:r>
              <a:rPr lang="en-US" sz="2400" dirty="0" smtClean="0"/>
              <a:t>.</a:t>
            </a:r>
            <a:endParaRPr lang="en-US" sz="2400" dirty="0"/>
          </a:p>
        </p:txBody>
      </p:sp>
      <p:sp>
        <p:nvSpPr>
          <p:cNvPr id="9" name="Rectangle 8"/>
          <p:cNvSpPr/>
          <p:nvPr/>
        </p:nvSpPr>
        <p:spPr>
          <a:xfrm>
            <a:off x="341746" y="4886982"/>
            <a:ext cx="6096000" cy="1200329"/>
          </a:xfrm>
          <a:prstGeom prst="rect">
            <a:avLst/>
          </a:prstGeom>
        </p:spPr>
        <p:txBody>
          <a:bodyPr>
            <a:spAutoFit/>
          </a:bodyPr>
          <a:lstStyle/>
          <a:p>
            <a:pPr marL="342900" indent="-342900">
              <a:buFont typeface="Arial" panose="020B0604020202020204" pitchFamily="34" charset="0"/>
              <a:buChar char="•"/>
            </a:pPr>
            <a:r>
              <a:rPr lang="en-GB" sz="2400" dirty="0"/>
              <a:t>No one has ever been to their school and told them that it is really important to wash your hands with soap after using the toilet. </a:t>
            </a:r>
          </a:p>
        </p:txBody>
      </p:sp>
    </p:spTree>
    <p:extLst>
      <p:ext uri="{BB962C8B-B14F-4D97-AF65-F5344CB8AC3E}">
        <p14:creationId xmlns:p14="http://schemas.microsoft.com/office/powerpoint/2010/main" val="3997658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441402" y="4574584"/>
            <a:ext cx="9420562" cy="1083844"/>
          </a:xfrm>
        </p:spPr>
        <p:txBody>
          <a:bodyPr>
            <a:normAutofit lnSpcReduction="10000"/>
          </a:bodyPr>
          <a:lstStyle/>
          <a:p>
            <a:pPr algn="ctr"/>
            <a:r>
              <a:rPr lang="en-US" sz="2400" cap="none" dirty="0" smtClean="0"/>
              <a:t>This means that often, children can’t play because they’re too sick. </a:t>
            </a:r>
          </a:p>
          <a:p>
            <a:pPr algn="ctr"/>
            <a:r>
              <a:rPr lang="en-US" altLang="en-US" sz="2400" cap="none" dirty="0" smtClean="0"/>
              <a:t>They also can’t go to school and miss out on lots of learning. </a:t>
            </a:r>
          </a:p>
          <a:p>
            <a:endParaRPr lang="en-GB" dirty="0"/>
          </a:p>
        </p:txBody>
      </p:sp>
      <p:pic>
        <p:nvPicPr>
          <p:cNvPr id="4" name="RS23396_UGA2010_KXD_0549.jpg" descr="/Users/vernonkingsley/Downloads/RS23396_UGA2010_KXD_05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4591" y="753479"/>
            <a:ext cx="5410200"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3055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can we do to help?</a:t>
            </a:r>
            <a:endParaRPr lang="en-GB" dirty="0"/>
          </a:p>
        </p:txBody>
      </p:sp>
      <p:sp>
        <p:nvSpPr>
          <p:cNvPr id="3" name="Content Placeholder 2"/>
          <p:cNvSpPr>
            <a:spLocks noGrp="1"/>
          </p:cNvSpPr>
          <p:nvPr>
            <p:ph sz="quarter" idx="13"/>
          </p:nvPr>
        </p:nvSpPr>
        <p:spPr/>
        <p:txBody>
          <a:bodyPr/>
          <a:lstStyle/>
          <a:p>
            <a:endParaRPr lang="en-GB" dirty="0" smtClean="0">
              <a:hlinkClick r:id="rId2"/>
            </a:endParaRPr>
          </a:p>
          <a:p>
            <a:endParaRPr lang="en-GB" dirty="0">
              <a:hlinkClick r:id="rId2"/>
            </a:endParaRPr>
          </a:p>
          <a:p>
            <a:endParaRPr lang="en-GB" dirty="0" smtClean="0">
              <a:hlinkClick r:id="rId2"/>
            </a:endParaRPr>
          </a:p>
          <a:p>
            <a:endParaRPr lang="en-GB" dirty="0">
              <a:hlinkClick r:id="rId2"/>
            </a:endParaRPr>
          </a:p>
          <a:p>
            <a:endParaRPr lang="en-GB" dirty="0" smtClean="0">
              <a:hlinkClick r:id="rId2"/>
            </a:endParaRPr>
          </a:p>
          <a:p>
            <a:endParaRPr lang="en-GB" dirty="0">
              <a:hlinkClick r:id="rId2"/>
            </a:endParaRPr>
          </a:p>
          <a:p>
            <a:pPr marL="0" indent="0" algn="ctr">
              <a:buNone/>
            </a:pPr>
            <a:r>
              <a:rPr lang="en-GB" dirty="0" smtClean="0">
                <a:hlinkClick r:id="rId2"/>
              </a:rPr>
              <a:t>https</a:t>
            </a:r>
            <a:r>
              <a:rPr lang="en-GB" dirty="0">
                <a:hlinkClick r:id="rId2"/>
              </a:rPr>
              <a:t>://</a:t>
            </a:r>
            <a:r>
              <a:rPr lang="en-GB" dirty="0" smtClean="0">
                <a:hlinkClick r:id="rId2"/>
              </a:rPr>
              <a:t>www.youtube.com/watch?app=desktop&amp;v=F6ad46JPJyQ</a:t>
            </a:r>
            <a:endParaRPr lang="en-GB" dirty="0" smtClean="0"/>
          </a:p>
          <a:p>
            <a:endParaRPr lang="en-GB" dirty="0"/>
          </a:p>
        </p:txBody>
      </p:sp>
      <p:pic>
        <p:nvPicPr>
          <p:cNvPr id="4" name="Picture 3"/>
          <p:cNvPicPr>
            <a:picLocks noChangeAspect="1"/>
          </p:cNvPicPr>
          <p:nvPr/>
        </p:nvPicPr>
        <p:blipFill>
          <a:blip r:embed="rId3"/>
          <a:stretch>
            <a:fillRect/>
          </a:stretch>
        </p:blipFill>
        <p:spPr>
          <a:xfrm>
            <a:off x="4869107" y="2108487"/>
            <a:ext cx="6303818" cy="2943327"/>
          </a:xfrm>
          <a:prstGeom prst="rect">
            <a:avLst/>
          </a:prstGeom>
        </p:spPr>
      </p:pic>
      <p:pic>
        <p:nvPicPr>
          <p:cNvPr id="9218" name="Picture 2" descr="Global Neighbours - Diocese of Portsmou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9778" y="2108487"/>
            <a:ext cx="2943326" cy="294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389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ircle(in)">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7870007" cy="1596177"/>
          </a:xfrm>
        </p:spPr>
        <p:txBody>
          <a:bodyPr/>
          <a:lstStyle/>
          <a:p>
            <a:r>
              <a:rPr lang="en-GB" dirty="0" smtClean="0"/>
              <a:t>What does ‘toilet twinning’ do? </a:t>
            </a:r>
            <a:endParaRPr lang="en-GB" dirty="0"/>
          </a:p>
        </p:txBody>
      </p:sp>
      <p:sp>
        <p:nvSpPr>
          <p:cNvPr id="5" name="Content Placeholder 4"/>
          <p:cNvSpPr>
            <a:spLocks noGrp="1"/>
          </p:cNvSpPr>
          <p:nvPr>
            <p:ph sz="quarter" idx="13"/>
          </p:nvPr>
        </p:nvSpPr>
        <p:spPr>
          <a:xfrm>
            <a:off x="913773" y="2078182"/>
            <a:ext cx="5653281" cy="4230254"/>
          </a:xfrm>
        </p:spPr>
        <p:txBody>
          <a:bodyPr>
            <a:normAutofit/>
          </a:bodyPr>
          <a:lstStyle/>
          <a:p>
            <a:r>
              <a:rPr lang="en-GB" sz="2200" cap="none" dirty="0" smtClean="0"/>
              <a:t>Toilet twinning will take the money that we raise and use it to help educate communities around the world about the importance of sanitation. </a:t>
            </a:r>
          </a:p>
          <a:p>
            <a:r>
              <a:rPr lang="en-GB" sz="2200" cap="none" dirty="0" smtClean="0"/>
              <a:t>They teach people that they are becoming unwell because they do not have clean toilets. </a:t>
            </a:r>
          </a:p>
          <a:p>
            <a:r>
              <a:rPr lang="en-GB" sz="2200" cap="none" dirty="0" smtClean="0"/>
              <a:t>Afterwards, they help these communities to build their own toilets or latrines (communal toilet).  </a:t>
            </a:r>
            <a:endParaRPr lang="en-GB" sz="2200" cap="none" dirty="0"/>
          </a:p>
        </p:txBody>
      </p:sp>
      <p:pic>
        <p:nvPicPr>
          <p:cNvPr id="1026" name="Picture 2" descr="York Toilet Twinning - York Toilet Twin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81028" y="1325776"/>
            <a:ext cx="2198304" cy="24796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York Toilet Twinning - York Toilet Twin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6338" y="1801397"/>
            <a:ext cx="3044825" cy="20709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wiping your bum helps solve some of the world's biggest sanitation  issu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37878" y="3974718"/>
            <a:ext cx="3395757" cy="226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3884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will be twinning out toilets with a community in Uganda!</a:t>
            </a:r>
            <a:endParaRPr lang="en-GB" dirty="0"/>
          </a:p>
        </p:txBody>
      </p:sp>
      <p:pic>
        <p:nvPicPr>
          <p:cNvPr id="5" name="Content Placeholder 4"/>
          <p:cNvPicPr>
            <a:picLocks noGrp="1" noChangeAspect="1"/>
          </p:cNvPicPr>
          <p:nvPr>
            <p:ph sz="quarter" idx="13"/>
          </p:nvPr>
        </p:nvPicPr>
        <p:blipFill>
          <a:blip r:embed="rId2"/>
          <a:stretch>
            <a:fillRect/>
          </a:stretch>
        </p:blipFill>
        <p:spPr>
          <a:xfrm>
            <a:off x="501124" y="2059878"/>
            <a:ext cx="5086876" cy="4016878"/>
          </a:xfrm>
          <a:prstGeom prst="rect">
            <a:avLst/>
          </a:prstGeom>
        </p:spPr>
      </p:pic>
      <p:pic>
        <p:nvPicPr>
          <p:cNvPr id="7172" name="Picture 4" descr="Uganda location on the World 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8146" y="2348490"/>
            <a:ext cx="5766393" cy="3439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0052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6" y="618517"/>
            <a:ext cx="6576916" cy="1596177"/>
          </a:xfrm>
        </p:spPr>
        <p:txBody>
          <a:bodyPr/>
          <a:lstStyle/>
          <a:p>
            <a:r>
              <a:rPr lang="en-GB" dirty="0" smtClean="0"/>
              <a:t>How much does it cost?</a:t>
            </a:r>
            <a:endParaRPr lang="en-GB" dirty="0"/>
          </a:p>
        </p:txBody>
      </p:sp>
      <p:sp>
        <p:nvSpPr>
          <p:cNvPr id="5" name="Content Placeholder 4"/>
          <p:cNvSpPr>
            <a:spLocks noGrp="1"/>
          </p:cNvSpPr>
          <p:nvPr>
            <p:ph sz="quarter" idx="13"/>
          </p:nvPr>
        </p:nvSpPr>
        <p:spPr>
          <a:xfrm>
            <a:off x="523881" y="2034582"/>
            <a:ext cx="7049938" cy="3165491"/>
          </a:xfrm>
        </p:spPr>
        <p:txBody>
          <a:bodyPr>
            <a:normAutofit/>
          </a:bodyPr>
          <a:lstStyle/>
          <a:p>
            <a:r>
              <a:rPr lang="en-GB" sz="2400" cap="none" dirty="0" smtClean="0"/>
              <a:t>It costs </a:t>
            </a:r>
            <a:r>
              <a:rPr lang="en-GB" sz="3200" cap="none" dirty="0" smtClean="0">
                <a:solidFill>
                  <a:srgbClr val="FF0000"/>
                </a:solidFill>
              </a:rPr>
              <a:t>£60 </a:t>
            </a:r>
            <a:r>
              <a:rPr lang="en-GB" sz="2400" cap="none" dirty="0" smtClean="0"/>
              <a:t>to twin one of our toilets with a toilet in </a:t>
            </a:r>
            <a:r>
              <a:rPr lang="en-GB" sz="2400" cap="none" dirty="0"/>
              <a:t>U</a:t>
            </a:r>
            <a:r>
              <a:rPr lang="en-GB" sz="2400" cap="none" dirty="0" smtClean="0"/>
              <a:t>ganda. </a:t>
            </a:r>
          </a:p>
          <a:p>
            <a:endParaRPr lang="en-GB" sz="2400" cap="none" dirty="0" smtClean="0"/>
          </a:p>
          <a:p>
            <a:r>
              <a:rPr lang="en-GB" sz="2400" cap="none" dirty="0" smtClean="0"/>
              <a:t>We will receive a framed photo of our twinned toilet and GPS coordinates so that we can find the location on Google </a:t>
            </a:r>
            <a:r>
              <a:rPr lang="en-GB" sz="2400" cap="none" dirty="0"/>
              <a:t>M</a:t>
            </a:r>
            <a:r>
              <a:rPr lang="en-GB" sz="2400" cap="none" dirty="0" smtClean="0"/>
              <a:t>aps!</a:t>
            </a:r>
            <a:endParaRPr lang="en-GB" sz="2400" cap="none" dirty="0"/>
          </a:p>
        </p:txBody>
      </p:sp>
      <p:pic>
        <p:nvPicPr>
          <p:cNvPr id="8194" name="Picture 2" descr="Our toilet has a twin! - The DOCK - Life in the Titanic Quar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5051" y="824407"/>
            <a:ext cx="3946767" cy="52623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702147" y="5479534"/>
            <a:ext cx="6419089" cy="523220"/>
          </a:xfrm>
          <a:prstGeom prst="rect">
            <a:avLst/>
          </a:prstGeom>
        </p:spPr>
        <p:txBody>
          <a:bodyPr wrap="square">
            <a:spAutoFit/>
          </a:bodyPr>
          <a:lstStyle/>
          <a:p>
            <a:pPr algn="ctr"/>
            <a:r>
              <a:rPr lang="en-GB" sz="2800" dirty="0" smtClean="0">
                <a:solidFill>
                  <a:srgbClr val="FF0000"/>
                </a:solidFill>
              </a:rPr>
              <a:t>But how will we raise the money? </a:t>
            </a:r>
            <a:endParaRPr lang="en-GB" sz="2800" dirty="0">
              <a:solidFill>
                <a:srgbClr val="FF0000"/>
              </a:solidFill>
            </a:endParaRPr>
          </a:p>
        </p:txBody>
      </p:sp>
    </p:spTree>
    <p:extLst>
      <p:ext uri="{BB962C8B-B14F-4D97-AF65-F5344CB8AC3E}">
        <p14:creationId xmlns:p14="http://schemas.microsoft.com/office/powerpoint/2010/main" val="226764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Friday 25</a:t>
            </a:r>
            <a:r>
              <a:rPr lang="en-GB" baseline="30000" dirty="0" smtClean="0">
                <a:solidFill>
                  <a:srgbClr val="FF0000"/>
                </a:solidFill>
              </a:rPr>
              <a:t>th</a:t>
            </a:r>
            <a:r>
              <a:rPr lang="en-GB" dirty="0" smtClean="0">
                <a:solidFill>
                  <a:srgbClr val="FF0000"/>
                </a:solidFill>
              </a:rPr>
              <a:t> November </a:t>
            </a:r>
            <a:r>
              <a:rPr lang="en-GB" dirty="0" smtClean="0"/>
              <a:t>- Toilet twinning day!</a:t>
            </a:r>
            <a:endParaRPr lang="en-GB" dirty="0"/>
          </a:p>
        </p:txBody>
      </p:sp>
      <p:sp>
        <p:nvSpPr>
          <p:cNvPr id="3" name="Content Placeholder 2"/>
          <p:cNvSpPr>
            <a:spLocks noGrp="1"/>
          </p:cNvSpPr>
          <p:nvPr>
            <p:ph sz="quarter" idx="13"/>
          </p:nvPr>
        </p:nvSpPr>
        <p:spPr>
          <a:xfrm>
            <a:off x="849119" y="1987682"/>
            <a:ext cx="10363826" cy="3025655"/>
          </a:xfrm>
        </p:spPr>
        <p:txBody>
          <a:bodyPr/>
          <a:lstStyle/>
          <a:p>
            <a:r>
              <a:rPr lang="en-GB" sz="2400" cap="none" dirty="0" smtClean="0"/>
              <a:t>We will be having a non-school uniform day: </a:t>
            </a:r>
          </a:p>
          <a:p>
            <a:pPr marL="0" indent="0" algn="ctr">
              <a:buNone/>
            </a:pPr>
            <a:r>
              <a:rPr lang="en-GB" sz="4400" i="1" dirty="0" smtClean="0">
                <a:solidFill>
                  <a:srgbClr val="0070C0"/>
                </a:solidFill>
              </a:rPr>
              <a:t>Wear blue for a loo!</a:t>
            </a:r>
            <a:endParaRPr lang="en-GB" sz="4400" i="1" dirty="0">
              <a:solidFill>
                <a:srgbClr val="0070C0"/>
              </a:solidFill>
            </a:endParaRPr>
          </a:p>
        </p:txBody>
      </p:sp>
      <p:pic>
        <p:nvPicPr>
          <p:cNvPr id="10242" name="Picture 2" descr="Blue Tshirt Clip Art - Blue Tshirt Image | Blue tshirt, Shirt clipart,  Shir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2970" y="1825630"/>
            <a:ext cx="3127904" cy="307330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Black, Blue, People, Cartoon, Clothing, Hat, Hats - Fedora Clip Art  Transparent PNG - 640x437 - Free Download on NicePN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21088562">
            <a:off x="411554" y="2706813"/>
            <a:ext cx="2800062" cy="190445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254166" y="3565536"/>
            <a:ext cx="5920509" cy="1200329"/>
          </a:xfrm>
          <a:prstGeom prst="rect">
            <a:avLst/>
          </a:prstGeom>
          <a:noFill/>
        </p:spPr>
        <p:txBody>
          <a:bodyPr wrap="square" rtlCol="0">
            <a:spAutoFit/>
          </a:bodyPr>
          <a:lstStyle/>
          <a:p>
            <a:pPr algn="ctr"/>
            <a:r>
              <a:rPr lang="en-GB" sz="2400" dirty="0" smtClean="0"/>
              <a:t>We would love if everyone could bring in a </a:t>
            </a:r>
            <a:r>
              <a:rPr lang="en-GB" sz="2400" dirty="0" smtClean="0">
                <a:solidFill>
                  <a:srgbClr val="FF0000"/>
                </a:solidFill>
              </a:rPr>
              <a:t>£2 </a:t>
            </a:r>
            <a:r>
              <a:rPr lang="en-GB" sz="2400" dirty="0" smtClean="0"/>
              <a:t>donation to be paid either via Parent Pay or you can bring cash on the day. </a:t>
            </a:r>
            <a:endParaRPr lang="en-GB" sz="2400" dirty="0"/>
          </a:p>
        </p:txBody>
      </p:sp>
      <p:sp>
        <p:nvSpPr>
          <p:cNvPr id="5" name="TextBox 4"/>
          <p:cNvSpPr txBox="1"/>
          <p:nvPr/>
        </p:nvSpPr>
        <p:spPr>
          <a:xfrm>
            <a:off x="621802" y="5119970"/>
            <a:ext cx="8552873" cy="830997"/>
          </a:xfrm>
          <a:prstGeom prst="rect">
            <a:avLst/>
          </a:prstGeom>
          <a:noFill/>
        </p:spPr>
        <p:txBody>
          <a:bodyPr wrap="square" rtlCol="0">
            <a:spAutoFit/>
          </a:bodyPr>
          <a:lstStyle/>
          <a:p>
            <a:r>
              <a:rPr lang="en-GB" sz="2400" dirty="0" smtClean="0"/>
              <a:t>If everyone donated </a:t>
            </a:r>
            <a:r>
              <a:rPr lang="en-GB" sz="2400" dirty="0" smtClean="0">
                <a:solidFill>
                  <a:srgbClr val="FF0000"/>
                </a:solidFill>
              </a:rPr>
              <a:t>£2</a:t>
            </a:r>
            <a:r>
              <a:rPr lang="en-GB" sz="2400" dirty="0" smtClean="0"/>
              <a:t>, we could raise </a:t>
            </a:r>
            <a:r>
              <a:rPr lang="en-GB" sz="2400" dirty="0" smtClean="0">
                <a:solidFill>
                  <a:srgbClr val="FF0000"/>
                </a:solidFill>
              </a:rPr>
              <a:t>£466</a:t>
            </a:r>
            <a:r>
              <a:rPr lang="en-GB" sz="2400" dirty="0" smtClean="0"/>
              <a:t>! </a:t>
            </a:r>
          </a:p>
          <a:p>
            <a:r>
              <a:rPr lang="en-GB" sz="2400" dirty="0" smtClean="0"/>
              <a:t>This would be enough to fund </a:t>
            </a:r>
            <a:r>
              <a:rPr lang="en-GB" sz="2400" dirty="0" smtClean="0">
                <a:solidFill>
                  <a:srgbClr val="FF0000"/>
                </a:solidFill>
              </a:rPr>
              <a:t>7 toilets </a:t>
            </a:r>
            <a:r>
              <a:rPr lang="en-GB" sz="2400" dirty="0" smtClean="0"/>
              <a:t>in Uganda!</a:t>
            </a:r>
            <a:endParaRPr lang="en-GB" sz="2400" dirty="0"/>
          </a:p>
        </p:txBody>
      </p:sp>
      <p:pic>
        <p:nvPicPr>
          <p:cNvPr id="10246" name="Picture 6" descr="Toilet Cartoon Images – Browse 31,427 Stock Photos, Vectors ..."/>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95833" l="2695" r="100000"/>
                    </a14:imgEffect>
                  </a14:imgLayer>
                </a14:imgProps>
              </a:ext>
              <a:ext uri="{28A0092B-C50C-407E-A947-70E740481C1C}">
                <a14:useLocalDpi xmlns:a14="http://schemas.microsoft.com/office/drawing/2010/main" val="0"/>
              </a:ext>
            </a:extLst>
          </a:blip>
          <a:srcRect/>
          <a:stretch>
            <a:fillRect/>
          </a:stretch>
        </p:blipFill>
        <p:spPr bwMode="auto">
          <a:xfrm>
            <a:off x="7861704" y="4285681"/>
            <a:ext cx="2444249" cy="2634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286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6" y="618517"/>
            <a:ext cx="8054734" cy="1596177"/>
          </a:xfrm>
        </p:spPr>
        <p:txBody>
          <a:bodyPr/>
          <a:lstStyle/>
          <a:p>
            <a:r>
              <a:rPr lang="en-GB" dirty="0" smtClean="0"/>
              <a:t>New and pre-loved book sale</a:t>
            </a:r>
            <a:endParaRPr lang="en-GB" dirty="0"/>
          </a:p>
        </p:txBody>
      </p:sp>
      <p:sp>
        <p:nvSpPr>
          <p:cNvPr id="3" name="Content Placeholder 2"/>
          <p:cNvSpPr>
            <a:spLocks noGrp="1"/>
          </p:cNvSpPr>
          <p:nvPr>
            <p:ph sz="quarter" idx="13"/>
          </p:nvPr>
        </p:nvSpPr>
        <p:spPr>
          <a:xfrm>
            <a:off x="774508" y="2194506"/>
            <a:ext cx="6152044" cy="4012329"/>
          </a:xfrm>
        </p:spPr>
        <p:txBody>
          <a:bodyPr>
            <a:normAutofit fontScale="92500" lnSpcReduction="20000"/>
          </a:bodyPr>
          <a:lstStyle/>
          <a:p>
            <a:r>
              <a:rPr lang="en-GB" sz="2400" cap="none" dirty="0" smtClean="0"/>
              <a:t>After school, there will be a book sale in the playground.</a:t>
            </a:r>
          </a:p>
          <a:p>
            <a:r>
              <a:rPr lang="en-GB" sz="2400" cap="none" dirty="0" smtClean="0"/>
              <a:t>Some are new and some are pre-loved and have been donated by the school community. </a:t>
            </a:r>
          </a:p>
          <a:p>
            <a:endParaRPr lang="en-GB" sz="2400" cap="none" dirty="0" smtClean="0"/>
          </a:p>
          <a:p>
            <a:r>
              <a:rPr lang="en-GB" sz="2400" cap="none" dirty="0" smtClean="0"/>
              <a:t>Come along with your adult, find a wonderful book to take home and read and give a small donation.</a:t>
            </a:r>
          </a:p>
          <a:p>
            <a:endParaRPr lang="en-GB" sz="2400" cap="none" dirty="0" smtClean="0"/>
          </a:p>
          <a:p>
            <a:r>
              <a:rPr lang="en-GB" sz="2400" cap="none" dirty="0" smtClean="0"/>
              <a:t>All donations will go towards our final total! </a:t>
            </a:r>
            <a:endParaRPr lang="en-GB" sz="2400" cap="none" dirty="0"/>
          </a:p>
        </p:txBody>
      </p:sp>
      <p:pic>
        <p:nvPicPr>
          <p:cNvPr id="11266" name="Picture 2" descr="Rothley Community Library - Rothley Community Library's 4th Birthday Book  Sale -Fundraising"/>
          <p:cNvPicPr>
            <a:picLocks noChangeAspect="1" noChangeArrowheads="1"/>
          </p:cNvPicPr>
          <p:nvPr/>
        </p:nvPicPr>
        <p:blipFill rotWithShape="1">
          <a:blip r:embed="rId2">
            <a:extLst>
              <a:ext uri="{28A0092B-C50C-407E-A947-70E740481C1C}">
                <a14:useLocalDpi xmlns:a14="http://schemas.microsoft.com/office/drawing/2010/main" val="0"/>
              </a:ext>
            </a:extLst>
          </a:blip>
          <a:srcRect t="14035" b="1"/>
          <a:stretch/>
        </p:blipFill>
        <p:spPr bwMode="auto">
          <a:xfrm>
            <a:off x="6648739" y="2379665"/>
            <a:ext cx="5230406" cy="40732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8415593" y="195247"/>
            <a:ext cx="1973789" cy="1844275"/>
          </a:xfrm>
          <a:prstGeom prst="rect">
            <a:avLst/>
          </a:prstGeom>
        </p:spPr>
      </p:pic>
    </p:spTree>
    <p:extLst>
      <p:ext uri="{BB962C8B-B14F-4D97-AF65-F5344CB8AC3E}">
        <p14:creationId xmlns:p14="http://schemas.microsoft.com/office/powerpoint/2010/main" val="4167088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933192"/>
          </a:xfrm>
        </p:spPr>
        <p:txBody>
          <a:bodyPr/>
          <a:lstStyle/>
          <a:p>
            <a:r>
              <a:rPr lang="en-GB" dirty="0" smtClean="0"/>
              <a:t>Prayer </a:t>
            </a:r>
            <a:endParaRPr lang="en-GB" dirty="0"/>
          </a:p>
        </p:txBody>
      </p:sp>
      <p:sp>
        <p:nvSpPr>
          <p:cNvPr id="3" name="Content Placeholder 2"/>
          <p:cNvSpPr>
            <a:spLocks noGrp="1"/>
          </p:cNvSpPr>
          <p:nvPr>
            <p:ph sz="quarter" idx="13"/>
          </p:nvPr>
        </p:nvSpPr>
        <p:spPr>
          <a:xfrm>
            <a:off x="913774" y="1487056"/>
            <a:ext cx="10363826" cy="4304144"/>
          </a:xfrm>
        </p:spPr>
        <p:txBody>
          <a:bodyPr>
            <a:normAutofit lnSpcReduction="10000"/>
          </a:bodyPr>
          <a:lstStyle/>
          <a:p>
            <a:pPr marL="0" indent="0">
              <a:buNone/>
            </a:pPr>
            <a:r>
              <a:rPr lang="en-GB" sz="2400" cap="none" dirty="0" smtClean="0"/>
              <a:t>Heavenly father, </a:t>
            </a:r>
            <a:endParaRPr lang="en-GB" sz="2400" dirty="0" smtClean="0"/>
          </a:p>
          <a:p>
            <a:pPr marL="0" indent="0">
              <a:buNone/>
            </a:pPr>
            <a:r>
              <a:rPr lang="en-GB" sz="2400" cap="none" dirty="0" smtClean="0"/>
              <a:t>We thank you that we are able to live in a country where people do not become ill due to poor sanitation.</a:t>
            </a:r>
          </a:p>
          <a:p>
            <a:pPr marL="0" indent="0">
              <a:buNone/>
            </a:pPr>
            <a:r>
              <a:rPr lang="en-GB" sz="2400" cap="none" dirty="0" smtClean="0"/>
              <a:t>We do not take for granted that some people in our global community do not have access to clean toilets and we pray that through charities like Toilet Twinning, we can ensure that all children and adults can be kept safe and healthy. </a:t>
            </a:r>
          </a:p>
          <a:p>
            <a:pPr marL="0" indent="0">
              <a:buNone/>
            </a:pPr>
            <a:r>
              <a:rPr lang="en-GB" sz="2400" cap="none" dirty="0" smtClean="0"/>
              <a:t>Please bless those people that work so hard to make change across the world and please support us as we begin our own fundraising efforts. </a:t>
            </a:r>
          </a:p>
          <a:p>
            <a:pPr marL="0" indent="0">
              <a:buNone/>
            </a:pPr>
            <a:r>
              <a:rPr lang="en-GB" sz="2400" cap="none" dirty="0" smtClean="0"/>
              <a:t>Amen. </a:t>
            </a:r>
          </a:p>
          <a:p>
            <a:pPr marL="0" indent="0">
              <a:buNone/>
            </a:pPr>
            <a:endParaRPr lang="en-GB" cap="none" dirty="0"/>
          </a:p>
        </p:txBody>
      </p:sp>
    </p:spTree>
    <p:extLst>
      <p:ext uri="{BB962C8B-B14F-4D97-AF65-F5344CB8AC3E}">
        <p14:creationId xmlns:p14="http://schemas.microsoft.com/office/powerpoint/2010/main" val="256555758"/>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329</TotalTime>
  <Words>615</Words>
  <Application>Microsoft Office PowerPoint</Application>
  <PresentationFormat>Widescreen</PresentationFormat>
  <Paragraphs>55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ＭＳ Ｐゴシック</vt:lpstr>
      <vt:lpstr>Arial</vt:lpstr>
      <vt:lpstr>Tw Cen MT</vt:lpstr>
      <vt:lpstr>Droplet</vt:lpstr>
      <vt:lpstr>PowerPoint Presentation</vt:lpstr>
      <vt:lpstr>Imagine what life would be like if you didn’t have a toilet at home.</vt:lpstr>
      <vt:lpstr>What if we didn’t have any toilets in school?</vt:lpstr>
      <vt:lpstr>PowerPoint Presentation</vt:lpstr>
      <vt:lpstr>PowerPoint Presentation</vt:lpstr>
      <vt:lpstr>What can we do to help?</vt:lpstr>
      <vt:lpstr>What does ‘toilet twinning’ do? </vt:lpstr>
      <vt:lpstr>We will be twinning out toilets with a community in Uganda!</vt:lpstr>
      <vt:lpstr>How much does it cost?</vt:lpstr>
      <vt:lpstr>Friday 25th November - Toilet twinning day!</vt:lpstr>
      <vt:lpstr>New and pre-loved book sale</vt:lpstr>
      <vt:lpstr>Prayer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Hills</dc:creator>
  <cp:lastModifiedBy>Jonquil</cp:lastModifiedBy>
  <cp:revision>23</cp:revision>
  <dcterms:created xsi:type="dcterms:W3CDTF">2022-11-02T12:31:37Z</dcterms:created>
  <dcterms:modified xsi:type="dcterms:W3CDTF">2022-11-09T10:52:28Z</dcterms:modified>
</cp:coreProperties>
</file>