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322" r:id="rId2"/>
    <p:sldId id="323" r:id="rId3"/>
    <p:sldId id="324" r:id="rId4"/>
    <p:sldId id="325" r:id="rId5"/>
    <p:sldId id="326" r:id="rId6"/>
    <p:sldId id="32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1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097AEA0-C44F-9ABB-F5EC-C8143E32DAA2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85B8DC-1221-0808-7633-77C9D738752F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21C83FCA-F519-4E4B-A09A-C28EE1DC8937}" type="datetime1">
              <a:rPr lang="en-GB"/>
              <a:pPr lvl="0"/>
              <a:t>11/07/2025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E09B0A4-06C0-45CF-8901-94F0501A983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A8E7D91-0294-6F4D-2837-D1DF526A0D1A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906589-BB02-2B5C-35C8-DD512EA01B4D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32287-70E7-A891-329B-CAAEB50FA94F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863BCB61-4020-4200-B08B-B395028860E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8948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36;p67:notes">
            <a:extLst>
              <a:ext uri="{FF2B5EF4-FFF2-40B4-BE49-F238E27FC236}">
                <a16:creationId xmlns:a16="http://schemas.microsoft.com/office/drawing/2014/main" id="{F35616FC-6598-9F71-2D51-D9DFB6E3857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764" y="4777959"/>
            <a:ext cx="5438137" cy="3909242"/>
          </a:xfrm>
        </p:spPr>
        <p:txBody>
          <a:bodyPr lIns="91421" tIns="45701" rIns="91421" bIns="45701"/>
          <a:lstStyle/>
          <a:p>
            <a:endParaRPr lang="en-GB"/>
          </a:p>
        </p:txBody>
      </p:sp>
      <p:sp>
        <p:nvSpPr>
          <p:cNvPr id="3" name="Google Shape;737;p67:notes">
            <a:extLst>
              <a:ext uri="{FF2B5EF4-FFF2-40B4-BE49-F238E27FC236}">
                <a16:creationId xmlns:a16="http://schemas.microsoft.com/office/drawing/2014/main" id="{1A733DA3-F8EC-1F9A-A617-44C6A32333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2279" y="1241426"/>
            <a:ext cx="5953128" cy="3349620"/>
          </a:xfrm>
          <a:ln w="12701" cap="flat">
            <a:solidFill>
              <a:srgbClr val="000000"/>
            </a:solidFill>
            <a:prstDash val="solid"/>
            <a:round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44;p68:notes">
            <a:extLst>
              <a:ext uri="{FF2B5EF4-FFF2-40B4-BE49-F238E27FC236}">
                <a16:creationId xmlns:a16="http://schemas.microsoft.com/office/drawing/2014/main" id="{CB494E82-5129-B988-DE17-7E2F0B8D1D5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764" y="4777959"/>
            <a:ext cx="5438137" cy="3909242"/>
          </a:xfrm>
        </p:spPr>
        <p:txBody>
          <a:bodyPr lIns="91421" tIns="45701" rIns="91421" bIns="45701"/>
          <a:lstStyle/>
          <a:p>
            <a:endParaRPr lang="en-GB"/>
          </a:p>
        </p:txBody>
      </p:sp>
      <p:sp>
        <p:nvSpPr>
          <p:cNvPr id="3" name="Google Shape;745;p68:notes">
            <a:extLst>
              <a:ext uri="{FF2B5EF4-FFF2-40B4-BE49-F238E27FC236}">
                <a16:creationId xmlns:a16="http://schemas.microsoft.com/office/drawing/2014/main" id="{F753E30A-9D32-2A9B-2FD0-A66D68AB19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2279" y="1241426"/>
            <a:ext cx="5953128" cy="3349620"/>
          </a:xfrm>
          <a:ln w="12701" cap="flat">
            <a:solidFill>
              <a:srgbClr val="000000"/>
            </a:solidFill>
            <a:prstDash val="solid"/>
            <a:round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50;p69:notes">
            <a:extLst>
              <a:ext uri="{FF2B5EF4-FFF2-40B4-BE49-F238E27FC236}">
                <a16:creationId xmlns:a16="http://schemas.microsoft.com/office/drawing/2014/main" id="{515A1DE4-C222-D5CF-0267-45604EC7162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764" y="4777959"/>
            <a:ext cx="5438137" cy="3909242"/>
          </a:xfrm>
        </p:spPr>
        <p:txBody>
          <a:bodyPr lIns="91421" tIns="45701" rIns="91421" bIns="45701"/>
          <a:lstStyle/>
          <a:p>
            <a:endParaRPr lang="en-GB"/>
          </a:p>
        </p:txBody>
      </p:sp>
      <p:sp>
        <p:nvSpPr>
          <p:cNvPr id="3" name="Google Shape;751;p69:notes">
            <a:extLst>
              <a:ext uri="{FF2B5EF4-FFF2-40B4-BE49-F238E27FC236}">
                <a16:creationId xmlns:a16="http://schemas.microsoft.com/office/drawing/2014/main" id="{167057D9-22DA-2706-F42A-91B3F129C9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2279" y="1241426"/>
            <a:ext cx="5953128" cy="3349620"/>
          </a:xfrm>
          <a:ln w="12701" cap="flat">
            <a:solidFill>
              <a:srgbClr val="000000"/>
            </a:solidFill>
            <a:prstDash val="solid"/>
            <a:round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57;p70:notes">
            <a:extLst>
              <a:ext uri="{FF2B5EF4-FFF2-40B4-BE49-F238E27FC236}">
                <a16:creationId xmlns:a16="http://schemas.microsoft.com/office/drawing/2014/main" id="{2C9BE951-7B7C-D0A1-C7B3-A32CDC6DAA5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764" y="4777959"/>
            <a:ext cx="5438137" cy="3909242"/>
          </a:xfrm>
        </p:spPr>
        <p:txBody>
          <a:bodyPr lIns="91421" tIns="45701" rIns="91421" bIns="45701"/>
          <a:lstStyle/>
          <a:p>
            <a:endParaRPr lang="en-GB"/>
          </a:p>
        </p:txBody>
      </p:sp>
      <p:sp>
        <p:nvSpPr>
          <p:cNvPr id="3" name="Google Shape;758;p70:notes">
            <a:extLst>
              <a:ext uri="{FF2B5EF4-FFF2-40B4-BE49-F238E27FC236}">
                <a16:creationId xmlns:a16="http://schemas.microsoft.com/office/drawing/2014/main" id="{64AFEC85-AD8D-1AB5-48E4-85DF363C9A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2279" y="1241426"/>
            <a:ext cx="5953128" cy="3349620"/>
          </a:xfrm>
          <a:ln w="12701" cap="flat">
            <a:solidFill>
              <a:srgbClr val="000000"/>
            </a:solidFill>
            <a:prstDash val="solid"/>
            <a:round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64;p71:notes">
            <a:extLst>
              <a:ext uri="{FF2B5EF4-FFF2-40B4-BE49-F238E27FC236}">
                <a16:creationId xmlns:a16="http://schemas.microsoft.com/office/drawing/2014/main" id="{0FAEE2B0-9841-AAB7-9E8F-8F30B8D8086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764" y="4777959"/>
            <a:ext cx="5438137" cy="3909242"/>
          </a:xfrm>
        </p:spPr>
        <p:txBody>
          <a:bodyPr lIns="91421" tIns="45701" rIns="91421" bIns="45701"/>
          <a:lstStyle/>
          <a:p>
            <a:endParaRPr lang="en-GB"/>
          </a:p>
        </p:txBody>
      </p:sp>
      <p:sp>
        <p:nvSpPr>
          <p:cNvPr id="3" name="Google Shape;765;p71:notes">
            <a:extLst>
              <a:ext uri="{FF2B5EF4-FFF2-40B4-BE49-F238E27FC236}">
                <a16:creationId xmlns:a16="http://schemas.microsoft.com/office/drawing/2014/main" id="{57224EDB-79C2-E13B-AB2A-0595A506D5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2279" y="1241426"/>
            <a:ext cx="5953128" cy="3349620"/>
          </a:xfrm>
          <a:ln w="12701" cap="flat">
            <a:solidFill>
              <a:srgbClr val="000000"/>
            </a:solidFill>
            <a:prstDash val="solid"/>
            <a:round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69;p72:notes">
            <a:extLst>
              <a:ext uri="{FF2B5EF4-FFF2-40B4-BE49-F238E27FC236}">
                <a16:creationId xmlns:a16="http://schemas.microsoft.com/office/drawing/2014/main" id="{E2F8BD90-1544-65ED-C186-E62FABBFF90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764" y="4777959"/>
            <a:ext cx="5438137" cy="3909242"/>
          </a:xfrm>
        </p:spPr>
        <p:txBody>
          <a:bodyPr lIns="91421" tIns="45701" rIns="91421" bIns="45701"/>
          <a:lstStyle/>
          <a:p>
            <a:endParaRPr lang="en-GB"/>
          </a:p>
        </p:txBody>
      </p:sp>
      <p:sp>
        <p:nvSpPr>
          <p:cNvPr id="3" name="Google Shape;770;p72:notes">
            <a:extLst>
              <a:ext uri="{FF2B5EF4-FFF2-40B4-BE49-F238E27FC236}">
                <a16:creationId xmlns:a16="http://schemas.microsoft.com/office/drawing/2014/main" id="{555D742E-54C0-B4CA-50FE-2655564F7B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2279" y="1241426"/>
            <a:ext cx="5953128" cy="3349620"/>
          </a:xfrm>
          <a:ln w="12701" cap="flat">
            <a:solidFill>
              <a:srgbClr val="000000"/>
            </a:solidFill>
            <a:prstDash val="solid"/>
            <a:rou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C772F020-1C8C-A75F-9393-CB620FA6F74A}"/>
              </a:ext>
            </a:extLst>
          </p:cNvPr>
          <p:cNvGrpSpPr/>
          <p:nvPr/>
        </p:nvGrpSpPr>
        <p:grpSpPr>
          <a:xfrm>
            <a:off x="-1" y="-8467"/>
            <a:ext cx="12192006" cy="6866467"/>
            <a:chOff x="-1" y="-8467"/>
            <a:chExt cx="12192006" cy="6866467"/>
          </a:xfrm>
        </p:grpSpPr>
        <p:cxnSp>
          <p:nvCxnSpPr>
            <p:cNvPr id="3" name="Straight Connector 31">
              <a:extLst>
                <a:ext uri="{FF2B5EF4-FFF2-40B4-BE49-F238E27FC236}">
                  <a16:creationId xmlns:a16="http://schemas.microsoft.com/office/drawing/2014/main" id="{C45BCDF2-E25F-E0C5-1ABC-35C505A22858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4" name="Straight Connector 20">
              <a:extLst>
                <a:ext uri="{FF2B5EF4-FFF2-40B4-BE49-F238E27FC236}">
                  <a16:creationId xmlns:a16="http://schemas.microsoft.com/office/drawing/2014/main" id="{36B502C1-B806-F7BC-C3AE-DFE2F969D353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5" name="Rectangle 23">
              <a:extLst>
                <a:ext uri="{FF2B5EF4-FFF2-40B4-BE49-F238E27FC236}">
                  <a16:creationId xmlns:a16="http://schemas.microsoft.com/office/drawing/2014/main" id="{F70FE4B1-6401-59F0-C49D-8989D98D44F9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7030A0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" name="Rectangle 25">
              <a:extLst>
                <a:ext uri="{FF2B5EF4-FFF2-40B4-BE49-F238E27FC236}">
                  <a16:creationId xmlns:a16="http://schemas.microsoft.com/office/drawing/2014/main" id="{4243334A-A28C-5B30-0947-BC2D34E8EF78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7030A0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Isosceles Triangle 26">
              <a:extLst>
                <a:ext uri="{FF2B5EF4-FFF2-40B4-BE49-F238E27FC236}">
                  <a16:creationId xmlns:a16="http://schemas.microsoft.com/office/drawing/2014/main" id="{77CFD2A4-E6F8-FA2F-F30E-2216A8CC1544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6E91A0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Rectangle 27">
              <a:extLst>
                <a:ext uri="{FF2B5EF4-FFF2-40B4-BE49-F238E27FC236}">
                  <a16:creationId xmlns:a16="http://schemas.microsoft.com/office/drawing/2014/main" id="{946E56D5-ABF3-C9FD-0460-C2FF9022BCC0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506E7A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Rectangle 28">
              <a:extLst>
                <a:ext uri="{FF2B5EF4-FFF2-40B4-BE49-F238E27FC236}">
                  <a16:creationId xmlns:a16="http://schemas.microsoft.com/office/drawing/2014/main" id="{BCA219D6-3299-18BB-ECA2-9203EA714B68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AB74D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Rectangle 29">
              <a:extLst>
                <a:ext uri="{FF2B5EF4-FFF2-40B4-BE49-F238E27FC236}">
                  <a16:creationId xmlns:a16="http://schemas.microsoft.com/office/drawing/2014/main" id="{4709DF17-E8D5-F8B1-84C3-4B5A8A4390C0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7030A0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Isosceles Triangle 30">
              <a:extLst>
                <a:ext uri="{FF2B5EF4-FFF2-40B4-BE49-F238E27FC236}">
                  <a16:creationId xmlns:a16="http://schemas.microsoft.com/office/drawing/2014/main" id="{52A4193D-4AA2-5D2E-CEB8-5F6E6A3ED9EA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7030A0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2" name="Isosceles Triangle 18">
              <a:extLst>
                <a:ext uri="{FF2B5EF4-FFF2-40B4-BE49-F238E27FC236}">
                  <a16:creationId xmlns:a16="http://schemas.microsoft.com/office/drawing/2014/main" id="{FA44CD31-66C0-094A-F199-DE36ADD76C03}"/>
                </a:ext>
              </a:extLst>
            </p:cNvPr>
            <p:cNvSpPr/>
            <p:nvPr/>
          </p:nvSpPr>
          <p:spPr>
            <a:xfrm rot="10799991">
              <a:off x="-1" y="0"/>
              <a:ext cx="842592" cy="5666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7030A0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071AA27F-61F3-366E-A391-BD33FFD34EF0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07068" y="2404533"/>
            <a:ext cx="7766931" cy="1646304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4305DA48-CE3A-505C-6ACE-2437E648783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07068" y="4050828"/>
            <a:ext cx="7766931" cy="1096895"/>
          </a:xfrm>
        </p:spPr>
        <p:txBody>
          <a:bodyPr/>
          <a:lstStyle>
            <a:lvl1pPr marL="0" indent="0" algn="r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5196A5DA-8DBA-8EC0-8598-4BDB85BCA37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C9FEA50-98D0-44A0-9643-9F45A103817E}" type="datetime1">
              <a:rPr lang="en-GB"/>
              <a:pPr lvl="0"/>
              <a:t>11/07/2025</a:t>
            </a:fld>
            <a:endParaRPr lang="en-GB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CA55931E-8099-18CA-07FD-67C7228AB39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D5FBF9F8-4ABB-B01A-EBED-8EAA80E1BAC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98468BC-A525-40C6-B898-D6D108D94EF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853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C8BAC-B671-2170-2924-C17682BD9C1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AD91BD-EEBC-55B6-2F78-B8D5D2E8AF40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2DFD58-6145-A9D2-D2F2-6FDD25D62BC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F1B6DA-63CA-4503-9893-64E686D16A7E}" type="datetime1">
              <a:rPr lang="en-GB"/>
              <a:pPr lvl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DA2492-0E44-0F78-892F-428B43D9D0B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BE9D82-6F32-08B0-F565-50E2C57D561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DA9947D-9D01-4C9E-B18A-1839BF25BC9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763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ED0A7-314E-36D7-4F25-2BBCFF123C9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2700863"/>
            <a:ext cx="8596667" cy="1826578"/>
          </a:xfrm>
        </p:spPr>
        <p:txBody>
          <a:bodyPr anchor="b"/>
          <a:lstStyle>
            <a:lvl1pPr>
              <a:defRPr sz="4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FBB443-7638-9BFC-400F-4C2169C03B1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7332" y="4527450"/>
            <a:ext cx="8596667" cy="860395"/>
          </a:xfrm>
        </p:spPr>
        <p:txBody>
          <a:bodyPr/>
          <a:lstStyle>
            <a:lvl1pPr marL="0" indent="0">
              <a:buNone/>
              <a:defRPr sz="200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6143A9-E7D2-95B4-ED8E-8445155E8E8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44FE3DE-02EF-4119-B66D-A9FD824E90D3}" type="datetime1">
              <a:rPr lang="en-GB"/>
              <a:pPr lvl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360C2A-A151-4B42-84F4-873BBC13C74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D54B04-F2F1-9496-24FA-8DE36EB91A4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1005F58-30D3-4EF3-A7A4-6460C2EA5B5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425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24E75-A494-55BA-41A2-305CF0751C0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D6554D-5AA7-AC3E-C31D-74DCAD5FD11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77332" y="2160590"/>
            <a:ext cx="4184038" cy="388076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035042-5CA2-1762-58EE-C0FDBD8B423B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5089971" y="2160590"/>
            <a:ext cx="4184038" cy="388076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9F4D37-A727-9AF3-5917-833FF65E44F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A94F340-07A4-4237-B8A6-5703413B177C}" type="datetime1">
              <a:rPr lang="en-GB"/>
              <a:pPr lvl="0"/>
              <a:t>11/07/2025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490C44-46C8-78A6-4484-157DC76CD12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5AB0F7-9EE5-A390-0F23-92F3278110F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2A2F14E-8633-42A0-A323-5C5158CE824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136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7A502-1CA6-CE91-1485-48869A3843A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2BF3E0-B382-D5C1-3154-76BA035A68E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5741" y="2160983"/>
            <a:ext cx="4185620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0508BA-7DA2-7DAD-DDCA-BF4A92BDD638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75741" y="2737247"/>
            <a:ext cx="4185620" cy="330412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8C463E-5ABE-8F58-6B96-0CFAAA554319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5088379" y="2160983"/>
            <a:ext cx="4185620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3FB211-0CCF-3960-5F71-F217691B182D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5088379" y="2737247"/>
            <a:ext cx="4185620" cy="330412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F2FF80-E054-E9CF-124A-DD43C232734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0DB0A3D-77DC-428E-9A38-A34E9F9CF384}" type="datetime1">
              <a:rPr lang="en-GB"/>
              <a:pPr lvl="0"/>
              <a:t>11/07/2025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E9EB67-605A-88D8-B82E-D1E524D791D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61615E-C055-57AC-F4C9-BFFFBE3BC23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5CCC6C4-8B4A-48CC-B65A-D1593DB30CB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439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0216B-3322-3757-A8C7-9C5C0576062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81473F-49DF-A980-3847-40807BC1878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951DF8-DD65-497F-9C5C-FF448994C10A}" type="datetime1">
              <a:rPr lang="en-GB"/>
              <a:pPr lvl="0"/>
              <a:t>11/07/2025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827F78-B6D3-E11E-AE1A-FA3127948A4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D9D68B-2E4D-ECF4-1206-0B96B1CC2F5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E2C221C-9942-46D6-8ABD-4B2418758C8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70776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AF04CF-CB89-1F69-1B21-FB2CEA2455A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6B2567E-529D-4D3A-A85F-C4378C58E17C}" type="datetime1">
              <a:rPr lang="en-GB"/>
              <a:pPr lvl="0"/>
              <a:t>11/07/2025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E75893-82BD-41CD-676C-D0A8663964E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BA7B7F-BEC1-B56D-26FD-8142F54D0CF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F8FFEDB-FFB6-406F-AAEB-3E0DCA9E739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03848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28785-EB33-5BC1-F10A-72B8492F59D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1498601"/>
            <a:ext cx="3854525" cy="1278468"/>
          </a:xfrm>
        </p:spPr>
        <p:txBody>
          <a:bodyPr anchor="b"/>
          <a:lstStyle>
            <a:lvl1pPr>
              <a:defRPr sz="2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45B14-E82B-6A96-FBEE-257CA75A553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60457" y="514926"/>
            <a:ext cx="4513542" cy="552643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2A7C4B-8ED6-34E4-B315-C9F46787B587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77332" y="2777069"/>
            <a:ext cx="3854525" cy="2584451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11136F-13FF-C4F3-2DB5-228691D89BE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9CA045-8098-4359-A92E-C670B7B79D73}" type="datetime1">
              <a:rPr lang="en-GB"/>
              <a:pPr lvl="0"/>
              <a:t>11/07/2025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7957C7-1C35-0F7F-AD2B-EE719502421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86C69-E729-1B2C-51DA-B371F9CA983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5D96AC6-6ADE-4E83-8450-E98A814F37E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420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5F48F-7D99-BD6E-1A8F-0A3F66FF430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4800600"/>
            <a:ext cx="8596667" cy="566735"/>
          </a:xfrm>
        </p:spPr>
        <p:txBody>
          <a:bodyPr anchor="b"/>
          <a:lstStyle>
            <a:lvl1pPr>
              <a:defRPr sz="2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3E923F-98C1-5985-74C5-86DE06C1DF97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677332" y="609603"/>
            <a:ext cx="8596667" cy="3845719"/>
          </a:xfrm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5EF4A3-F3D0-226A-470F-90A24850159C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77332" y="5367335"/>
            <a:ext cx="8596667" cy="674022"/>
          </a:xfrm>
        </p:spPr>
        <p:txBody>
          <a:bodyPr/>
          <a:lstStyle>
            <a:lvl1pPr marL="0" indent="0">
              <a:buNone/>
              <a:defRPr sz="12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C5FC8A-F2D0-B9EE-4E4F-41409B79AE2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6B00B36-26EE-41C3-9564-57ADBEEB17B9}" type="datetime1">
              <a:rPr lang="en-GB"/>
              <a:pPr lvl="0"/>
              <a:t>11/07/2025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2E5E69-5A66-8D44-9776-1D2DDC05ECF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29E96F-C88C-36E6-C046-9AD01C12C71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758DE86-B5F4-4A7D-A120-90F61229D7B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688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72540-647B-5019-8009-162A0C848E7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3403597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7F2A55-7DE2-A1AF-88CF-AA90AFD3163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470401"/>
            <a:ext cx="8596667" cy="1570957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57FB35-5CC8-AD70-3F46-00C24ACCD3F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AD40759-F39A-4C49-BDFF-A9C66B7E9793}" type="datetime1">
              <a:rPr lang="en-GB"/>
              <a:pPr lvl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C3076-FD59-1621-338D-C20891E37EB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F9C891-2FD5-1992-E0F6-E9CE11A36E8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04A1361-05A1-4986-8E3E-C29AF7F6F40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128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AFAAF-75BD-02B5-339C-8DD170D3D95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31334" y="609603"/>
            <a:ext cx="8094131" cy="3022604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F3CA1182-059C-2D8D-F98D-A295234AB4F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366141" y="3632197"/>
            <a:ext cx="7224528" cy="381003"/>
          </a:xfrm>
        </p:spPr>
        <p:txBody>
          <a:bodyPr anchor="ctr">
            <a:noAutofit/>
          </a:bodyPr>
          <a:lstStyle>
            <a:lvl1pPr marL="0" indent="0">
              <a:buNone/>
              <a:defRPr sz="160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9D2532C-6D98-C5CF-B035-3614BCE86C2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470401"/>
            <a:ext cx="8596667" cy="1570957"/>
          </a:xfrm>
        </p:spPr>
        <p:txBody>
          <a:bodyPr anchor="ctr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8722830-DE50-25EB-0A81-9CF4269D8C4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77A0A1-83E3-4B6E-9E08-16491E00D29C}" type="datetime1">
              <a:rPr lang="en-GB"/>
              <a:pPr lvl="0"/>
              <a:t>11/07/2025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CCF7CC4-1624-4FD7-2BCE-DDA2CAFBB56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393C9FC-ADE1-338F-7EB7-257878D2038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56C4222-FB52-4513-B9B2-4751D4EE9E18}" type="slidenum">
              <a:t>‹#›</a:t>
            </a:fld>
            <a:endParaRPr lang="en-GB"/>
          </a:p>
        </p:txBody>
      </p:sp>
      <p:sp>
        <p:nvSpPr>
          <p:cNvPr id="8" name="TextBox 19">
            <a:extLst>
              <a:ext uri="{FF2B5EF4-FFF2-40B4-BE49-F238E27FC236}">
                <a16:creationId xmlns:a16="http://schemas.microsoft.com/office/drawing/2014/main" id="{31B26B3E-BC50-315E-699E-43D46A42A0DC}"/>
              </a:ext>
            </a:extLst>
          </p:cNvPr>
          <p:cNvSpPr txBox="1"/>
          <p:nvPr/>
        </p:nvSpPr>
        <p:spPr>
          <a:xfrm>
            <a:off x="541873" y="79037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AB74D5"/>
                </a:solidFill>
                <a:uFillTx/>
                <a:latin typeface="Arial"/>
              </a:rPr>
              <a:t>“</a:t>
            </a:r>
          </a:p>
        </p:txBody>
      </p:sp>
      <p:sp>
        <p:nvSpPr>
          <p:cNvPr id="9" name="TextBox 21">
            <a:extLst>
              <a:ext uri="{FF2B5EF4-FFF2-40B4-BE49-F238E27FC236}">
                <a16:creationId xmlns:a16="http://schemas.microsoft.com/office/drawing/2014/main" id="{FB0D06BA-5516-8D0F-79E8-742F6DDA4ECA}"/>
              </a:ext>
            </a:extLst>
          </p:cNvPr>
          <p:cNvSpPr txBox="1"/>
          <p:nvPr/>
        </p:nvSpPr>
        <p:spPr>
          <a:xfrm>
            <a:off x="8893015" y="288655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AB74D5"/>
                </a:solidFill>
                <a:uFillTx/>
                <a:latin typeface="Arial"/>
              </a:rPr>
              <a:t>”</a:t>
            </a:r>
            <a:endParaRPr lang="en-US" sz="1800" b="0" i="0" u="none" strike="noStrike" kern="1200" cap="none" spc="0" baseline="0">
              <a:solidFill>
                <a:srgbClr val="AB74D5"/>
              </a:solidFill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074924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21BC9-9F37-C3CA-F623-D2DBE5F2909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1931990"/>
            <a:ext cx="8596667" cy="2595460"/>
          </a:xfrm>
        </p:spPr>
        <p:txBody>
          <a:bodyPr anchor="b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C1A155-0C6E-6509-19A4-A1ACE202472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527450"/>
            <a:ext cx="8596667" cy="151391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70A8C-6B85-DDFD-7F55-CFA4C2BA68E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2B53AE2-AE20-4D02-989A-BE66037A410F}" type="datetime1">
              <a:rPr lang="en-GB"/>
              <a:pPr lvl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6A9EDE-1807-51D2-AD2E-7DEEDCBFAE0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FBA4E-9FE4-35C3-CBA7-73202FA9F4D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CB9F092-52DB-425E-8B00-5C96CFB835B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2310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850AA-84E7-009C-2471-0FB4318D9DD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31334" y="609603"/>
            <a:ext cx="8094131" cy="3022604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DA550F03-5D48-2D6D-E8B6-302A54F23D9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013201"/>
            <a:ext cx="8596667" cy="514249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F2589DC-E7E3-BEE7-1109-CA7EE0968BC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527450"/>
            <a:ext cx="8596667" cy="1513917"/>
          </a:xfrm>
        </p:spPr>
        <p:txBody>
          <a:bodyPr/>
          <a:lstStyle>
            <a:lvl1pPr marL="0" indent="0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564740D-FC14-DB8B-F6A7-39E37898726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50758D8-239D-4AB0-8481-EEF47BE1D7E7}" type="datetime1">
              <a:rPr lang="en-GB"/>
              <a:pPr lvl="0"/>
              <a:t>11/07/2025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80C91AD-EAB7-E1E2-C177-D55E1467C05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BC58BF0-2B61-46B8-9C90-F1E4B9CF60A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B0659C9-D3DF-4F03-B2BD-C04C7906E1BD}" type="slidenum">
              <a:t>‹#›</a:t>
            </a:fld>
            <a:endParaRPr lang="en-GB"/>
          </a:p>
        </p:txBody>
      </p:sp>
      <p:sp>
        <p:nvSpPr>
          <p:cNvPr id="8" name="TextBox 23">
            <a:extLst>
              <a:ext uri="{FF2B5EF4-FFF2-40B4-BE49-F238E27FC236}">
                <a16:creationId xmlns:a16="http://schemas.microsoft.com/office/drawing/2014/main" id="{5DE19F4A-7976-D9CD-EB53-A92709B1BE5E}"/>
              </a:ext>
            </a:extLst>
          </p:cNvPr>
          <p:cNvSpPr txBox="1"/>
          <p:nvPr/>
        </p:nvSpPr>
        <p:spPr>
          <a:xfrm>
            <a:off x="541873" y="79037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AB74D5"/>
                </a:solidFill>
                <a:uFillTx/>
                <a:latin typeface="Arial"/>
              </a:rPr>
              <a:t>“</a:t>
            </a:r>
          </a:p>
        </p:txBody>
      </p:sp>
      <p:sp>
        <p:nvSpPr>
          <p:cNvPr id="9" name="TextBox 24">
            <a:extLst>
              <a:ext uri="{FF2B5EF4-FFF2-40B4-BE49-F238E27FC236}">
                <a16:creationId xmlns:a16="http://schemas.microsoft.com/office/drawing/2014/main" id="{952522F5-591F-64B3-06F6-22918CC350F1}"/>
              </a:ext>
            </a:extLst>
          </p:cNvPr>
          <p:cNvSpPr txBox="1"/>
          <p:nvPr/>
        </p:nvSpPr>
        <p:spPr>
          <a:xfrm>
            <a:off x="8893015" y="288655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AB74D5"/>
                </a:solidFill>
                <a:uFillTx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892170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238C1-2BF9-3C99-3B69-B2F8AB2548A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5800" y="609603"/>
            <a:ext cx="8588200" cy="3022604"/>
          </a:xfrm>
        </p:spPr>
        <p:txBody>
          <a:bodyPr anchor="ctr"/>
          <a:lstStyle>
            <a:lvl1pPr>
              <a:defRPr sz="4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3967DB5D-F423-4E8A-AD60-75110F664B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013201"/>
            <a:ext cx="8596667" cy="514249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7030A0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E48CBAB-61A4-1823-9981-22F5C62379E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77332" y="4527450"/>
            <a:ext cx="8596667" cy="1513917"/>
          </a:xfrm>
        </p:spPr>
        <p:txBody>
          <a:bodyPr/>
          <a:lstStyle>
            <a:lvl1pPr marL="0" indent="0">
              <a:buNone/>
              <a:defRPr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FE65724-5FCE-E93C-383F-AD13FACD97E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6E45078-1B88-4B23-B28E-22B0DD56B714}" type="datetime1">
              <a:rPr lang="en-GB"/>
              <a:pPr lvl="0"/>
              <a:t>11/07/2025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D4BB56E-B99A-E3F7-7729-AA0F7011A64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DF1454A-E8B7-4693-484C-7CAD4382C0A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2FBCD0-F432-4EA7-A047-EAC72F8C5B2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4561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2CF41-6A70-8B4C-8F14-59A2D689BB0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86F97C-0B02-7B9D-190F-17C1F9C0BB9D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1D97A7-FBCA-6DB9-4E8C-CC1809B32D8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FDBD016-5277-4514-AD24-E23A37FE0D11}" type="datetime1">
              <a:rPr lang="en-GB"/>
              <a:pPr lvl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8DD937-00F8-9693-30F9-80E6953BCDC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D55BBE-73CD-D9BE-EB39-16034491B62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C92234D-C12F-47C0-AAD8-24B37E472ED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9782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DD9EC7-6794-C582-45BF-A495ABD67404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7967670" y="609603"/>
            <a:ext cx="1304739" cy="5251454"/>
          </a:xfrm>
        </p:spPr>
        <p:txBody>
          <a:bodyPr vert="eaVert" anchor="ctr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344DDD-612F-C035-651B-1838F648FDD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77332" y="609603"/>
            <a:ext cx="7060146" cy="525145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763C1A-1930-4E87-0747-7E543B61615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CAE2141-F76B-4BD1-8095-4ACBCD6DCD4A}" type="datetime1">
              <a:rPr lang="en-GB"/>
              <a:pPr lvl="0"/>
              <a:t>11/07/2025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982976-3C45-0F7A-58B8-1F35AC5288B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ABA8C6-B56A-586C-144E-6D24FFE946B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11CFCB-F1D1-459C-9BC2-388A4C439D6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253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4D99598C-59A2-3534-DBCC-FD1DC90FE1B8}"/>
              </a:ext>
            </a:extLst>
          </p:cNvPr>
          <p:cNvGrpSpPr/>
          <p:nvPr/>
        </p:nvGrpSpPr>
        <p:grpSpPr>
          <a:xfrm>
            <a:off x="0" y="-8467"/>
            <a:ext cx="12192005" cy="6866467"/>
            <a:chOff x="0" y="-8467"/>
            <a:chExt cx="12192005" cy="6866467"/>
          </a:xfrm>
        </p:grpSpPr>
        <p:cxnSp>
          <p:nvCxnSpPr>
            <p:cNvPr id="3" name="Straight Connector 19">
              <a:extLst>
                <a:ext uri="{FF2B5EF4-FFF2-40B4-BE49-F238E27FC236}">
                  <a16:creationId xmlns:a16="http://schemas.microsoft.com/office/drawing/2014/main" id="{9A3EE6BD-2324-F9AF-F912-BC30E986A4C7}"/>
                </a:ext>
              </a:extLst>
            </p:cNvPr>
            <p:cNvCxnSpPr/>
            <p:nvPr/>
          </p:nvCxnSpPr>
          <p:spPr>
            <a:xfrm>
              <a:off x="9371008" y="0"/>
              <a:ext cx="1219207" cy="6858000"/>
            </a:xfrm>
            <a:prstGeom prst="straightConnector1">
              <a:avLst/>
            </a:prstGeom>
            <a:noFill/>
            <a:ln w="9528" cap="rnd">
              <a:solidFill>
                <a:srgbClr val="BFBFBF"/>
              </a:solidFill>
              <a:prstDash val="solid"/>
              <a:miter/>
            </a:ln>
          </p:spPr>
        </p:cxnSp>
        <p:cxnSp>
          <p:nvCxnSpPr>
            <p:cNvPr id="4" name="Straight Connector 20">
              <a:extLst>
                <a:ext uri="{FF2B5EF4-FFF2-40B4-BE49-F238E27FC236}">
                  <a16:creationId xmlns:a16="http://schemas.microsoft.com/office/drawing/2014/main" id="{A30DCB70-77C5-D77C-4609-42804EF9284A}"/>
                </a:ext>
              </a:extLst>
            </p:cNvPr>
            <p:cNvCxnSpPr/>
            <p:nvPr/>
          </p:nvCxnSpPr>
          <p:spPr>
            <a:xfrm flipH="1">
              <a:off x="7425266" y="3681410"/>
              <a:ext cx="4763557" cy="3176590"/>
            </a:xfrm>
            <a:prstGeom prst="straightConnector1">
              <a:avLst/>
            </a:prstGeom>
            <a:noFill/>
            <a:ln w="9528" cap="rnd">
              <a:solidFill>
                <a:srgbClr val="D9D9D9"/>
              </a:solidFill>
              <a:prstDash val="solid"/>
              <a:miter/>
            </a:ln>
          </p:spPr>
        </p:cxnSp>
        <p:sp>
          <p:nvSpPr>
            <p:cNvPr id="5" name="Rectangle 23">
              <a:extLst>
                <a:ext uri="{FF2B5EF4-FFF2-40B4-BE49-F238E27FC236}">
                  <a16:creationId xmlns:a16="http://schemas.microsoft.com/office/drawing/2014/main" id="{15756298-87D8-4072-0227-3A6587B65CAE}"/>
                </a:ext>
              </a:extLst>
            </p:cNvPr>
            <p:cNvSpPr/>
            <p:nvPr/>
          </p:nvSpPr>
          <p:spPr>
            <a:xfrm>
              <a:off x="9181472" y="-8467"/>
              <a:ext cx="3007351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007349"/>
                <a:gd name="f4" fmla="val 6866467"/>
                <a:gd name="f5" fmla="val 2045532"/>
                <a:gd name="f6" fmla="*/ f0 1 3007349"/>
                <a:gd name="f7" fmla="*/ f1 1 6866467"/>
                <a:gd name="f8" fmla="+- f4 0 f2"/>
                <a:gd name="f9" fmla="+- f3 0 f2"/>
                <a:gd name="f10" fmla="*/ f9 1 3007349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3007349" h="6866467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7030A0">
                <a:alpha val="3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6" name="Rectangle 25">
              <a:extLst>
                <a:ext uri="{FF2B5EF4-FFF2-40B4-BE49-F238E27FC236}">
                  <a16:creationId xmlns:a16="http://schemas.microsoft.com/office/drawing/2014/main" id="{CDA241B1-E12B-18B5-6449-C2735061DFA5}"/>
                </a:ext>
              </a:extLst>
            </p:cNvPr>
            <p:cNvSpPr/>
            <p:nvPr/>
          </p:nvSpPr>
          <p:spPr>
            <a:xfrm>
              <a:off x="9603440" y="-8467"/>
              <a:ext cx="2588556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73311"/>
                <a:gd name="f4" fmla="val 6866467"/>
                <a:gd name="f5" fmla="val 1202336"/>
                <a:gd name="f6" fmla="*/ f0 1 2573311"/>
                <a:gd name="f7" fmla="*/ f1 1 6866467"/>
                <a:gd name="f8" fmla="+- f4 0 f2"/>
                <a:gd name="f9" fmla="+- f3 0 f2"/>
                <a:gd name="f10" fmla="*/ f9 1 2573311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573311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7030A0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Isosceles Triangle 23">
              <a:extLst>
                <a:ext uri="{FF2B5EF4-FFF2-40B4-BE49-F238E27FC236}">
                  <a16:creationId xmlns:a16="http://schemas.microsoft.com/office/drawing/2014/main" id="{B3091FE1-9965-0552-223A-32504D5C24C1}"/>
                </a:ext>
              </a:extLst>
            </p:cNvPr>
            <p:cNvSpPr/>
            <p:nvPr/>
          </p:nvSpPr>
          <p:spPr>
            <a:xfrm>
              <a:off x="8932334" y="3047996"/>
              <a:ext cx="3259671" cy="381000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6E91A0">
                <a:alpha val="72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Rectangle 27">
              <a:extLst>
                <a:ext uri="{FF2B5EF4-FFF2-40B4-BE49-F238E27FC236}">
                  <a16:creationId xmlns:a16="http://schemas.microsoft.com/office/drawing/2014/main" id="{A4B2A213-0B11-B5BF-86E1-F796C8E696AD}"/>
                </a:ext>
              </a:extLst>
            </p:cNvPr>
            <p:cNvSpPr/>
            <p:nvPr/>
          </p:nvSpPr>
          <p:spPr>
            <a:xfrm>
              <a:off x="9334496" y="-8467"/>
              <a:ext cx="2854327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58013"/>
                <a:gd name="f4" fmla="val 6866467"/>
                <a:gd name="f5" fmla="val 2473942"/>
                <a:gd name="f6" fmla="*/ f0 1 2858013"/>
                <a:gd name="f7" fmla="*/ f1 1 6866467"/>
                <a:gd name="f8" fmla="+- f4 0 f2"/>
                <a:gd name="f9" fmla="+- f3 0 f2"/>
                <a:gd name="f10" fmla="*/ f9 1 2858013"/>
                <a:gd name="f11" fmla="*/ f8 1 6866467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58013" h="6866467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506E7A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Rectangle 28">
              <a:extLst>
                <a:ext uri="{FF2B5EF4-FFF2-40B4-BE49-F238E27FC236}">
                  <a16:creationId xmlns:a16="http://schemas.microsoft.com/office/drawing/2014/main" id="{51286AD7-3B45-EB4F-8249-29E18C7DF53B}"/>
                </a:ext>
              </a:extLst>
            </p:cNvPr>
            <p:cNvSpPr/>
            <p:nvPr/>
          </p:nvSpPr>
          <p:spPr>
            <a:xfrm>
              <a:off x="10898733" y="-8467"/>
              <a:ext cx="1290090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90094"/>
                <a:gd name="f4" fmla="val 6858000"/>
                <a:gd name="f5" fmla="val 1019735"/>
                <a:gd name="f6" fmla="*/ f0 1 1290094"/>
                <a:gd name="f7" fmla="*/ f1 1 6858000"/>
                <a:gd name="f8" fmla="+- f4 0 f2"/>
                <a:gd name="f9" fmla="+- f3 0 f2"/>
                <a:gd name="f10" fmla="*/ f9 1 1290094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90094" h="6858000">
                  <a:moveTo>
                    <a:pt x="f5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2" y="f4"/>
                  </a:lnTo>
                  <a:lnTo>
                    <a:pt x="f5" y="f2"/>
                  </a:lnTo>
                  <a:close/>
                </a:path>
              </a:pathLst>
            </a:custGeom>
            <a:solidFill>
              <a:srgbClr val="AB74D5">
                <a:alpha val="7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Rectangle 29">
              <a:extLst>
                <a:ext uri="{FF2B5EF4-FFF2-40B4-BE49-F238E27FC236}">
                  <a16:creationId xmlns:a16="http://schemas.microsoft.com/office/drawing/2014/main" id="{579BA763-E06D-AF0D-EDA4-1094DE47AC10}"/>
                </a:ext>
              </a:extLst>
            </p:cNvPr>
            <p:cNvSpPr/>
            <p:nvPr/>
          </p:nvSpPr>
          <p:spPr>
            <a:xfrm>
              <a:off x="10938994" y="-8467"/>
              <a:ext cx="1249829" cy="686646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249825"/>
                <a:gd name="f4" fmla="val 6858000"/>
                <a:gd name="f5" fmla="val 1109382"/>
                <a:gd name="f6" fmla="*/ f0 1 1249825"/>
                <a:gd name="f7" fmla="*/ f1 1 6858000"/>
                <a:gd name="f8" fmla="+- f4 0 f2"/>
                <a:gd name="f9" fmla="+- f3 0 f2"/>
                <a:gd name="f10" fmla="*/ f9 1 1249825"/>
                <a:gd name="f11" fmla="*/ f8 1 6858000"/>
                <a:gd name="f12" fmla="*/ f2 1 f10"/>
                <a:gd name="f13" fmla="*/ f3 1 f10"/>
                <a:gd name="f14" fmla="*/ f2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249825" h="6858000">
                  <a:moveTo>
                    <a:pt x="f2" y="f2"/>
                  </a:moveTo>
                  <a:lnTo>
                    <a:pt x="f3" y="f2"/>
                  </a:lnTo>
                  <a:lnTo>
                    <a:pt x="f3" y="f4"/>
                  </a:lnTo>
                  <a:lnTo>
                    <a:pt x="f5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7030A0">
                <a:alpha val="6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Isosceles Triangle 27">
              <a:extLst>
                <a:ext uri="{FF2B5EF4-FFF2-40B4-BE49-F238E27FC236}">
                  <a16:creationId xmlns:a16="http://schemas.microsoft.com/office/drawing/2014/main" id="{EB1C4571-DA0F-C121-B01D-09FA022B3092}"/>
                </a:ext>
              </a:extLst>
            </p:cNvPr>
            <p:cNvSpPr/>
            <p:nvPr/>
          </p:nvSpPr>
          <p:spPr>
            <a:xfrm>
              <a:off x="10371664" y="3589870"/>
              <a:ext cx="1817159" cy="32681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100000"/>
                <a:gd name="f8" fmla="+- 0 0 -360"/>
                <a:gd name="f9" fmla="+- 0 0 -270"/>
                <a:gd name="f10" fmla="+- 0 0 -180"/>
                <a:gd name="f11" fmla="+- 0 0 -90"/>
                <a:gd name="f12" fmla="abs f3"/>
                <a:gd name="f13" fmla="abs f4"/>
                <a:gd name="f14" fmla="abs f5"/>
                <a:gd name="f15" fmla="*/ f8 f0 1"/>
                <a:gd name="f16" fmla="*/ f9 f0 1"/>
                <a:gd name="f17" fmla="*/ f10 f0 1"/>
                <a:gd name="f18" fmla="*/ f11 f0 1"/>
                <a:gd name="f19" fmla="?: f12 f3 1"/>
                <a:gd name="f20" fmla="?: f13 f4 1"/>
                <a:gd name="f21" fmla="?: f14 f5 1"/>
                <a:gd name="f22" fmla="*/ f15 1 f2"/>
                <a:gd name="f23" fmla="*/ f16 1 f2"/>
                <a:gd name="f24" fmla="*/ f17 1 f2"/>
                <a:gd name="f25" fmla="*/ f18 1 f2"/>
                <a:gd name="f26" fmla="*/ f19 1 21600"/>
                <a:gd name="f27" fmla="*/ f20 1 21600"/>
                <a:gd name="f28" fmla="*/ 21600 f19 1"/>
                <a:gd name="f29" fmla="*/ 21600 f20 1"/>
                <a:gd name="f30" fmla="+- f22 0 f1"/>
                <a:gd name="f31" fmla="+- f23 0 f1"/>
                <a:gd name="f32" fmla="+- f24 0 f1"/>
                <a:gd name="f33" fmla="+- f25 0 f1"/>
                <a:gd name="f34" fmla="min f27 f26"/>
                <a:gd name="f35" fmla="*/ f28 1 f21"/>
                <a:gd name="f36" fmla="*/ f29 1 f21"/>
                <a:gd name="f37" fmla="val f35"/>
                <a:gd name="f38" fmla="val f36"/>
                <a:gd name="f39" fmla="*/ f6 f34 1"/>
                <a:gd name="f40" fmla="+- f38 0 f6"/>
                <a:gd name="f41" fmla="+- f37 0 f6"/>
                <a:gd name="f42" fmla="*/ f38 f34 1"/>
                <a:gd name="f43" fmla="*/ f37 f34 1"/>
                <a:gd name="f44" fmla="*/ f40 1 2"/>
                <a:gd name="f45" fmla="*/ f41 1 2"/>
                <a:gd name="f46" fmla="*/ f41 f7 1"/>
                <a:gd name="f47" fmla="+- f6 f44 0"/>
                <a:gd name="f48" fmla="*/ f46 1 200000"/>
                <a:gd name="f49" fmla="*/ f46 1 100000"/>
                <a:gd name="f50" fmla="+- f48 f45 0"/>
                <a:gd name="f51" fmla="*/ f48 f34 1"/>
                <a:gd name="f52" fmla="*/ f47 f34 1"/>
                <a:gd name="f53" fmla="*/ f49 f34 1"/>
                <a:gd name="f54" fmla="*/ f50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">
                  <a:pos x="f53" y="f39"/>
                </a:cxn>
                <a:cxn ang="f31">
                  <a:pos x="f51" y="f52"/>
                </a:cxn>
                <a:cxn ang="f32">
                  <a:pos x="f39" y="f42"/>
                </a:cxn>
                <a:cxn ang="f32">
                  <a:pos x="f53" y="f42"/>
                </a:cxn>
                <a:cxn ang="f32">
                  <a:pos x="f43" y="f42"/>
                </a:cxn>
                <a:cxn ang="f33">
                  <a:pos x="f54" y="f52"/>
                </a:cxn>
              </a:cxnLst>
              <a:rect l="f51" t="f52" r="f54" b="f42"/>
              <a:pathLst>
                <a:path>
                  <a:moveTo>
                    <a:pt x="f39" y="f42"/>
                  </a:moveTo>
                  <a:lnTo>
                    <a:pt x="f53" y="f39"/>
                  </a:lnTo>
                  <a:lnTo>
                    <a:pt x="f43" y="f42"/>
                  </a:lnTo>
                  <a:close/>
                </a:path>
              </a:pathLst>
            </a:custGeom>
            <a:solidFill>
              <a:srgbClr val="7030A0">
                <a:alpha val="8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2" name="Isosceles Triangle 28">
              <a:extLst>
                <a:ext uri="{FF2B5EF4-FFF2-40B4-BE49-F238E27FC236}">
                  <a16:creationId xmlns:a16="http://schemas.microsoft.com/office/drawing/2014/main" id="{D9504972-40DF-3F32-382C-C24E4031EEC1}"/>
                </a:ext>
              </a:extLst>
            </p:cNvPr>
            <p:cNvSpPr/>
            <p:nvPr/>
          </p:nvSpPr>
          <p:spPr>
            <a:xfrm>
              <a:off x="0" y="4013201"/>
              <a:ext cx="448732" cy="28447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360"/>
                <a:gd name="f8" fmla="+- 0 0 -270"/>
                <a:gd name="f9" fmla="+- 0 0 -180"/>
                <a:gd name="f10" fmla="+- 0 0 -90"/>
                <a:gd name="f11" fmla="abs f3"/>
                <a:gd name="f12" fmla="abs f4"/>
                <a:gd name="f13" fmla="abs f5"/>
                <a:gd name="f14" fmla="*/ f7 f0 1"/>
                <a:gd name="f15" fmla="*/ f8 f0 1"/>
                <a:gd name="f16" fmla="*/ f9 f0 1"/>
                <a:gd name="f17" fmla="*/ f10 f0 1"/>
                <a:gd name="f18" fmla="?: f11 f3 1"/>
                <a:gd name="f19" fmla="?: f12 f4 1"/>
                <a:gd name="f20" fmla="?: f13 f5 1"/>
                <a:gd name="f21" fmla="*/ f14 1 f2"/>
                <a:gd name="f22" fmla="*/ f15 1 f2"/>
                <a:gd name="f23" fmla="*/ f16 1 f2"/>
                <a:gd name="f24" fmla="*/ f17 1 f2"/>
                <a:gd name="f25" fmla="*/ f18 1 21600"/>
                <a:gd name="f26" fmla="*/ f19 1 21600"/>
                <a:gd name="f27" fmla="*/ 21600 f18 1"/>
                <a:gd name="f28" fmla="*/ 21600 f19 1"/>
                <a:gd name="f29" fmla="+- f21 0 f1"/>
                <a:gd name="f30" fmla="+- f22 0 f1"/>
                <a:gd name="f31" fmla="+- f23 0 f1"/>
                <a:gd name="f32" fmla="+- f24 0 f1"/>
                <a:gd name="f33" fmla="min f26 f25"/>
                <a:gd name="f34" fmla="*/ f27 1 f20"/>
                <a:gd name="f35" fmla="*/ f28 1 f20"/>
                <a:gd name="f36" fmla="val f34"/>
                <a:gd name="f37" fmla="val f35"/>
                <a:gd name="f38" fmla="*/ f6 f33 1"/>
                <a:gd name="f39" fmla="+- f37 0 f6"/>
                <a:gd name="f40" fmla="+- f36 0 f6"/>
                <a:gd name="f41" fmla="*/ f37 f33 1"/>
                <a:gd name="f42" fmla="*/ f36 f33 1"/>
                <a:gd name="f43" fmla="*/ f39 1 2"/>
                <a:gd name="f44" fmla="*/ f40 1 2"/>
                <a:gd name="f45" fmla="*/ f40 f6 1"/>
                <a:gd name="f46" fmla="+- f6 f43 0"/>
                <a:gd name="f47" fmla="*/ f45 1 200000"/>
                <a:gd name="f48" fmla="*/ f45 1 100000"/>
                <a:gd name="f49" fmla="+- f47 f44 0"/>
                <a:gd name="f50" fmla="*/ f47 f33 1"/>
                <a:gd name="f51" fmla="*/ f46 f33 1"/>
                <a:gd name="f52" fmla="*/ f48 f33 1"/>
                <a:gd name="f53" fmla="*/ f49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52" y="f38"/>
                </a:cxn>
                <a:cxn ang="f30">
                  <a:pos x="f50" y="f51"/>
                </a:cxn>
                <a:cxn ang="f31">
                  <a:pos x="f38" y="f41"/>
                </a:cxn>
                <a:cxn ang="f31">
                  <a:pos x="f52" y="f41"/>
                </a:cxn>
                <a:cxn ang="f31">
                  <a:pos x="f42" y="f41"/>
                </a:cxn>
                <a:cxn ang="f32">
                  <a:pos x="f53" y="f51"/>
                </a:cxn>
              </a:cxnLst>
              <a:rect l="f50" t="f51" r="f53" b="f41"/>
              <a:pathLst>
                <a:path>
                  <a:moveTo>
                    <a:pt x="f38" y="f41"/>
                  </a:moveTo>
                  <a:lnTo>
                    <a:pt x="f52" y="f38"/>
                  </a:lnTo>
                  <a:lnTo>
                    <a:pt x="f42" y="f41"/>
                  </a:lnTo>
                  <a:close/>
                </a:path>
              </a:pathLst>
            </a:custGeom>
            <a:solidFill>
              <a:srgbClr val="7030A0">
                <a:alpha val="85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</p:grp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54DB7B1F-3C65-1D1D-E968-9354F24853C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7332" y="609603"/>
            <a:ext cx="8596667" cy="132079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3F9668DB-5DD2-AE6F-40A0-D7194CFB5C0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7332" y="2160590"/>
            <a:ext cx="8596667" cy="388076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10BC27D0-5CA8-0B46-7573-9F298753A31F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7205133" y="6041358"/>
            <a:ext cx="91194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898989"/>
                </a:solidFill>
                <a:uFillTx/>
                <a:latin typeface="Trebuchet MS"/>
              </a:defRPr>
            </a:lvl1pPr>
          </a:lstStyle>
          <a:p>
            <a:pPr lvl="0"/>
            <a:fld id="{3B24740A-7A12-419F-AAD1-8010CA40C866}" type="datetime1">
              <a:rPr lang="en-GB"/>
              <a:pPr lvl="0"/>
              <a:t>11/07/2025</a:t>
            </a:fld>
            <a:endParaRPr lang="en-GB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88DEBCD2-7115-CE34-C32D-561BDC499060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677332" y="6041358"/>
            <a:ext cx="6297609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898989"/>
                </a:solidFill>
                <a:uFillTx/>
                <a:latin typeface="Trebuchet MS"/>
              </a:defRPr>
            </a:lvl1pPr>
          </a:lstStyle>
          <a:p>
            <a:pPr lvl="0"/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7F61B0A2-F519-BC5C-8F14-0F80D9D5E821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590659" y="6041358"/>
            <a:ext cx="68334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7030A0"/>
                </a:solidFill>
                <a:uFillTx/>
                <a:latin typeface="Trebuchet MS"/>
              </a:defRPr>
            </a:lvl1pPr>
          </a:lstStyle>
          <a:p>
            <a:pPr lvl="0"/>
            <a:fld id="{998B3123-B220-4E05-A30F-A323BE945F01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marL="0" marR="0" lvl="0" indent="0" algn="l" defTabSz="4572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3600" b="0" i="0" u="none" strike="noStrike" kern="1200" cap="none" spc="0" baseline="0">
          <a:solidFill>
            <a:srgbClr val="7030A0"/>
          </a:solidFill>
          <a:uFillTx/>
          <a:latin typeface="Trebuchet MS"/>
        </a:defRPr>
      </a:lvl1pPr>
    </p:titleStyle>
    <p:bodyStyle>
      <a:lvl1pPr marL="342900" marR="0" lvl="0" indent="-3429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7030A0"/>
        </a:buClr>
        <a:buSzPct val="80000"/>
        <a:buFont typeface="Wingdings 3"/>
        <a:buChar char=""/>
        <a:tabLst/>
        <a:defRPr lang="en-US" sz="1800" b="0" i="0" u="none" strike="noStrike" kern="1200" cap="none" spc="0" baseline="0">
          <a:solidFill>
            <a:srgbClr val="404040"/>
          </a:solidFill>
          <a:uFillTx/>
          <a:latin typeface="Trebuchet MS"/>
        </a:defRPr>
      </a:lvl1pPr>
      <a:lvl2pPr marL="742950" marR="0" lvl="1" indent="-28575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7030A0"/>
        </a:buClr>
        <a:buSzPct val="80000"/>
        <a:buFont typeface="Wingdings 3"/>
        <a:buChar char=""/>
        <a:tabLst/>
        <a:defRPr lang="en-US" sz="1600" b="0" i="0" u="none" strike="noStrike" kern="1200" cap="none" spc="0" baseline="0">
          <a:solidFill>
            <a:srgbClr val="404040"/>
          </a:solidFill>
          <a:uFillTx/>
          <a:latin typeface="Trebuchet MS"/>
        </a:defRPr>
      </a:lvl2pPr>
      <a:lvl3pPr marL="1143000" marR="0" lvl="2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7030A0"/>
        </a:buClr>
        <a:buSzPct val="80000"/>
        <a:buFont typeface="Wingdings 3"/>
        <a:buChar char=""/>
        <a:tabLst/>
        <a:defRPr lang="en-US" sz="1400" b="0" i="0" u="none" strike="noStrike" kern="1200" cap="none" spc="0" baseline="0">
          <a:solidFill>
            <a:srgbClr val="404040"/>
          </a:solidFill>
          <a:uFillTx/>
          <a:latin typeface="Trebuchet MS"/>
        </a:defRPr>
      </a:lvl3pPr>
      <a:lvl4pPr marL="1600200" marR="0" lvl="3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7030A0"/>
        </a:buClr>
        <a:buSzPct val="80000"/>
        <a:buFont typeface="Wingdings 3"/>
        <a:buChar char=""/>
        <a:tabLst/>
        <a:defRPr lang="en-US" sz="1200" b="0" i="0" u="none" strike="noStrike" kern="1200" cap="none" spc="0" baseline="0">
          <a:solidFill>
            <a:srgbClr val="404040"/>
          </a:solidFill>
          <a:uFillTx/>
          <a:latin typeface="Trebuchet MS"/>
        </a:defRPr>
      </a:lvl4pPr>
      <a:lvl5pPr marL="2057400" marR="0" lvl="4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7030A0"/>
        </a:buClr>
        <a:buSzPct val="80000"/>
        <a:buFont typeface="Wingdings 3"/>
        <a:buChar char=""/>
        <a:tabLst/>
        <a:defRPr lang="en-US" sz="1200" b="0" i="0" u="none" strike="noStrike" kern="1200" cap="none" spc="0" baseline="0">
          <a:solidFill>
            <a:srgbClr val="404040"/>
          </a:solidFill>
          <a:uFillTx/>
          <a:latin typeface="Trebuchet M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ISXCw0Pi94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39;p67">
            <a:extLst>
              <a:ext uri="{FF2B5EF4-FFF2-40B4-BE49-F238E27FC236}">
                <a16:creationId xmlns:a16="http://schemas.microsoft.com/office/drawing/2014/main" id="{12681E70-FB95-A1E5-47BD-3F7A50B1F4E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8035" y="114876"/>
            <a:ext cx="9419700" cy="1072975"/>
          </a:xfrm>
          <a:solidFill>
            <a:srgbClr val="FFFFFF"/>
          </a:solidFill>
        </p:spPr>
        <p:txBody>
          <a:bodyPr lIns="91421" tIns="45701" rIns="91421" bIns="45701" anchorCtr="1"/>
          <a:lstStyle/>
          <a:p>
            <a:pPr lvl="0" algn="ctr"/>
            <a:r>
              <a:rPr lang="en-US" b="1">
                <a:solidFill>
                  <a:srgbClr val="A784BC"/>
                </a:solidFill>
              </a:rPr>
              <a:t>Screen Exposure and Potential Impact</a:t>
            </a:r>
          </a:p>
        </p:txBody>
      </p:sp>
      <p:pic>
        <p:nvPicPr>
          <p:cNvPr id="3" name="Google Shape;740;p67">
            <a:extLst>
              <a:ext uri="{FF2B5EF4-FFF2-40B4-BE49-F238E27FC236}">
                <a16:creationId xmlns:a16="http://schemas.microsoft.com/office/drawing/2014/main" id="{0B4C9DD9-ED95-FFEF-6088-7A906CA2F94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623392" y="1197150"/>
            <a:ext cx="3624242" cy="3001271"/>
          </a:xfrm>
          <a:prstGeom prst="rect">
            <a:avLst/>
          </a:prstGeom>
          <a:noFill/>
          <a:ln w="190496" cap="sq">
            <a:solidFill>
              <a:srgbClr val="C8C6BD"/>
            </a:solidFill>
            <a:prstDash val="solid"/>
            <a:miter/>
          </a:ln>
          <a:effectLst>
            <a:outerShdw dir="16200000" algn="tl">
              <a:srgbClr val="000000">
                <a:alpha val="42352"/>
              </a:srgbClr>
            </a:outerShdw>
          </a:effectLst>
        </p:spPr>
      </p:pic>
      <p:sp>
        <p:nvSpPr>
          <p:cNvPr id="4" name="Google Shape;741;p67">
            <a:extLst>
              <a:ext uri="{FF2B5EF4-FFF2-40B4-BE49-F238E27FC236}">
                <a16:creationId xmlns:a16="http://schemas.microsoft.com/office/drawing/2014/main" id="{70785A94-CFEF-089A-7375-0498853CE87D}"/>
              </a:ext>
            </a:extLst>
          </p:cNvPr>
          <p:cNvSpPr txBox="1"/>
          <p:nvPr/>
        </p:nvSpPr>
        <p:spPr>
          <a:xfrm>
            <a:off x="315879" y="4623681"/>
            <a:ext cx="11263743" cy="175432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Infants that consistently watch TV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Calibri"/>
              <a:cs typeface="Calibri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Score lower on cognitive tests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May have motor delays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As they get older have lower in-class participation and lower academic proficiency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May have poorer language processing skills </a:t>
            </a:r>
          </a:p>
        </p:txBody>
      </p:sp>
      <p:sp>
        <p:nvSpPr>
          <p:cNvPr id="5" name="Google Shape;742;p67">
            <a:extLst>
              <a:ext uri="{FF2B5EF4-FFF2-40B4-BE49-F238E27FC236}">
                <a16:creationId xmlns:a16="http://schemas.microsoft.com/office/drawing/2014/main" id="{52DD89EA-418F-A3CF-9BCD-A55F4E452729}"/>
              </a:ext>
            </a:extLst>
          </p:cNvPr>
          <p:cNvSpPr txBox="1"/>
          <p:nvPr/>
        </p:nvSpPr>
        <p:spPr>
          <a:xfrm>
            <a:off x="4867890" y="1613102"/>
            <a:ext cx="5087392" cy="25853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The impact from infant screen time use affect the trajectory of subsequent cognitive development beyond infancy into later childhood and even potentially adulthood. 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Calibri"/>
              <a:cs typeface="Calibri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Children are hardwired to seek out meaningful connections – they won’t get them from TV screens, devices or from adults busy on their devices!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47;p68">
            <a:extLst>
              <a:ext uri="{FF2B5EF4-FFF2-40B4-BE49-F238E27FC236}">
                <a16:creationId xmlns:a16="http://schemas.microsoft.com/office/drawing/2014/main" id="{D0FEB601-8C76-B7AC-49E8-FD071F9D5565}"/>
              </a:ext>
            </a:extLst>
          </p:cNvPr>
          <p:cNvSpPr txBox="1"/>
          <p:nvPr/>
        </p:nvSpPr>
        <p:spPr>
          <a:xfrm>
            <a:off x="315879" y="4651552"/>
            <a:ext cx="11263743" cy="203132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Infants that have high screen time may</a:t>
            </a: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;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Calibri"/>
              <a:cs typeface="Calibri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Have lower scores on cognitive tests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Have lower communication scores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Have lower levels of problem-solving skills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Have delayed social development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Have negative impacts on executive functioning skills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</p:txBody>
      </p:sp>
      <p:pic>
        <p:nvPicPr>
          <p:cNvPr id="3" name="Google Shape;748;p68">
            <a:extLst>
              <a:ext uri="{FF2B5EF4-FFF2-40B4-BE49-F238E27FC236}">
                <a16:creationId xmlns:a16="http://schemas.microsoft.com/office/drawing/2014/main" id="{F1194664-6E56-60FB-1BCC-0FD9312F88C1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2999652" y="476667"/>
            <a:ext cx="5486683" cy="3892747"/>
          </a:xfrm>
          <a:prstGeom prst="rect">
            <a:avLst/>
          </a:prstGeom>
          <a:noFill/>
          <a:ln w="190496" cap="sq">
            <a:solidFill>
              <a:srgbClr val="C8C6BD"/>
            </a:solidFill>
            <a:prstDash val="solid"/>
            <a:miter/>
          </a:ln>
          <a:effectLst>
            <a:outerShdw dir="16200000" algn="tl">
              <a:srgbClr val="000000">
                <a:alpha val="42352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53;p69">
            <a:extLst>
              <a:ext uri="{FF2B5EF4-FFF2-40B4-BE49-F238E27FC236}">
                <a16:creationId xmlns:a16="http://schemas.microsoft.com/office/drawing/2014/main" id="{D757097A-A86F-2D76-76B9-DBC0EAEE5A65}"/>
              </a:ext>
            </a:extLst>
          </p:cNvPr>
          <p:cNvSpPr txBox="1"/>
          <p:nvPr/>
        </p:nvSpPr>
        <p:spPr>
          <a:xfrm>
            <a:off x="340824" y="4626617"/>
            <a:ext cx="11263743" cy="1200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TV during family meals and background TV contribute to children</a:t>
            </a: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; 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Calibri"/>
              <a:cs typeface="Calibri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Having lower verbal scores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Having poorer language processing skills 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</p:txBody>
      </p:sp>
      <p:pic>
        <p:nvPicPr>
          <p:cNvPr id="3" name="Google Shape;754;p69">
            <a:extLst>
              <a:ext uri="{FF2B5EF4-FFF2-40B4-BE49-F238E27FC236}">
                <a16:creationId xmlns:a16="http://schemas.microsoft.com/office/drawing/2014/main" id="{67D87B30-3721-B528-C742-2B7A53887FA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484567" y="539916"/>
            <a:ext cx="3804068" cy="3367149"/>
          </a:xfrm>
          <a:prstGeom prst="rect">
            <a:avLst/>
          </a:prstGeom>
          <a:noFill/>
          <a:ln w="190496" cap="sq">
            <a:solidFill>
              <a:srgbClr val="C8C6BD"/>
            </a:solidFill>
            <a:prstDash val="solid"/>
            <a:miter/>
          </a:ln>
          <a:effectLst>
            <a:outerShdw dir="16200000" algn="tl">
              <a:srgbClr val="000000">
                <a:alpha val="42352"/>
              </a:srgbClr>
            </a:outerShdw>
          </a:effectLst>
        </p:spPr>
      </p:pic>
      <p:pic>
        <p:nvPicPr>
          <p:cNvPr id="4" name="Google Shape;755;p69">
            <a:extLst>
              <a:ext uri="{FF2B5EF4-FFF2-40B4-BE49-F238E27FC236}">
                <a16:creationId xmlns:a16="http://schemas.microsoft.com/office/drawing/2014/main" id="{1519F078-779E-3D92-40FD-56D3C731164C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</a:blip>
          <a:srcRect/>
          <a:stretch>
            <a:fillRect/>
          </a:stretch>
        </p:blipFill>
        <p:spPr>
          <a:xfrm>
            <a:off x="5303913" y="778959"/>
            <a:ext cx="5996580" cy="2889083"/>
          </a:xfrm>
          <a:prstGeom prst="rect">
            <a:avLst/>
          </a:prstGeom>
          <a:noFill/>
          <a:ln w="190496" cap="sq">
            <a:solidFill>
              <a:srgbClr val="C8C6BD"/>
            </a:solidFill>
            <a:prstDash val="solid"/>
            <a:miter/>
          </a:ln>
          <a:effectLst>
            <a:outerShdw dir="16200000" algn="tl">
              <a:srgbClr val="000000">
                <a:alpha val="42352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60;p70">
            <a:extLst>
              <a:ext uri="{FF2B5EF4-FFF2-40B4-BE49-F238E27FC236}">
                <a16:creationId xmlns:a16="http://schemas.microsoft.com/office/drawing/2014/main" id="{8A83476D-2CCB-10C7-C919-045C7F173975}"/>
              </a:ext>
            </a:extLst>
          </p:cNvPr>
          <p:cNvSpPr txBox="1"/>
          <p:nvPr/>
        </p:nvSpPr>
        <p:spPr>
          <a:xfrm>
            <a:off x="340824" y="4626617"/>
            <a:ext cx="11263743" cy="1477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Parental/Carer media use; 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1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Calibri"/>
              <a:cs typeface="Calibri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The more time an adult spends on their device whilst in the room with a child, the fewer adult-child interactions there are, which are critical for cognitive and social development and for exposing children to language. Children are hardwired to seek out meaningful connections! 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</p:txBody>
      </p:sp>
      <p:pic>
        <p:nvPicPr>
          <p:cNvPr id="3" name="Google Shape;761;p70">
            <a:extLst>
              <a:ext uri="{FF2B5EF4-FFF2-40B4-BE49-F238E27FC236}">
                <a16:creationId xmlns:a16="http://schemas.microsoft.com/office/drawing/2014/main" id="{FA883684-4D17-4AD6-542B-249EBDC2D26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479374" y="586313"/>
            <a:ext cx="5416832" cy="3606987"/>
          </a:xfrm>
          <a:prstGeom prst="rect">
            <a:avLst/>
          </a:prstGeom>
          <a:noFill/>
          <a:ln w="190496" cap="sq">
            <a:solidFill>
              <a:srgbClr val="C8C6BD"/>
            </a:solidFill>
            <a:prstDash val="solid"/>
            <a:miter/>
          </a:ln>
          <a:effectLst>
            <a:outerShdw dir="16200000" algn="tl">
              <a:srgbClr val="000000">
                <a:alpha val="42352"/>
              </a:srgbClr>
            </a:outerShdw>
          </a:effectLst>
        </p:spPr>
      </p:pic>
      <p:pic>
        <p:nvPicPr>
          <p:cNvPr id="4" name="Google Shape;762;p70">
            <a:extLst>
              <a:ext uri="{FF2B5EF4-FFF2-40B4-BE49-F238E27FC236}">
                <a16:creationId xmlns:a16="http://schemas.microsoft.com/office/drawing/2014/main" id="{767B8D2F-F64E-7FB3-0CF3-CFDC575D8D5B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</a:blip>
          <a:srcRect/>
          <a:stretch>
            <a:fillRect/>
          </a:stretch>
        </p:blipFill>
        <p:spPr>
          <a:xfrm>
            <a:off x="6679499" y="621563"/>
            <a:ext cx="4488963" cy="2921553"/>
          </a:xfrm>
          <a:prstGeom prst="rect">
            <a:avLst/>
          </a:prstGeom>
          <a:noFill/>
          <a:ln w="190496" cap="sq">
            <a:solidFill>
              <a:srgbClr val="C8C6BD"/>
            </a:solidFill>
            <a:prstDash val="solid"/>
            <a:miter/>
          </a:ln>
          <a:effectLst>
            <a:outerShdw dir="16200000" algn="tl">
              <a:srgbClr val="000000">
                <a:alpha val="42352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67;p71">
            <a:extLst>
              <a:ext uri="{FF2B5EF4-FFF2-40B4-BE49-F238E27FC236}">
                <a16:creationId xmlns:a16="http://schemas.microsoft.com/office/drawing/2014/main" id="{10D5A0F4-4CDF-3FBB-4A29-C686AB3B2F7A}"/>
              </a:ext>
            </a:extLst>
          </p:cNvPr>
          <p:cNvSpPr txBox="1"/>
          <p:nvPr/>
        </p:nvSpPr>
        <p:spPr>
          <a:xfrm>
            <a:off x="139537" y="416929"/>
            <a:ext cx="11263743" cy="655559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The truth about Early Years children and the use of screens and devices (based on the most recent research)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000" b="1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Calibri"/>
              <a:cs typeface="Calibri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1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Calibri"/>
              <a:cs typeface="Calibri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4 out of 10 toddlers have their own Ipad or tablet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6 out of 10 children under 4 have their own Ipad or tablet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1 in 5 children under the age of 8 use screens to support their emotional regulation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285750" marR="0" lvl="0" indent="-1714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1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Calibri"/>
              <a:cs typeface="Calibri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Of those children that use screens to support their emotional regulation - 23% use them whilst eating – 20% watch or play on a device every night or most nights in order to fall asleep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1 in 4 children under the age of 8 have their own phone – 79% of them have a smartphone which they use to go online, use apps, play and watch videos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48% of those children have watched short videos on platforms such as Tik Tok, Instagram or youtube with 16% engaging in that daily!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Of those watching videos – on average they are watching short videos for 14 minutes per day that are NOT designed for children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Children that are spending 2 or more hours on screens have a 42% greater risk of being over weight 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</a:endParaRPr>
          </a:p>
          <a:p>
            <a:pPr marL="285750" marR="0" lvl="0" indent="-1714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1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Calibri"/>
              <a:cs typeface="Calibri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32% of 3 – 17 year olds regularly upload their own videos to online platforms with Tik Tok remaining the most popular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</a:endParaRPr>
          </a:p>
          <a:p>
            <a:pPr marL="285750" marR="0" lvl="0" indent="-2857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  <a:ea typeface="Calibri"/>
                <a:cs typeface="Calibri"/>
              </a:rPr>
              <a:t>15% pf 3 – 4 year olds have uploaded videos to sharing platforms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285750" marR="0" lvl="0" indent="-17145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1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Calibri"/>
              <a:cs typeface="Calibri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1" i="0" u="none" strike="noStrike" kern="1200" cap="none" spc="0" baseline="0">
              <a:solidFill>
                <a:srgbClr val="000000"/>
              </a:solidFill>
              <a:uFillTx/>
              <a:latin typeface="Calibri"/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72;p72">
            <a:extLst>
              <a:ext uri="{FF2B5EF4-FFF2-40B4-BE49-F238E27FC236}">
                <a16:creationId xmlns:a16="http://schemas.microsoft.com/office/drawing/2014/main" id="{56046CD4-7F99-96A0-C23E-3477FF50E565}"/>
              </a:ext>
            </a:extLst>
          </p:cNvPr>
          <p:cNvSpPr/>
          <p:nvPr/>
        </p:nvSpPr>
        <p:spPr>
          <a:xfrm>
            <a:off x="496427" y="4347944"/>
            <a:ext cx="9785104" cy="147720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sng" strike="noStrike" kern="1200" cap="none" spc="0" baseline="0">
                <a:solidFill>
                  <a:srgbClr val="000000"/>
                </a:solidFill>
                <a:uFillTx/>
                <a:latin typeface="Trebuchet MS"/>
                <a:ea typeface="Trebuchet MS"/>
                <a:cs typeface="Trebuchet M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Every Child Can Thrive By Five </a:t>
            </a:r>
            <a:endParaRPr lang="en-US" sz="1800" b="0" i="0" u="sng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sng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sng" strike="noStrike" kern="1200" cap="none" spc="0" baseline="0">
                <a:solidFill>
                  <a:srgbClr val="000000"/>
                </a:solidFill>
                <a:uFillTx/>
                <a:latin typeface="Trebuchet MS"/>
                <a:ea typeface="Trebuchet MS"/>
                <a:cs typeface="Trebuchet M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https://www.youtube.com/watch?v=aISXCw0Pi94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rebuchet MS"/>
              <a:ea typeface="Trebuchet MS"/>
              <a:cs typeface="Trebuchet MS"/>
            </a:endParaRPr>
          </a:p>
        </p:txBody>
      </p:sp>
      <p:sp>
        <p:nvSpPr>
          <p:cNvPr id="3" name="Google Shape;773;p72">
            <a:extLst>
              <a:ext uri="{FF2B5EF4-FFF2-40B4-BE49-F238E27FC236}">
                <a16:creationId xmlns:a16="http://schemas.microsoft.com/office/drawing/2014/main" id="{BEF459CA-A39F-909C-B119-91E9E9A5EA6A}"/>
              </a:ext>
            </a:extLst>
          </p:cNvPr>
          <p:cNvSpPr txBox="1"/>
          <p:nvPr/>
        </p:nvSpPr>
        <p:spPr>
          <a:xfrm>
            <a:off x="276203" y="1538121"/>
            <a:ext cx="10397761" cy="120028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400" b="0" i="0" u="none" strike="noStrike" kern="1200" cap="none" spc="0" baseline="0">
              <a:solidFill>
                <a:srgbClr val="266F8B"/>
              </a:solidFill>
              <a:uFillTx/>
              <a:latin typeface="Trebuchet MS"/>
              <a:ea typeface="Trebuchet MS"/>
              <a:cs typeface="Trebuchet MS"/>
            </a:endParaRP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>
                <a:solidFill>
                  <a:srgbClr val="266F8B"/>
                </a:solidFill>
                <a:uFillTx/>
                <a:latin typeface="Arial"/>
                <a:ea typeface="Arial"/>
                <a:cs typeface="Arial"/>
              </a:rPr>
              <a:t>In a world where everyone is on devices and ‘interacting’ is potentially something that doesn’t happen as often as it should…………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</TotalTime>
  <Words>479</Words>
  <Application>Microsoft Office PowerPoint</Application>
  <PresentationFormat>Widescreen</PresentationFormat>
  <Paragraphs>44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Trebuchet MS</vt:lpstr>
      <vt:lpstr>Wingdings 3</vt:lpstr>
      <vt:lpstr>Facet</vt:lpstr>
      <vt:lpstr>Screen Exposure and Potential Impact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Screen Exposure and Potential Impact</dc:title>
  <dc:creator>Lorraine Terris</dc:creator>
  <cp:lastModifiedBy>J Izard</cp:lastModifiedBy>
  <cp:revision>1</cp:revision>
  <dcterms:created xsi:type="dcterms:W3CDTF">2025-07-04T12:58:54Z</dcterms:created>
  <dcterms:modified xsi:type="dcterms:W3CDTF">2025-07-11T11:24:36Z</dcterms:modified>
</cp:coreProperties>
</file>