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Lst>
  <p:sldSz cx="9144000" cy="6858000" type="screen4x3"/>
  <p:notesSz cx="6888163" cy="100203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503" autoAdjust="0"/>
    <p:restoredTop sz="94660"/>
  </p:normalViewPr>
  <p:slideViewPr>
    <p:cSldViewPr>
      <p:cViewPr varScale="1">
        <p:scale>
          <a:sx n="89" d="100"/>
          <a:sy n="89" d="100"/>
        </p:scale>
        <p:origin x="880" y="17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5245558-8B4B-505E-8ADF-2D0EA8B7E7E1}"/>
              </a:ext>
            </a:extLst>
          </p:cNvPr>
          <p:cNvSpPr>
            <a:spLocks noGrp="1"/>
          </p:cNvSpPr>
          <p:nvPr>
            <p:ph type="dt" sz="half" idx="10"/>
          </p:nvPr>
        </p:nvSpPr>
        <p:spPr/>
        <p:txBody>
          <a:bodyPr/>
          <a:lstStyle>
            <a:lvl1pPr>
              <a:defRPr/>
            </a:lvl1pPr>
          </a:lstStyle>
          <a:p>
            <a:pPr>
              <a:defRPr/>
            </a:pPr>
            <a:fld id="{4793F934-4963-431A-A3BD-BAD97847A347}" type="datetimeFigureOut">
              <a:rPr lang="en-GB" altLang="en-US"/>
              <a:pPr>
                <a:defRPr/>
              </a:pPr>
              <a:t>20/01/2026</a:t>
            </a:fld>
            <a:endParaRPr lang="en-GB" altLang="en-US"/>
          </a:p>
        </p:txBody>
      </p:sp>
      <p:sp>
        <p:nvSpPr>
          <p:cNvPr id="5" name="Footer Placeholder 4">
            <a:extLst>
              <a:ext uri="{FF2B5EF4-FFF2-40B4-BE49-F238E27FC236}">
                <a16:creationId xmlns:a16="http://schemas.microsoft.com/office/drawing/2014/main" id="{F134D356-AA6B-D2D5-33D9-3B0B2DFEA0EC}"/>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A568F281-CBF7-A11A-3102-F4FB7D372078}"/>
              </a:ext>
            </a:extLst>
          </p:cNvPr>
          <p:cNvSpPr>
            <a:spLocks noGrp="1"/>
          </p:cNvSpPr>
          <p:nvPr>
            <p:ph type="sldNum" sz="quarter" idx="12"/>
          </p:nvPr>
        </p:nvSpPr>
        <p:spPr/>
        <p:txBody>
          <a:bodyPr/>
          <a:lstStyle>
            <a:lvl1pPr>
              <a:defRPr/>
            </a:lvl1pPr>
          </a:lstStyle>
          <a:p>
            <a:fld id="{977D6ECC-4ABF-4C0B-812A-FA5851C991D0}" type="slidenum">
              <a:rPr lang="en-GB" altLang="en-US"/>
              <a:pPr/>
              <a:t>‹#›</a:t>
            </a:fld>
            <a:endParaRPr lang="en-GB" altLang="en-US"/>
          </a:p>
        </p:txBody>
      </p:sp>
    </p:spTree>
    <p:extLst>
      <p:ext uri="{BB962C8B-B14F-4D97-AF65-F5344CB8AC3E}">
        <p14:creationId xmlns:p14="http://schemas.microsoft.com/office/powerpoint/2010/main" val="36492572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4093F7F-D1A4-1144-E019-0DFC7D5247DA}"/>
              </a:ext>
            </a:extLst>
          </p:cNvPr>
          <p:cNvSpPr>
            <a:spLocks noGrp="1"/>
          </p:cNvSpPr>
          <p:nvPr>
            <p:ph type="dt" sz="half" idx="10"/>
          </p:nvPr>
        </p:nvSpPr>
        <p:spPr/>
        <p:txBody>
          <a:bodyPr/>
          <a:lstStyle>
            <a:lvl1pPr>
              <a:defRPr/>
            </a:lvl1pPr>
          </a:lstStyle>
          <a:p>
            <a:pPr>
              <a:defRPr/>
            </a:pPr>
            <a:fld id="{03074D6C-C37D-4248-A138-1F4C993CAC95}" type="datetimeFigureOut">
              <a:rPr lang="en-GB" altLang="en-US"/>
              <a:pPr>
                <a:defRPr/>
              </a:pPr>
              <a:t>20/01/2026</a:t>
            </a:fld>
            <a:endParaRPr lang="en-GB" altLang="en-US"/>
          </a:p>
        </p:txBody>
      </p:sp>
      <p:sp>
        <p:nvSpPr>
          <p:cNvPr id="5" name="Footer Placeholder 4">
            <a:extLst>
              <a:ext uri="{FF2B5EF4-FFF2-40B4-BE49-F238E27FC236}">
                <a16:creationId xmlns:a16="http://schemas.microsoft.com/office/drawing/2014/main" id="{5D3A94EB-35F9-C79B-9143-0909DFB765EB}"/>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5E6F464C-E354-6CC5-40E7-5F3ADBAA26A0}"/>
              </a:ext>
            </a:extLst>
          </p:cNvPr>
          <p:cNvSpPr>
            <a:spLocks noGrp="1"/>
          </p:cNvSpPr>
          <p:nvPr>
            <p:ph type="sldNum" sz="quarter" idx="12"/>
          </p:nvPr>
        </p:nvSpPr>
        <p:spPr/>
        <p:txBody>
          <a:bodyPr/>
          <a:lstStyle>
            <a:lvl1pPr>
              <a:defRPr/>
            </a:lvl1pPr>
          </a:lstStyle>
          <a:p>
            <a:fld id="{E0AAA6AA-187E-408A-AC26-D3CE0CF3A9EB}" type="slidenum">
              <a:rPr lang="en-GB" altLang="en-US"/>
              <a:pPr/>
              <a:t>‹#›</a:t>
            </a:fld>
            <a:endParaRPr lang="en-GB" altLang="en-US"/>
          </a:p>
        </p:txBody>
      </p:sp>
    </p:spTree>
    <p:extLst>
      <p:ext uri="{BB962C8B-B14F-4D97-AF65-F5344CB8AC3E}">
        <p14:creationId xmlns:p14="http://schemas.microsoft.com/office/powerpoint/2010/main" val="42648612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ED0335E-90EF-BFA3-8959-8EED6295108A}"/>
              </a:ext>
            </a:extLst>
          </p:cNvPr>
          <p:cNvSpPr>
            <a:spLocks noGrp="1"/>
          </p:cNvSpPr>
          <p:nvPr>
            <p:ph type="dt" sz="half" idx="10"/>
          </p:nvPr>
        </p:nvSpPr>
        <p:spPr/>
        <p:txBody>
          <a:bodyPr/>
          <a:lstStyle>
            <a:lvl1pPr>
              <a:defRPr/>
            </a:lvl1pPr>
          </a:lstStyle>
          <a:p>
            <a:pPr>
              <a:defRPr/>
            </a:pPr>
            <a:fld id="{2872A6C5-F49F-4BC8-BB77-297C5BBB6340}" type="datetimeFigureOut">
              <a:rPr lang="en-GB" altLang="en-US"/>
              <a:pPr>
                <a:defRPr/>
              </a:pPr>
              <a:t>20/01/2026</a:t>
            </a:fld>
            <a:endParaRPr lang="en-GB" altLang="en-US"/>
          </a:p>
        </p:txBody>
      </p:sp>
      <p:sp>
        <p:nvSpPr>
          <p:cNvPr id="5" name="Footer Placeholder 4">
            <a:extLst>
              <a:ext uri="{FF2B5EF4-FFF2-40B4-BE49-F238E27FC236}">
                <a16:creationId xmlns:a16="http://schemas.microsoft.com/office/drawing/2014/main" id="{DD73A958-A434-DE14-C298-C199E1363F48}"/>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89FF64C9-11EA-AA79-29D1-1859A1021471}"/>
              </a:ext>
            </a:extLst>
          </p:cNvPr>
          <p:cNvSpPr>
            <a:spLocks noGrp="1"/>
          </p:cNvSpPr>
          <p:nvPr>
            <p:ph type="sldNum" sz="quarter" idx="12"/>
          </p:nvPr>
        </p:nvSpPr>
        <p:spPr/>
        <p:txBody>
          <a:bodyPr/>
          <a:lstStyle>
            <a:lvl1pPr>
              <a:defRPr/>
            </a:lvl1pPr>
          </a:lstStyle>
          <a:p>
            <a:fld id="{E7019B18-E388-43D1-A88E-CB8E9266E55C}" type="slidenum">
              <a:rPr lang="en-GB" altLang="en-US"/>
              <a:pPr/>
              <a:t>‹#›</a:t>
            </a:fld>
            <a:endParaRPr lang="en-GB" altLang="en-US"/>
          </a:p>
        </p:txBody>
      </p:sp>
    </p:spTree>
    <p:extLst>
      <p:ext uri="{BB962C8B-B14F-4D97-AF65-F5344CB8AC3E}">
        <p14:creationId xmlns:p14="http://schemas.microsoft.com/office/powerpoint/2010/main" val="24699567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7E99570C-5E19-6977-F9EF-5D9046BB4FCB}"/>
              </a:ext>
            </a:extLst>
          </p:cNvPr>
          <p:cNvSpPr>
            <a:spLocks noGrp="1"/>
          </p:cNvSpPr>
          <p:nvPr>
            <p:ph type="dt" sz="half" idx="10"/>
          </p:nvPr>
        </p:nvSpPr>
        <p:spPr/>
        <p:txBody>
          <a:bodyPr/>
          <a:lstStyle>
            <a:lvl1pPr>
              <a:defRPr/>
            </a:lvl1pPr>
          </a:lstStyle>
          <a:p>
            <a:pPr>
              <a:defRPr/>
            </a:pPr>
            <a:fld id="{7F4A140D-E5B8-4BB0-978F-5CA124FF8709}" type="datetimeFigureOut">
              <a:rPr lang="en-GB" altLang="en-US"/>
              <a:pPr>
                <a:defRPr/>
              </a:pPr>
              <a:t>20/01/2026</a:t>
            </a:fld>
            <a:endParaRPr lang="en-GB" altLang="en-US"/>
          </a:p>
        </p:txBody>
      </p:sp>
      <p:sp>
        <p:nvSpPr>
          <p:cNvPr id="6" name="Footer Placeholder 4">
            <a:extLst>
              <a:ext uri="{FF2B5EF4-FFF2-40B4-BE49-F238E27FC236}">
                <a16:creationId xmlns:a16="http://schemas.microsoft.com/office/drawing/2014/main" id="{63589C7A-1CD1-AFF4-8FF5-E7D23F5CD1FD}"/>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AC5F012D-9AB1-0370-45DC-3F5936CD9F63}"/>
              </a:ext>
            </a:extLst>
          </p:cNvPr>
          <p:cNvSpPr>
            <a:spLocks noGrp="1"/>
          </p:cNvSpPr>
          <p:nvPr>
            <p:ph type="sldNum" sz="quarter" idx="12"/>
          </p:nvPr>
        </p:nvSpPr>
        <p:spPr/>
        <p:txBody>
          <a:bodyPr/>
          <a:lstStyle>
            <a:lvl1pPr>
              <a:defRPr/>
            </a:lvl1pPr>
          </a:lstStyle>
          <a:p>
            <a:fld id="{2039383E-53D6-4311-AABA-82525E10E43D}" type="slidenum">
              <a:rPr lang="en-GB" altLang="en-US"/>
              <a:pPr/>
              <a:t>‹#›</a:t>
            </a:fld>
            <a:endParaRPr lang="en-GB" altLang="en-US"/>
          </a:p>
        </p:txBody>
      </p:sp>
    </p:spTree>
    <p:extLst>
      <p:ext uri="{BB962C8B-B14F-4D97-AF65-F5344CB8AC3E}">
        <p14:creationId xmlns:p14="http://schemas.microsoft.com/office/powerpoint/2010/main" val="19541509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B330F7A6-20AF-B12B-0AF7-D1F95DE593F1}"/>
              </a:ext>
            </a:extLst>
          </p:cNvPr>
          <p:cNvSpPr>
            <a:spLocks noGrp="1"/>
          </p:cNvSpPr>
          <p:nvPr>
            <p:ph type="dt" sz="half" idx="10"/>
          </p:nvPr>
        </p:nvSpPr>
        <p:spPr/>
        <p:txBody>
          <a:bodyPr/>
          <a:lstStyle>
            <a:lvl1pPr>
              <a:defRPr/>
            </a:lvl1pPr>
          </a:lstStyle>
          <a:p>
            <a:pPr>
              <a:defRPr/>
            </a:pPr>
            <a:fld id="{6C954F64-ABB5-4CC3-B4AD-DAC8AD2765D7}" type="datetimeFigureOut">
              <a:rPr lang="en-GB" altLang="en-US"/>
              <a:pPr>
                <a:defRPr/>
              </a:pPr>
              <a:t>20/01/2026</a:t>
            </a:fld>
            <a:endParaRPr lang="en-GB" altLang="en-US"/>
          </a:p>
        </p:txBody>
      </p:sp>
      <p:sp>
        <p:nvSpPr>
          <p:cNvPr id="8" name="Footer Placeholder 4">
            <a:extLst>
              <a:ext uri="{FF2B5EF4-FFF2-40B4-BE49-F238E27FC236}">
                <a16:creationId xmlns:a16="http://schemas.microsoft.com/office/drawing/2014/main" id="{6EB551BE-1EA4-7837-00F4-434159D5A3EB}"/>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DEEA1A83-48F7-849F-FFB5-F605DB9D1867}"/>
              </a:ext>
            </a:extLst>
          </p:cNvPr>
          <p:cNvSpPr>
            <a:spLocks noGrp="1"/>
          </p:cNvSpPr>
          <p:nvPr>
            <p:ph type="sldNum" sz="quarter" idx="12"/>
          </p:nvPr>
        </p:nvSpPr>
        <p:spPr/>
        <p:txBody>
          <a:bodyPr/>
          <a:lstStyle>
            <a:lvl1pPr>
              <a:defRPr/>
            </a:lvl1pPr>
          </a:lstStyle>
          <a:p>
            <a:fld id="{454739D8-E0A9-4C17-BD18-EDCC89FCB2C0}" type="slidenum">
              <a:rPr lang="en-GB" altLang="en-US"/>
              <a:pPr/>
              <a:t>‹#›</a:t>
            </a:fld>
            <a:endParaRPr lang="en-GB" altLang="en-US"/>
          </a:p>
        </p:txBody>
      </p:sp>
    </p:spTree>
    <p:extLst>
      <p:ext uri="{BB962C8B-B14F-4D97-AF65-F5344CB8AC3E}">
        <p14:creationId xmlns:p14="http://schemas.microsoft.com/office/powerpoint/2010/main" val="18599368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57124A3D-0884-4927-E0D5-F97B9BC6F517}"/>
              </a:ext>
            </a:extLst>
          </p:cNvPr>
          <p:cNvSpPr>
            <a:spLocks noGrp="1"/>
          </p:cNvSpPr>
          <p:nvPr>
            <p:ph type="dt" sz="half" idx="10"/>
          </p:nvPr>
        </p:nvSpPr>
        <p:spPr/>
        <p:txBody>
          <a:bodyPr/>
          <a:lstStyle>
            <a:lvl1pPr>
              <a:defRPr/>
            </a:lvl1pPr>
          </a:lstStyle>
          <a:p>
            <a:pPr>
              <a:defRPr/>
            </a:pPr>
            <a:fld id="{045E8FF8-758A-4831-B839-D7AEB73CB353}" type="datetimeFigureOut">
              <a:rPr lang="en-GB" altLang="en-US"/>
              <a:pPr>
                <a:defRPr/>
              </a:pPr>
              <a:t>20/01/2026</a:t>
            </a:fld>
            <a:endParaRPr lang="en-GB" altLang="en-US"/>
          </a:p>
        </p:txBody>
      </p:sp>
      <p:sp>
        <p:nvSpPr>
          <p:cNvPr id="4" name="Footer Placeholder 4">
            <a:extLst>
              <a:ext uri="{FF2B5EF4-FFF2-40B4-BE49-F238E27FC236}">
                <a16:creationId xmlns:a16="http://schemas.microsoft.com/office/drawing/2014/main" id="{B89658DE-2BBA-4D82-214F-46645820E9D4}"/>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C859F34A-A9A0-CDF2-3728-971FDA7E0321}"/>
              </a:ext>
            </a:extLst>
          </p:cNvPr>
          <p:cNvSpPr>
            <a:spLocks noGrp="1"/>
          </p:cNvSpPr>
          <p:nvPr>
            <p:ph type="sldNum" sz="quarter" idx="12"/>
          </p:nvPr>
        </p:nvSpPr>
        <p:spPr/>
        <p:txBody>
          <a:bodyPr/>
          <a:lstStyle>
            <a:lvl1pPr>
              <a:defRPr/>
            </a:lvl1pPr>
          </a:lstStyle>
          <a:p>
            <a:fld id="{CD2A24AC-FB9D-4BD8-BE83-A728AE75D178}" type="slidenum">
              <a:rPr lang="en-GB" altLang="en-US"/>
              <a:pPr/>
              <a:t>‹#›</a:t>
            </a:fld>
            <a:endParaRPr lang="en-GB" altLang="en-US"/>
          </a:p>
        </p:txBody>
      </p:sp>
    </p:spTree>
    <p:extLst>
      <p:ext uri="{BB962C8B-B14F-4D97-AF65-F5344CB8AC3E}">
        <p14:creationId xmlns:p14="http://schemas.microsoft.com/office/powerpoint/2010/main" val="5378761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0EBC730-5ABB-336F-ED56-69F37620B918}"/>
              </a:ext>
            </a:extLst>
          </p:cNvPr>
          <p:cNvSpPr>
            <a:spLocks noGrp="1"/>
          </p:cNvSpPr>
          <p:nvPr>
            <p:ph type="dt" sz="half" idx="10"/>
          </p:nvPr>
        </p:nvSpPr>
        <p:spPr/>
        <p:txBody>
          <a:bodyPr/>
          <a:lstStyle>
            <a:lvl1pPr>
              <a:defRPr/>
            </a:lvl1pPr>
          </a:lstStyle>
          <a:p>
            <a:pPr>
              <a:defRPr/>
            </a:pPr>
            <a:fld id="{BA2523E6-FBAD-4396-94BE-8C41FBBA0F25}" type="datetimeFigureOut">
              <a:rPr lang="en-GB" altLang="en-US"/>
              <a:pPr>
                <a:defRPr/>
              </a:pPr>
              <a:t>20/01/2026</a:t>
            </a:fld>
            <a:endParaRPr lang="en-GB" altLang="en-US"/>
          </a:p>
        </p:txBody>
      </p:sp>
      <p:sp>
        <p:nvSpPr>
          <p:cNvPr id="3" name="Footer Placeholder 4">
            <a:extLst>
              <a:ext uri="{FF2B5EF4-FFF2-40B4-BE49-F238E27FC236}">
                <a16:creationId xmlns:a16="http://schemas.microsoft.com/office/drawing/2014/main" id="{1C816069-04A9-095A-032A-A1D7F6492CC6}"/>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B38B2829-9FAC-A23A-0BF3-61A37E9A0B72}"/>
              </a:ext>
            </a:extLst>
          </p:cNvPr>
          <p:cNvSpPr>
            <a:spLocks noGrp="1"/>
          </p:cNvSpPr>
          <p:nvPr>
            <p:ph type="sldNum" sz="quarter" idx="12"/>
          </p:nvPr>
        </p:nvSpPr>
        <p:spPr/>
        <p:txBody>
          <a:bodyPr/>
          <a:lstStyle>
            <a:lvl1pPr>
              <a:defRPr/>
            </a:lvl1pPr>
          </a:lstStyle>
          <a:p>
            <a:fld id="{7632536A-7855-49A0-A966-7F3616DC48FE}" type="slidenum">
              <a:rPr lang="en-GB" altLang="en-US"/>
              <a:pPr/>
              <a:t>‹#›</a:t>
            </a:fld>
            <a:endParaRPr lang="en-GB" altLang="en-US"/>
          </a:p>
        </p:txBody>
      </p:sp>
    </p:spTree>
    <p:extLst>
      <p:ext uri="{BB962C8B-B14F-4D97-AF65-F5344CB8AC3E}">
        <p14:creationId xmlns:p14="http://schemas.microsoft.com/office/powerpoint/2010/main" val="16750735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E31953A9-0D7F-7FA1-4BAC-6B82817CA936}"/>
              </a:ext>
            </a:extLst>
          </p:cNvPr>
          <p:cNvSpPr>
            <a:spLocks noGrp="1"/>
          </p:cNvSpPr>
          <p:nvPr>
            <p:ph type="dt" sz="half" idx="10"/>
          </p:nvPr>
        </p:nvSpPr>
        <p:spPr/>
        <p:txBody>
          <a:bodyPr/>
          <a:lstStyle>
            <a:lvl1pPr>
              <a:defRPr/>
            </a:lvl1pPr>
          </a:lstStyle>
          <a:p>
            <a:pPr>
              <a:defRPr/>
            </a:pPr>
            <a:fld id="{A345CF39-E9DB-49A7-A4FF-33C529D67A5A}" type="datetimeFigureOut">
              <a:rPr lang="en-GB" altLang="en-US"/>
              <a:pPr>
                <a:defRPr/>
              </a:pPr>
              <a:t>20/01/2026</a:t>
            </a:fld>
            <a:endParaRPr lang="en-GB" altLang="en-US"/>
          </a:p>
        </p:txBody>
      </p:sp>
      <p:sp>
        <p:nvSpPr>
          <p:cNvPr id="6" name="Footer Placeholder 4">
            <a:extLst>
              <a:ext uri="{FF2B5EF4-FFF2-40B4-BE49-F238E27FC236}">
                <a16:creationId xmlns:a16="http://schemas.microsoft.com/office/drawing/2014/main" id="{83199A4E-DC70-7319-565D-DDFDC05A3F5A}"/>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C41420D7-0B62-6234-37C7-84046DB3F6E1}"/>
              </a:ext>
            </a:extLst>
          </p:cNvPr>
          <p:cNvSpPr>
            <a:spLocks noGrp="1"/>
          </p:cNvSpPr>
          <p:nvPr>
            <p:ph type="sldNum" sz="quarter" idx="12"/>
          </p:nvPr>
        </p:nvSpPr>
        <p:spPr/>
        <p:txBody>
          <a:bodyPr/>
          <a:lstStyle>
            <a:lvl1pPr>
              <a:defRPr/>
            </a:lvl1pPr>
          </a:lstStyle>
          <a:p>
            <a:fld id="{20764F4D-6AFD-4D5F-86D1-1EE50A90324C}" type="slidenum">
              <a:rPr lang="en-GB" altLang="en-US"/>
              <a:pPr/>
              <a:t>‹#›</a:t>
            </a:fld>
            <a:endParaRPr lang="en-GB" altLang="en-US"/>
          </a:p>
        </p:txBody>
      </p:sp>
    </p:spTree>
    <p:extLst>
      <p:ext uri="{BB962C8B-B14F-4D97-AF65-F5344CB8AC3E}">
        <p14:creationId xmlns:p14="http://schemas.microsoft.com/office/powerpoint/2010/main" val="37863098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6A01B562-457C-124A-2B86-D551E48BC141}"/>
              </a:ext>
            </a:extLst>
          </p:cNvPr>
          <p:cNvSpPr>
            <a:spLocks noGrp="1"/>
          </p:cNvSpPr>
          <p:nvPr>
            <p:ph type="dt" sz="half" idx="10"/>
          </p:nvPr>
        </p:nvSpPr>
        <p:spPr/>
        <p:txBody>
          <a:bodyPr/>
          <a:lstStyle>
            <a:lvl1pPr>
              <a:defRPr/>
            </a:lvl1pPr>
          </a:lstStyle>
          <a:p>
            <a:pPr>
              <a:defRPr/>
            </a:pPr>
            <a:fld id="{99DDE2CB-1C13-4D89-9EEC-C640150FAB59}" type="datetimeFigureOut">
              <a:rPr lang="en-GB" altLang="en-US"/>
              <a:pPr>
                <a:defRPr/>
              </a:pPr>
              <a:t>20/01/2026</a:t>
            </a:fld>
            <a:endParaRPr lang="en-GB" altLang="en-US"/>
          </a:p>
        </p:txBody>
      </p:sp>
      <p:sp>
        <p:nvSpPr>
          <p:cNvPr id="6" name="Footer Placeholder 4">
            <a:extLst>
              <a:ext uri="{FF2B5EF4-FFF2-40B4-BE49-F238E27FC236}">
                <a16:creationId xmlns:a16="http://schemas.microsoft.com/office/drawing/2014/main" id="{C17FBD6A-0C0F-25DD-00B2-DCC8669ED722}"/>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E0619373-1AFC-9081-C8CE-2FE0014591AF}"/>
              </a:ext>
            </a:extLst>
          </p:cNvPr>
          <p:cNvSpPr>
            <a:spLocks noGrp="1"/>
          </p:cNvSpPr>
          <p:nvPr>
            <p:ph type="sldNum" sz="quarter" idx="12"/>
          </p:nvPr>
        </p:nvSpPr>
        <p:spPr/>
        <p:txBody>
          <a:bodyPr/>
          <a:lstStyle>
            <a:lvl1pPr>
              <a:defRPr/>
            </a:lvl1pPr>
          </a:lstStyle>
          <a:p>
            <a:fld id="{BE1219B1-6AAB-47D0-997A-BE8FA817A05F}" type="slidenum">
              <a:rPr lang="en-GB" altLang="en-US"/>
              <a:pPr/>
              <a:t>‹#›</a:t>
            </a:fld>
            <a:endParaRPr lang="en-GB" altLang="en-US"/>
          </a:p>
        </p:txBody>
      </p:sp>
    </p:spTree>
    <p:extLst>
      <p:ext uri="{BB962C8B-B14F-4D97-AF65-F5344CB8AC3E}">
        <p14:creationId xmlns:p14="http://schemas.microsoft.com/office/powerpoint/2010/main" val="10213044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BB17FC9-59EE-9491-C7DF-8607960DE0F6}"/>
              </a:ext>
            </a:extLst>
          </p:cNvPr>
          <p:cNvSpPr>
            <a:spLocks noGrp="1"/>
          </p:cNvSpPr>
          <p:nvPr>
            <p:ph type="dt" sz="half" idx="10"/>
          </p:nvPr>
        </p:nvSpPr>
        <p:spPr/>
        <p:txBody>
          <a:bodyPr/>
          <a:lstStyle>
            <a:lvl1pPr>
              <a:defRPr/>
            </a:lvl1pPr>
          </a:lstStyle>
          <a:p>
            <a:pPr>
              <a:defRPr/>
            </a:pPr>
            <a:fld id="{2DA8549A-BA4D-4333-A664-59F669F48B95}" type="datetimeFigureOut">
              <a:rPr lang="en-GB" altLang="en-US"/>
              <a:pPr>
                <a:defRPr/>
              </a:pPr>
              <a:t>20/01/2026</a:t>
            </a:fld>
            <a:endParaRPr lang="en-GB" altLang="en-US"/>
          </a:p>
        </p:txBody>
      </p:sp>
      <p:sp>
        <p:nvSpPr>
          <p:cNvPr id="5" name="Footer Placeholder 4">
            <a:extLst>
              <a:ext uri="{FF2B5EF4-FFF2-40B4-BE49-F238E27FC236}">
                <a16:creationId xmlns:a16="http://schemas.microsoft.com/office/drawing/2014/main" id="{DBB0DBB9-B16E-B417-5296-205AF9B7C805}"/>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DF6FBD2E-5375-F9E2-CC35-3087E76234A6}"/>
              </a:ext>
            </a:extLst>
          </p:cNvPr>
          <p:cNvSpPr>
            <a:spLocks noGrp="1"/>
          </p:cNvSpPr>
          <p:nvPr>
            <p:ph type="sldNum" sz="quarter" idx="12"/>
          </p:nvPr>
        </p:nvSpPr>
        <p:spPr/>
        <p:txBody>
          <a:bodyPr/>
          <a:lstStyle>
            <a:lvl1pPr>
              <a:defRPr/>
            </a:lvl1pPr>
          </a:lstStyle>
          <a:p>
            <a:fld id="{0F6A5A54-3EDB-461E-8A7B-1E104D4B5F16}" type="slidenum">
              <a:rPr lang="en-GB" altLang="en-US"/>
              <a:pPr/>
              <a:t>‹#›</a:t>
            </a:fld>
            <a:endParaRPr lang="en-GB" altLang="en-US"/>
          </a:p>
        </p:txBody>
      </p:sp>
    </p:spTree>
    <p:extLst>
      <p:ext uri="{BB962C8B-B14F-4D97-AF65-F5344CB8AC3E}">
        <p14:creationId xmlns:p14="http://schemas.microsoft.com/office/powerpoint/2010/main" val="27989104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FC1992-4896-6EC2-F76F-A2E8FF80665F}"/>
              </a:ext>
            </a:extLst>
          </p:cNvPr>
          <p:cNvSpPr>
            <a:spLocks noGrp="1"/>
          </p:cNvSpPr>
          <p:nvPr>
            <p:ph type="dt" sz="half" idx="10"/>
          </p:nvPr>
        </p:nvSpPr>
        <p:spPr/>
        <p:txBody>
          <a:bodyPr/>
          <a:lstStyle>
            <a:lvl1pPr>
              <a:defRPr/>
            </a:lvl1pPr>
          </a:lstStyle>
          <a:p>
            <a:pPr>
              <a:defRPr/>
            </a:pPr>
            <a:fld id="{B381C060-813B-4B9A-899F-1445C44B6432}" type="datetimeFigureOut">
              <a:rPr lang="en-GB" altLang="en-US"/>
              <a:pPr>
                <a:defRPr/>
              </a:pPr>
              <a:t>20/01/2026</a:t>
            </a:fld>
            <a:endParaRPr lang="en-GB" altLang="en-US"/>
          </a:p>
        </p:txBody>
      </p:sp>
      <p:sp>
        <p:nvSpPr>
          <p:cNvPr id="5" name="Footer Placeholder 4">
            <a:extLst>
              <a:ext uri="{FF2B5EF4-FFF2-40B4-BE49-F238E27FC236}">
                <a16:creationId xmlns:a16="http://schemas.microsoft.com/office/drawing/2014/main" id="{27A640D3-A7DE-51CD-872B-D675EE88FB2F}"/>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66DDC5B1-C3CB-F362-7162-3EC97BD97424}"/>
              </a:ext>
            </a:extLst>
          </p:cNvPr>
          <p:cNvSpPr>
            <a:spLocks noGrp="1"/>
          </p:cNvSpPr>
          <p:nvPr>
            <p:ph type="sldNum" sz="quarter" idx="12"/>
          </p:nvPr>
        </p:nvSpPr>
        <p:spPr/>
        <p:txBody>
          <a:bodyPr/>
          <a:lstStyle>
            <a:lvl1pPr>
              <a:defRPr/>
            </a:lvl1pPr>
          </a:lstStyle>
          <a:p>
            <a:fld id="{D9B99F19-EF56-426A-A08B-DA41FAA1F269}" type="slidenum">
              <a:rPr lang="en-GB" altLang="en-US"/>
              <a:pPr/>
              <a:t>‹#›</a:t>
            </a:fld>
            <a:endParaRPr lang="en-GB" altLang="en-US"/>
          </a:p>
        </p:txBody>
      </p:sp>
    </p:spTree>
    <p:extLst>
      <p:ext uri="{BB962C8B-B14F-4D97-AF65-F5344CB8AC3E}">
        <p14:creationId xmlns:p14="http://schemas.microsoft.com/office/powerpoint/2010/main" val="908666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5BE718E3-016E-F6B6-F3D2-1EA793E84D2A}"/>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00A843FB-A8DF-20E2-39B1-278C6DBC1DD5}"/>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E43A8C5D-7AEF-32C8-F3CB-D7A96ABD32FF}"/>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defRPr>
            </a:lvl1pPr>
          </a:lstStyle>
          <a:p>
            <a:pPr>
              <a:defRPr/>
            </a:pPr>
            <a:fld id="{7E5A5BC7-7B13-4E2B-92E0-BA21AD100983}" type="datetimeFigureOut">
              <a:rPr lang="en-GB" altLang="en-US"/>
              <a:pPr>
                <a:defRPr/>
              </a:pPr>
              <a:t>20/01/2026</a:t>
            </a:fld>
            <a:endParaRPr lang="en-GB" altLang="en-US"/>
          </a:p>
        </p:txBody>
      </p:sp>
      <p:sp>
        <p:nvSpPr>
          <p:cNvPr id="5" name="Footer Placeholder 4">
            <a:extLst>
              <a:ext uri="{FF2B5EF4-FFF2-40B4-BE49-F238E27FC236}">
                <a16:creationId xmlns:a16="http://schemas.microsoft.com/office/drawing/2014/main" id="{FCD6792A-593E-0EC5-EB69-226A6C021005}"/>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cs typeface="+mn-cs"/>
              </a:defRPr>
            </a:lvl1pPr>
          </a:lstStyle>
          <a:p>
            <a:pPr>
              <a:defRPr/>
            </a:pPr>
            <a:endParaRPr lang="en-GB"/>
          </a:p>
        </p:txBody>
      </p:sp>
      <p:sp>
        <p:nvSpPr>
          <p:cNvPr id="6" name="Slide Number Placeholder 5">
            <a:extLst>
              <a:ext uri="{FF2B5EF4-FFF2-40B4-BE49-F238E27FC236}">
                <a16:creationId xmlns:a16="http://schemas.microsoft.com/office/drawing/2014/main" id="{1DBDB012-ED4B-56AA-E86F-B3806A5CCDD3}"/>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15CB20ED-1558-4110-B98F-F13F25100E4F}"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S PGothic" pitchFamily="34" charset="-128"/>
          <a:cs typeface="+mj-cs"/>
        </a:defRPr>
      </a:lvl1pPr>
      <a:lvl2pPr algn="ctr" rtl="0" eaLnBrk="0" fontAlgn="base" hangingPunct="0">
        <a:spcBef>
          <a:spcPct val="0"/>
        </a:spcBef>
        <a:spcAft>
          <a:spcPct val="0"/>
        </a:spcAft>
        <a:defRPr sz="4400">
          <a:solidFill>
            <a:schemeClr val="tx1"/>
          </a:solidFill>
          <a:latin typeface="Calibri" pitchFamily="34" charset="0"/>
          <a:ea typeface="MS PGothic" pitchFamily="34" charset="-128"/>
        </a:defRPr>
      </a:lvl2pPr>
      <a:lvl3pPr algn="ctr" rtl="0" eaLnBrk="0" fontAlgn="base" hangingPunct="0">
        <a:spcBef>
          <a:spcPct val="0"/>
        </a:spcBef>
        <a:spcAft>
          <a:spcPct val="0"/>
        </a:spcAft>
        <a:defRPr sz="4400">
          <a:solidFill>
            <a:schemeClr val="tx1"/>
          </a:solidFill>
          <a:latin typeface="Calibri" pitchFamily="34" charset="0"/>
          <a:ea typeface="MS PGothic" pitchFamily="34" charset="-128"/>
        </a:defRPr>
      </a:lvl3pPr>
      <a:lvl4pPr algn="ctr" rtl="0" eaLnBrk="0" fontAlgn="base" hangingPunct="0">
        <a:spcBef>
          <a:spcPct val="0"/>
        </a:spcBef>
        <a:spcAft>
          <a:spcPct val="0"/>
        </a:spcAft>
        <a:defRPr sz="4400">
          <a:solidFill>
            <a:schemeClr val="tx1"/>
          </a:solidFill>
          <a:latin typeface="Calibri" pitchFamily="34" charset="0"/>
          <a:ea typeface="MS PGothic" pitchFamily="34" charset="-128"/>
        </a:defRPr>
      </a:lvl4pPr>
      <a:lvl5pPr algn="ctr" rtl="0" eaLnBrk="0" fontAlgn="base" hangingPunct="0">
        <a:spcBef>
          <a:spcPct val="0"/>
        </a:spcBef>
        <a:spcAft>
          <a:spcPct val="0"/>
        </a:spcAft>
        <a:defRPr sz="4400">
          <a:solidFill>
            <a:schemeClr val="tx1"/>
          </a:solidFill>
          <a:latin typeface="Calibri" pitchFamily="34" charset="0"/>
          <a:ea typeface="MS PGothic" pitchFamily="34" charset="-128"/>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S PGothic" pitchFamily="34" charset="-128"/>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S PGothic" pitchFamily="34" charset="-128"/>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S PGothic" pitchFamily="34" charset="-128"/>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itchFamily="34" charset="-128"/>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itchFamily="34" charset="-128"/>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97">
            <a:extLst>
              <a:ext uri="{FF2B5EF4-FFF2-40B4-BE49-F238E27FC236}">
                <a16:creationId xmlns:a16="http://schemas.microsoft.com/office/drawing/2014/main" id="{FD7E9416-46E4-34D8-8B48-3BDEEFF26C29}"/>
              </a:ext>
            </a:extLst>
          </p:cNvPr>
          <p:cNvSpPr>
            <a:spLocks noChangeArrowheads="1"/>
          </p:cNvSpPr>
          <p:nvPr/>
        </p:nvSpPr>
        <p:spPr bwMode="auto">
          <a:xfrm flipH="1">
            <a:off x="187325" y="93663"/>
            <a:ext cx="4097338" cy="1247775"/>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lstStyle/>
          <a:p>
            <a:pPr algn="ctr" eaLnBrk="1" hangingPunct="1">
              <a:spcAft>
                <a:spcPts val="1000"/>
              </a:spcAft>
              <a:defRPr/>
            </a:pPr>
            <a:endParaRPr lang="en-GB" sz="1200" b="1" dirty="0">
              <a:latin typeface="Comic Sans MS" pitchFamily="66" charset="0"/>
              <a:ea typeface="+mn-ea"/>
              <a:cs typeface="Arial" panose="020B0604020202020204" pitchFamily="34" charset="0"/>
            </a:endParaRPr>
          </a:p>
          <a:p>
            <a:pPr algn="ctr" eaLnBrk="1" hangingPunct="1">
              <a:spcAft>
                <a:spcPts val="1000"/>
              </a:spcAft>
              <a:defRPr/>
            </a:pPr>
            <a:r>
              <a:rPr lang="en-GB" sz="1200" b="1" dirty="0">
                <a:latin typeface="Comic Sans MS" pitchFamily="66" charset="0"/>
                <a:ea typeface="+mn-ea"/>
                <a:cs typeface="Arial" panose="020B0604020202020204" pitchFamily="34" charset="0"/>
              </a:rPr>
              <a:t>Nursery Curriculum Plan</a:t>
            </a:r>
          </a:p>
          <a:p>
            <a:pPr algn="ctr" eaLnBrk="1" hangingPunct="1">
              <a:spcAft>
                <a:spcPts val="1000"/>
              </a:spcAft>
              <a:defRPr/>
            </a:pPr>
            <a:r>
              <a:rPr lang="en-GB" sz="1200" b="1" dirty="0">
                <a:latin typeface="Comic Sans MS" pitchFamily="66" charset="0"/>
                <a:ea typeface="+mn-ea"/>
                <a:cs typeface="Arial" panose="020B0604020202020204" pitchFamily="34" charset="0"/>
              </a:rPr>
              <a:t>Autumn 2 2017</a:t>
            </a:r>
            <a:endParaRPr lang="en-US" sz="1200" dirty="0">
              <a:latin typeface="Arial" pitchFamily="34" charset="0"/>
              <a:ea typeface="+mn-ea"/>
              <a:cs typeface="Arial" panose="020B0604020202020204" pitchFamily="34" charset="0"/>
            </a:endParaRPr>
          </a:p>
        </p:txBody>
      </p:sp>
      <p:sp>
        <p:nvSpPr>
          <p:cNvPr id="5" name="Rectangle 397">
            <a:extLst>
              <a:ext uri="{FF2B5EF4-FFF2-40B4-BE49-F238E27FC236}">
                <a16:creationId xmlns:a16="http://schemas.microsoft.com/office/drawing/2014/main" id="{AD1AC786-654A-4E97-BD3C-B3D346C97E42}"/>
              </a:ext>
            </a:extLst>
          </p:cNvPr>
          <p:cNvSpPr>
            <a:spLocks noChangeArrowheads="1"/>
          </p:cNvSpPr>
          <p:nvPr/>
        </p:nvSpPr>
        <p:spPr bwMode="auto">
          <a:xfrm flipH="1">
            <a:off x="4453412" y="92626"/>
            <a:ext cx="4449762" cy="6576462"/>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lstStyle>
            <a:lvl1pPr>
              <a:defRPr sz="2400">
                <a:solidFill>
                  <a:schemeClr val="tx1"/>
                </a:solidFill>
                <a:latin typeface="Calibri" pitchFamily="34" charset="0"/>
                <a:ea typeface="MS PGothic" pitchFamily="34" charset="-128"/>
              </a:defRPr>
            </a:lvl1pPr>
            <a:lvl2pPr>
              <a:defRPr sz="2400">
                <a:solidFill>
                  <a:schemeClr val="tx1"/>
                </a:solidFill>
                <a:latin typeface="Calibri" pitchFamily="34" charset="0"/>
                <a:ea typeface="MS PGothic" pitchFamily="34" charset="-128"/>
              </a:defRPr>
            </a:lvl2pPr>
            <a:lvl3pPr marL="1143000" indent="-228600">
              <a:defRPr sz="2400">
                <a:solidFill>
                  <a:schemeClr val="tx1"/>
                </a:solidFill>
                <a:latin typeface="Calibri" pitchFamily="34" charset="0"/>
                <a:ea typeface="MS PGothic" pitchFamily="34" charset="-128"/>
              </a:defRPr>
            </a:lvl3pPr>
            <a:lvl4pPr marL="1600200" indent="-228600">
              <a:defRPr sz="2400">
                <a:solidFill>
                  <a:schemeClr val="tx1"/>
                </a:solidFill>
                <a:latin typeface="Calibri" pitchFamily="34" charset="0"/>
                <a:ea typeface="MS PGothic" pitchFamily="34" charset="-128"/>
              </a:defRPr>
            </a:lvl4pPr>
            <a:lvl5pPr marL="2057400" indent="-228600">
              <a:defRPr sz="2400">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algn="ctr" eaLnBrk="1" hangingPunct="1">
              <a:spcAft>
                <a:spcPts val="400"/>
              </a:spcAft>
              <a:defRPr/>
            </a:pPr>
            <a:r>
              <a:rPr lang="en-GB" altLang="en-US" sz="1300" b="1" u="sng" dirty="0">
                <a:latin typeface="Comic Sans MS" pitchFamily="66" charset="0"/>
              </a:rPr>
              <a:t>The Prime Areas:</a:t>
            </a:r>
          </a:p>
          <a:p>
            <a:pPr algn="ctr" eaLnBrk="1" hangingPunct="1">
              <a:spcAft>
                <a:spcPts val="400"/>
              </a:spcAft>
              <a:defRPr/>
            </a:pPr>
            <a:endParaRPr lang="en-GB" altLang="en-US" sz="1300" u="sng" dirty="0">
              <a:latin typeface="Comic Sans MS" pitchFamily="66" charset="0"/>
            </a:endParaRPr>
          </a:p>
          <a:p>
            <a:pPr eaLnBrk="1" hangingPunct="1">
              <a:spcAft>
                <a:spcPts val="0"/>
              </a:spcAft>
              <a:defRPr/>
            </a:pPr>
            <a:r>
              <a:rPr lang="en-GB" altLang="en-US" sz="1300" b="1" u="sng" dirty="0">
                <a:latin typeface="Comic Sans MS" pitchFamily="66" charset="0"/>
              </a:rPr>
              <a:t>Personal, Social and Emotional</a:t>
            </a:r>
            <a:endParaRPr lang="en-GB" sz="1300" b="1" u="sng" dirty="0">
              <a:latin typeface="Comic Sans MS" pitchFamily="66" charset="0"/>
            </a:endParaRPr>
          </a:p>
          <a:p>
            <a:pPr algn="just"/>
            <a:r>
              <a:rPr lang="en-US" sz="1300" dirty="0">
                <a:latin typeface="Comic Sans MS" panose="030F0702030302020204" pitchFamily="66" charset="0"/>
              </a:rPr>
              <a:t>We will continue to maintain our expectations for rules and routines. As friendships become more familiar, we will develop small group play and extend and elaborate our play ideas.  We will focus on being assertive where appropriate and begin to use the Zones of Regulation as an everyday tool to discuss and regulate emotions and </a:t>
            </a:r>
            <a:r>
              <a:rPr lang="en-GB" sz="1300" dirty="0">
                <a:latin typeface="Comic Sans MS" panose="030F0702030302020204" pitchFamily="66" charset="0"/>
              </a:rPr>
              <a:t>behaviour</a:t>
            </a:r>
            <a:r>
              <a:rPr lang="en-US" sz="1300" dirty="0">
                <a:latin typeface="Comic Sans MS" panose="030F0702030302020204" pitchFamily="66" charset="0"/>
              </a:rPr>
              <a:t>. </a:t>
            </a:r>
          </a:p>
          <a:p>
            <a:pPr eaLnBrk="1" hangingPunct="1">
              <a:spcAft>
                <a:spcPts val="0"/>
              </a:spcAft>
              <a:defRPr/>
            </a:pPr>
            <a:endParaRPr lang="en-GB" altLang="en-US" sz="1300" u="sng" dirty="0">
              <a:latin typeface="Comic Sans MS" pitchFamily="66" charset="0"/>
            </a:endParaRPr>
          </a:p>
          <a:p>
            <a:pPr eaLnBrk="1" hangingPunct="1">
              <a:spcAft>
                <a:spcPts val="0"/>
              </a:spcAft>
              <a:defRPr/>
            </a:pPr>
            <a:r>
              <a:rPr lang="en-GB" altLang="en-US" sz="1300" b="1" u="sng" dirty="0">
                <a:latin typeface="Comic Sans MS" pitchFamily="66" charset="0"/>
              </a:rPr>
              <a:t>Physical</a:t>
            </a:r>
            <a:endParaRPr lang="en-GB" altLang="en-US" sz="1300" dirty="0">
              <a:latin typeface="Comic Sans MS" pitchFamily="66" charset="0"/>
            </a:endParaRPr>
          </a:p>
          <a:p>
            <a:pPr algn="just" eaLnBrk="1" hangingPunct="1">
              <a:spcAft>
                <a:spcPts val="0"/>
              </a:spcAft>
              <a:defRPr/>
            </a:pPr>
            <a:r>
              <a:rPr lang="en-GB" altLang="en-US" sz="1300" dirty="0">
                <a:latin typeface="Comic Sans MS" pitchFamily="66" charset="0"/>
              </a:rPr>
              <a:t>Through our indoor and outdoor provision, we will continue to develop both gross and fine motor control. Our PE sessions will link music and movement through our Chinese New Year topic, and our  Gymnastics sessions will focus on movements high, low, over and under.</a:t>
            </a:r>
          </a:p>
          <a:p>
            <a:pPr algn="just"/>
            <a:r>
              <a:rPr lang="en-US" sz="1300" dirty="0">
                <a:latin typeface="Comic Sans MS" panose="030F0702030302020204" pitchFamily="66" charset="0"/>
              </a:rPr>
              <a:t>We will continue to develop independence and self-care and, in particular, focus on getting dressed and undressed, for example, putting coats on and doing up zips</a:t>
            </a:r>
            <a:r>
              <a:rPr lang="en-US" sz="1300" dirty="0"/>
              <a:t>. </a:t>
            </a:r>
          </a:p>
          <a:p>
            <a:pPr eaLnBrk="1" hangingPunct="1">
              <a:spcAft>
                <a:spcPts val="0"/>
              </a:spcAft>
              <a:defRPr/>
            </a:pPr>
            <a:endParaRPr lang="en-GB" altLang="en-US" sz="1300" b="1" u="sng" dirty="0">
              <a:latin typeface="Comic Sans MS" pitchFamily="66" charset="0"/>
            </a:endParaRPr>
          </a:p>
          <a:p>
            <a:pPr eaLnBrk="1" hangingPunct="1">
              <a:spcAft>
                <a:spcPts val="0"/>
              </a:spcAft>
              <a:defRPr/>
            </a:pPr>
            <a:r>
              <a:rPr lang="en-GB" altLang="en-US" sz="1300" b="1" u="sng" dirty="0">
                <a:latin typeface="Comic Sans MS" pitchFamily="66" charset="0"/>
              </a:rPr>
              <a:t>Communication and Language</a:t>
            </a:r>
          </a:p>
          <a:p>
            <a:pPr algn="just"/>
            <a:r>
              <a:rPr lang="en-GB" altLang="en-US" sz="1300" dirty="0">
                <a:latin typeface="Comic Sans MS" pitchFamily="66" charset="0"/>
              </a:rPr>
              <a:t>We will continue to </a:t>
            </a:r>
            <a:r>
              <a:rPr lang="en-US" altLang="en-US" sz="1300" dirty="0">
                <a:latin typeface="Comic Sans MS" panose="030F0702030302020204" pitchFamily="66" charset="0"/>
              </a:rPr>
              <a:t>s</a:t>
            </a:r>
            <a:r>
              <a:rPr lang="en-US" sz="1300" dirty="0">
                <a:latin typeface="Comic Sans MS" panose="030F0702030302020204" pitchFamily="66" charset="0"/>
              </a:rPr>
              <a:t>ing songs and share a variety of rhymes and books.  We will learn and retell stories and begin to follow two-part instructions.  Through our daily texts and activities, we will develop our communication to ensure that we use the correct tense when speaking.  </a:t>
            </a:r>
            <a:endParaRPr lang="en-GB" altLang="en-US" sz="1300" b="1" u="sng" dirty="0">
              <a:latin typeface="Comic Sans MS" pitchFamily="66" charset="0"/>
            </a:endParaRPr>
          </a:p>
          <a:p>
            <a:pPr eaLnBrk="1" hangingPunct="1">
              <a:spcAft>
                <a:spcPts val="0"/>
              </a:spcAft>
              <a:defRPr/>
            </a:pPr>
            <a:endParaRPr lang="en-GB" altLang="en-US" sz="1200" b="1" u="sng" dirty="0">
              <a:latin typeface="Comic Sans MS" pitchFamily="66" charset="0"/>
            </a:endParaRPr>
          </a:p>
          <a:p>
            <a:pPr algn="ctr" eaLnBrk="1" hangingPunct="1">
              <a:spcAft>
                <a:spcPts val="1000"/>
              </a:spcAft>
              <a:defRPr/>
            </a:pPr>
            <a:endParaRPr lang="en-GB" altLang="en-US" sz="1200" b="1" u="sng" dirty="0">
              <a:latin typeface="Comic Sans MS" pitchFamily="66" charset="0"/>
            </a:endParaRPr>
          </a:p>
          <a:p>
            <a:pPr algn="ctr" eaLnBrk="1" hangingPunct="1">
              <a:spcAft>
                <a:spcPts val="1000"/>
              </a:spcAft>
              <a:defRPr/>
            </a:pPr>
            <a:endParaRPr lang="en-GB" altLang="en-US" sz="1200" b="1" u="sng" dirty="0">
              <a:latin typeface="Comic Sans MS" pitchFamily="66" charset="0"/>
            </a:endParaRPr>
          </a:p>
          <a:p>
            <a:pPr algn="ctr" eaLnBrk="1" hangingPunct="1">
              <a:spcAft>
                <a:spcPts val="1000"/>
              </a:spcAft>
              <a:defRPr/>
            </a:pPr>
            <a:endParaRPr lang="en-GB" altLang="en-US" sz="1200" b="1" u="sng" dirty="0">
              <a:latin typeface="Comic Sans MS" pitchFamily="66" charset="0"/>
            </a:endParaRPr>
          </a:p>
        </p:txBody>
      </p:sp>
      <p:sp>
        <p:nvSpPr>
          <p:cNvPr id="2052" name="Text Box 2">
            <a:extLst>
              <a:ext uri="{FF2B5EF4-FFF2-40B4-BE49-F238E27FC236}">
                <a16:creationId xmlns:a16="http://schemas.microsoft.com/office/drawing/2014/main" id="{3AA2577E-A89D-96B0-788F-7F5856D94214}"/>
              </a:ext>
            </a:extLst>
          </p:cNvPr>
          <p:cNvSpPr txBox="1">
            <a:spLocks noChangeArrowheads="1"/>
          </p:cNvSpPr>
          <p:nvPr/>
        </p:nvSpPr>
        <p:spPr bwMode="auto">
          <a:xfrm>
            <a:off x="187325" y="2092845"/>
            <a:ext cx="4133850" cy="1150938"/>
          </a:xfrm>
          <a:prstGeom prst="rect">
            <a:avLst/>
          </a:prstGeom>
          <a:solidFill>
            <a:srgbClr val="FFFFFF"/>
          </a:solidFill>
          <a:ln w="9525">
            <a:solidFill>
              <a:srgbClr val="000000"/>
            </a:solidFill>
            <a:miter lim="800000"/>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spcAft>
                <a:spcPts val="1000"/>
              </a:spcAft>
              <a:buFontTx/>
              <a:buNone/>
            </a:pPr>
            <a:r>
              <a:rPr lang="en-GB" altLang="en-US" sz="1400" b="1" dirty="0">
                <a:latin typeface="Comic Sans MS" panose="030F0702030302020204" pitchFamily="66" charset="0"/>
              </a:rPr>
              <a:t>Our theme for this half term is Toys. We will look at old and new toys and consider different types of play and the toys used within those contexts. We will explore how toys work and the materials they are made from.</a:t>
            </a:r>
          </a:p>
        </p:txBody>
      </p:sp>
      <p:sp>
        <p:nvSpPr>
          <p:cNvPr id="2053" name="Text Box 2">
            <a:extLst>
              <a:ext uri="{FF2B5EF4-FFF2-40B4-BE49-F238E27FC236}">
                <a16:creationId xmlns:a16="http://schemas.microsoft.com/office/drawing/2014/main" id="{185C775B-770D-BFEE-0D03-7C6BF1260FD9}"/>
              </a:ext>
            </a:extLst>
          </p:cNvPr>
          <p:cNvSpPr txBox="1">
            <a:spLocks noChangeArrowheads="1"/>
          </p:cNvSpPr>
          <p:nvPr/>
        </p:nvSpPr>
        <p:spPr bwMode="auto">
          <a:xfrm>
            <a:off x="217153" y="1484784"/>
            <a:ext cx="4133850" cy="431800"/>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400" b="1" u="sng" dirty="0">
                <a:latin typeface="Comic Sans MS" pitchFamily="66" charset="0"/>
                <a:ea typeface="+mn-ea"/>
                <a:cs typeface="Arial" charset="0"/>
              </a:rPr>
              <a:t>Overview of Topic</a:t>
            </a:r>
          </a:p>
          <a:p>
            <a:pPr eaLnBrk="1" hangingPunct="1">
              <a:spcBef>
                <a:spcPct val="0"/>
              </a:spcBef>
              <a:buFontTx/>
              <a:buNone/>
              <a:defRPr/>
            </a:pPr>
            <a:endParaRPr lang="en-US" altLang="en-US" sz="1000" dirty="0">
              <a:latin typeface="Comic Sans MS" panose="030F0702030302020204" pitchFamily="66" charset="0"/>
              <a:ea typeface="+mn-ea"/>
              <a:cs typeface="Arial" charset="0"/>
            </a:endParaRPr>
          </a:p>
        </p:txBody>
      </p:sp>
      <p:sp>
        <p:nvSpPr>
          <p:cNvPr id="9" name="Rectangle 397">
            <a:extLst>
              <a:ext uri="{FF2B5EF4-FFF2-40B4-BE49-F238E27FC236}">
                <a16:creationId xmlns:a16="http://schemas.microsoft.com/office/drawing/2014/main" id="{FF358CD8-4860-7352-EE09-55579B9E06D0}"/>
              </a:ext>
            </a:extLst>
          </p:cNvPr>
          <p:cNvSpPr>
            <a:spLocks noChangeArrowheads="1"/>
          </p:cNvSpPr>
          <p:nvPr/>
        </p:nvSpPr>
        <p:spPr bwMode="auto">
          <a:xfrm flipH="1">
            <a:off x="187325" y="93663"/>
            <a:ext cx="4097338" cy="1247775"/>
          </a:xfrm>
          <a:prstGeom prst="rect">
            <a:avLst/>
          </a:prstGeom>
          <a:solidFill>
            <a:srgbClr val="D7E4BD"/>
          </a:solidFill>
          <a:ln>
            <a:noFill/>
          </a:ln>
          <a:effectLst>
            <a:outerShdw blurRad="50800" dist="38100" dir="2700000" algn="tl" rotWithShape="0">
              <a:srgbClr val="808080">
                <a:alpha val="39998"/>
              </a:srgbClr>
            </a:outerShdw>
          </a:effectLst>
          <a:extLst>
            <a:ext uri="{91240B29-F687-4F45-9708-019B960494DF}">
              <a14:hiddenLine xmlns:a14="http://schemas.microsoft.com/office/drawing/2010/main" w="9525">
                <a:solidFill>
                  <a:srgbClr val="000000"/>
                </a:solidFill>
                <a:miter lim="800000"/>
                <a:headEnd/>
                <a:tailEnd/>
              </a14:hiddenLine>
            </a:ext>
          </a:extLst>
        </p:spPr>
        <p:txBody>
          <a:bodyPr lIns="274320" tIns="274320" rIns="274320" bIns="274320"/>
          <a:lstStyle/>
          <a:p>
            <a:pPr eaLnBrk="1" hangingPunct="1">
              <a:spcAft>
                <a:spcPts val="1000"/>
              </a:spcAft>
              <a:defRPr/>
            </a:pPr>
            <a:r>
              <a:rPr lang="en-GB" sz="1400" b="1" dirty="0">
                <a:latin typeface="Comic Sans MS" pitchFamily="66" charset="0"/>
                <a:ea typeface="+mn-ea"/>
                <a:cs typeface="Arial" panose="020B0604020202020204" pitchFamily="34" charset="0"/>
              </a:rPr>
              <a:t>Nursery Curriculum Plan</a:t>
            </a:r>
          </a:p>
          <a:p>
            <a:pPr eaLnBrk="1" hangingPunct="1">
              <a:spcAft>
                <a:spcPts val="1000"/>
              </a:spcAft>
              <a:defRPr/>
            </a:pPr>
            <a:r>
              <a:rPr lang="en-GB" sz="1400" b="1" dirty="0">
                <a:latin typeface="Comic Sans MS" pitchFamily="66" charset="0"/>
                <a:ea typeface="+mn-ea"/>
                <a:cs typeface="Arial" panose="020B0604020202020204" pitchFamily="34" charset="0"/>
              </a:rPr>
              <a:t>Spring 1 2026</a:t>
            </a:r>
            <a:endParaRPr lang="en-US" sz="1400" dirty="0">
              <a:latin typeface="Arial" pitchFamily="34" charset="0"/>
              <a:ea typeface="+mn-ea"/>
              <a:cs typeface="Arial" panose="020B0604020202020204" pitchFamily="34" charset="0"/>
            </a:endParaRPr>
          </a:p>
        </p:txBody>
      </p:sp>
      <p:sp>
        <p:nvSpPr>
          <p:cNvPr id="11" name="Text Box 2"/>
          <p:cNvSpPr txBox="1">
            <a:spLocks noChangeArrowheads="1"/>
          </p:cNvSpPr>
          <p:nvPr/>
        </p:nvSpPr>
        <p:spPr bwMode="auto">
          <a:xfrm>
            <a:off x="169069" y="6235700"/>
            <a:ext cx="4133850" cy="288925"/>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400" b="1" u="sng" dirty="0">
                <a:latin typeface="Comic Sans MS" pitchFamily="66" charset="0"/>
                <a:ea typeface="+mn-ea"/>
                <a:cs typeface="Arial" charset="0"/>
              </a:rPr>
              <a:t>Half Term Value </a:t>
            </a:r>
            <a:r>
              <a:rPr lang="en-GB" altLang="en-US" sz="1400" b="1" dirty="0">
                <a:latin typeface="Comic Sans MS" pitchFamily="66" charset="0"/>
                <a:ea typeface="+mn-ea"/>
                <a:cs typeface="Arial" charset="0"/>
              </a:rPr>
              <a:t>– Reflective </a:t>
            </a:r>
          </a:p>
          <a:p>
            <a:pPr eaLnBrk="1" hangingPunct="1">
              <a:spcBef>
                <a:spcPct val="0"/>
              </a:spcBef>
              <a:buFontTx/>
              <a:buNone/>
              <a:defRPr/>
            </a:pPr>
            <a:endParaRPr lang="en-US" altLang="en-US" sz="1000" dirty="0">
              <a:latin typeface="Comic Sans MS" panose="030F0702030302020204" pitchFamily="66" charset="0"/>
              <a:ea typeface="+mn-ea"/>
              <a:cs typeface="Arial" charset="0"/>
            </a:endParaRPr>
          </a:p>
        </p:txBody>
      </p:sp>
      <p:pic>
        <p:nvPicPr>
          <p:cNvPr id="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1356" y="3257807"/>
            <a:ext cx="1283649" cy="14539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20363" y="3257180"/>
            <a:ext cx="1223445" cy="14550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Text Box 2">
            <a:extLst>
              <a:ext uri="{FF2B5EF4-FFF2-40B4-BE49-F238E27FC236}">
                <a16:creationId xmlns:a16="http://schemas.microsoft.com/office/drawing/2014/main" id="{185C775B-770D-BFEE-0D03-7C6BF1260FD9}"/>
              </a:ext>
            </a:extLst>
          </p:cNvPr>
          <p:cNvSpPr txBox="1">
            <a:spLocks noChangeArrowheads="1"/>
          </p:cNvSpPr>
          <p:nvPr/>
        </p:nvSpPr>
        <p:spPr bwMode="auto">
          <a:xfrm>
            <a:off x="193856" y="4725144"/>
            <a:ext cx="4133850" cy="431800"/>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400" b="1" u="sng" dirty="0">
                <a:latin typeface="Comic Sans MS" pitchFamily="66" charset="0"/>
                <a:ea typeface="+mn-ea"/>
                <a:cs typeface="Arial" charset="0"/>
              </a:rPr>
              <a:t>Key vocabulary </a:t>
            </a:r>
          </a:p>
          <a:p>
            <a:pPr eaLnBrk="1" hangingPunct="1">
              <a:spcBef>
                <a:spcPct val="0"/>
              </a:spcBef>
              <a:buFontTx/>
              <a:buNone/>
              <a:defRPr/>
            </a:pPr>
            <a:endParaRPr lang="en-US" altLang="en-US" sz="1000" dirty="0">
              <a:latin typeface="Comic Sans MS" panose="030F0702030302020204" pitchFamily="66" charset="0"/>
              <a:ea typeface="+mn-ea"/>
              <a:cs typeface="Arial" charset="0"/>
            </a:endParaRPr>
          </a:p>
        </p:txBody>
      </p:sp>
      <p:sp>
        <p:nvSpPr>
          <p:cNvPr id="16" name="Text Box 2"/>
          <p:cNvSpPr txBox="1">
            <a:spLocks noChangeArrowheads="1"/>
          </p:cNvSpPr>
          <p:nvPr/>
        </p:nvSpPr>
        <p:spPr bwMode="auto">
          <a:xfrm>
            <a:off x="193856" y="5276111"/>
            <a:ext cx="4133850" cy="720725"/>
          </a:xfrm>
          <a:prstGeom prst="rect">
            <a:avLst/>
          </a:prstGeom>
          <a:no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None/>
              <a:defRPr/>
            </a:pPr>
            <a:r>
              <a:rPr lang="en-GB" altLang="en-US" sz="1400" dirty="0">
                <a:solidFill>
                  <a:srgbClr val="00B050"/>
                </a:solidFill>
                <a:latin typeface="Comic Sans MS" pitchFamily="66" charset="0"/>
                <a:ea typeface="+mn-ea"/>
                <a:cs typeface="Arial" charset="0"/>
              </a:rPr>
              <a:t> </a:t>
            </a:r>
            <a:r>
              <a:rPr lang="en-GB" altLang="en-US" sz="1400" dirty="0">
                <a:solidFill>
                  <a:srgbClr val="00B050"/>
                </a:solidFill>
                <a:latin typeface="Comic Sans MS" pitchFamily="66" charset="0"/>
                <a:cs typeface="Arial" charset="0"/>
              </a:rPr>
              <a:t>toy box, bucket, toys, </a:t>
            </a:r>
            <a:r>
              <a:rPr lang="en-GB" altLang="en-US" sz="1400" dirty="0">
                <a:solidFill>
                  <a:srgbClr val="00B050"/>
                </a:solidFill>
                <a:latin typeface="Comic Sans MS" pitchFamily="66" charset="0"/>
                <a:ea typeface="+mn-ea"/>
                <a:cs typeface="Arial" charset="0"/>
              </a:rPr>
              <a:t>museum, clues/trail, adventure, magic</a:t>
            </a:r>
            <a:endParaRPr lang="en-GB" altLang="en-US" sz="1400" dirty="0">
              <a:solidFill>
                <a:srgbClr val="00B050"/>
              </a:solidFill>
              <a:latin typeface="Comic Sans MS" pitchFamily="66" charset="0"/>
              <a:cs typeface="Arial" charset="0"/>
            </a:endParaRPr>
          </a:p>
          <a:p>
            <a:pPr algn="ctr" eaLnBrk="1" hangingPunct="1">
              <a:spcBef>
                <a:spcPct val="0"/>
              </a:spcBef>
              <a:buNone/>
              <a:defRPr/>
            </a:pPr>
            <a:r>
              <a:rPr lang="en-GB" altLang="en-US" sz="1400" dirty="0">
                <a:solidFill>
                  <a:srgbClr val="00B050"/>
                </a:solidFill>
                <a:latin typeface="Comic Sans MS" pitchFamily="66" charset="0"/>
                <a:ea typeface="+mn-ea"/>
                <a:cs typeface="Arial" charset="0"/>
              </a:rPr>
              <a:t>wooden,  plastic, fabric, material, cardboard, foil, push, pull,  magnetic</a:t>
            </a:r>
            <a:endParaRPr lang="en-GB" altLang="en-US" sz="1400" b="1" u="sng" dirty="0">
              <a:latin typeface="Comic Sans MS" pitchFamily="66" charset="0"/>
              <a:ea typeface="+mn-ea"/>
              <a:cs typeface="Arial" charset="0"/>
            </a:endParaRPr>
          </a:p>
        </p:txBody>
      </p:sp>
      <p:pic>
        <p:nvPicPr>
          <p:cNvPr id="6" name="Picture 1" descr="A green shield with yellow trees and text&#10;&#10;Description automatically generated">
            <a:extLst>
              <a:ext uri="{FF2B5EF4-FFF2-40B4-BE49-F238E27FC236}">
                <a16:creationId xmlns:a16="http://schemas.microsoft.com/office/drawing/2014/main" id="{A2F93809-4DB7-6082-618C-B93D5402B5B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12872" t="8151" r="12413" b="7320"/>
          <a:stretch>
            <a:fillRect/>
          </a:stretch>
        </p:blipFill>
        <p:spPr bwMode="auto">
          <a:xfrm>
            <a:off x="3416300" y="195263"/>
            <a:ext cx="781050"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A book cover with text and images&#10;&#10;Description automatically generated">
            <a:extLst>
              <a:ext uri="{FF2B5EF4-FFF2-40B4-BE49-F238E27FC236}">
                <a16:creationId xmlns:a16="http://schemas.microsoft.com/office/drawing/2014/main" id="{29230C2C-648E-126C-2D50-9CCF78793FD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69456" y="3256679"/>
            <a:ext cx="1327894" cy="145358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2">
            <a:extLst>
              <a:ext uri="{FF2B5EF4-FFF2-40B4-BE49-F238E27FC236}">
                <a16:creationId xmlns:a16="http://schemas.microsoft.com/office/drawing/2014/main" id="{B359D364-A0E5-F9AF-31AC-A46F45D750A7}"/>
              </a:ext>
            </a:extLst>
          </p:cNvPr>
          <p:cNvSpPr txBox="1">
            <a:spLocks noChangeArrowheads="1"/>
          </p:cNvSpPr>
          <p:nvPr/>
        </p:nvSpPr>
        <p:spPr bwMode="auto">
          <a:xfrm>
            <a:off x="323850" y="620713"/>
            <a:ext cx="4111625" cy="10810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just" eaLnBrk="1" hangingPunct="1">
              <a:spcBef>
                <a:spcPct val="0"/>
              </a:spcBef>
              <a:buFontTx/>
              <a:buNone/>
            </a:pPr>
            <a:endParaRPr lang="en-US" altLang="en-US" sz="1000">
              <a:latin typeface="Arial" panose="020B0604020202020204" pitchFamily="34" charset="0"/>
            </a:endParaRPr>
          </a:p>
        </p:txBody>
      </p:sp>
      <p:sp>
        <p:nvSpPr>
          <p:cNvPr id="3075" name="Text Box 2">
            <a:extLst>
              <a:ext uri="{FF2B5EF4-FFF2-40B4-BE49-F238E27FC236}">
                <a16:creationId xmlns:a16="http://schemas.microsoft.com/office/drawing/2014/main" id="{11A89CE3-BEAD-FE0C-134F-1756339C37F4}"/>
              </a:ext>
            </a:extLst>
          </p:cNvPr>
          <p:cNvSpPr txBox="1">
            <a:spLocks noChangeArrowheads="1"/>
          </p:cNvSpPr>
          <p:nvPr/>
        </p:nvSpPr>
        <p:spPr bwMode="auto">
          <a:xfrm>
            <a:off x="360363" y="2381250"/>
            <a:ext cx="4448175" cy="6223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spcAft>
                <a:spcPts val="1000"/>
              </a:spcAft>
              <a:buFontTx/>
              <a:buNone/>
            </a:pPr>
            <a:endParaRPr lang="en-US" altLang="en-US" sz="1800">
              <a:latin typeface="Arial" panose="020B0604020202020204" pitchFamily="34" charset="0"/>
            </a:endParaRPr>
          </a:p>
        </p:txBody>
      </p:sp>
      <p:sp>
        <p:nvSpPr>
          <p:cNvPr id="3076" name="Text Box 2">
            <a:extLst>
              <a:ext uri="{FF2B5EF4-FFF2-40B4-BE49-F238E27FC236}">
                <a16:creationId xmlns:a16="http://schemas.microsoft.com/office/drawing/2014/main" id="{894EF9E9-51AE-FE0B-80A0-DD5A407A8FF7}"/>
              </a:ext>
            </a:extLst>
          </p:cNvPr>
          <p:cNvSpPr txBox="1">
            <a:spLocks noChangeArrowheads="1"/>
          </p:cNvSpPr>
          <p:nvPr/>
        </p:nvSpPr>
        <p:spPr bwMode="auto">
          <a:xfrm>
            <a:off x="0" y="692150"/>
            <a:ext cx="4111625" cy="1444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Aft>
                <a:spcPts val="1000"/>
              </a:spcAft>
              <a:buFont typeface="Arial" panose="020B0604020202020204" pitchFamily="34" charset="0"/>
              <a:buNone/>
            </a:pPr>
            <a:endParaRPr lang="en-GB" altLang="en-US" sz="900">
              <a:latin typeface="Comic Sans MS" panose="030F0702030302020204" pitchFamily="66" charset="0"/>
            </a:endParaRPr>
          </a:p>
        </p:txBody>
      </p:sp>
      <p:sp>
        <p:nvSpPr>
          <p:cNvPr id="3077" name="Text Box 2">
            <a:extLst>
              <a:ext uri="{FF2B5EF4-FFF2-40B4-BE49-F238E27FC236}">
                <a16:creationId xmlns:a16="http://schemas.microsoft.com/office/drawing/2014/main" id="{4D24C559-B96A-1732-5705-C0D820DCA045}"/>
              </a:ext>
            </a:extLst>
          </p:cNvPr>
          <p:cNvSpPr txBox="1">
            <a:spLocks noChangeArrowheads="1"/>
          </p:cNvSpPr>
          <p:nvPr/>
        </p:nvSpPr>
        <p:spPr bwMode="auto">
          <a:xfrm>
            <a:off x="4435475" y="82550"/>
            <a:ext cx="4457700" cy="6586809"/>
          </a:xfrm>
          <a:prstGeom prst="rect">
            <a:avLst/>
          </a:prstGeom>
          <a:solidFill>
            <a:srgbClr val="FFFFFF"/>
          </a:solidFill>
          <a:ln w="9525">
            <a:solidFill>
              <a:srgbClr val="000000"/>
            </a:solidFill>
            <a:miter lim="800000"/>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spcAft>
                <a:spcPts val="1000"/>
              </a:spcAft>
              <a:buFontTx/>
              <a:buNone/>
            </a:pPr>
            <a:r>
              <a:rPr lang="en-GB" altLang="en-US" sz="1200" b="1" u="sng" dirty="0">
                <a:latin typeface="Comic Sans MS" panose="030F0702030302020204" pitchFamily="66" charset="0"/>
              </a:rPr>
              <a:t>Reminders:</a:t>
            </a:r>
          </a:p>
          <a:p>
            <a:pPr eaLnBrk="1" hangingPunct="1">
              <a:spcBef>
                <a:spcPct val="0"/>
              </a:spcBef>
              <a:spcAft>
                <a:spcPts val="1200"/>
              </a:spcAft>
              <a:buFontTx/>
              <a:buNone/>
            </a:pPr>
            <a:r>
              <a:rPr lang="en-US" altLang="en-US" sz="1200" b="1" u="sng" dirty="0">
                <a:solidFill>
                  <a:srgbClr val="000000"/>
                </a:solidFill>
                <a:latin typeface="Comic Sans MS" panose="030F0702030302020204" pitchFamily="66" charset="0"/>
              </a:rPr>
              <a:t>Home / School links</a:t>
            </a:r>
          </a:p>
          <a:p>
            <a:pPr eaLnBrk="1" hangingPunct="1">
              <a:spcBef>
                <a:spcPct val="0"/>
              </a:spcBef>
              <a:spcAft>
                <a:spcPts val="600"/>
              </a:spcAft>
              <a:buNone/>
            </a:pPr>
            <a:r>
              <a:rPr lang="en-US" altLang="en-US" sz="1200" dirty="0">
                <a:solidFill>
                  <a:srgbClr val="000000"/>
                </a:solidFill>
                <a:latin typeface="Comic Sans MS" panose="030F0902030302020204" pitchFamily="66" charset="0"/>
              </a:rPr>
              <a:t>Your child will be tired after a busy morning at nursery, but please sit with them every day and read for pleasure! We encourage you to discuss the story with them, discussing the characters and what they think may happen next.  Although this is a voluntary activity, reading to your child is important in their learning and development. We encourage all parents to participate in this.</a:t>
            </a:r>
            <a:r>
              <a:rPr lang="en-US" altLang="en-US" sz="1200" b="1" u="sng" dirty="0">
                <a:solidFill>
                  <a:srgbClr val="000000"/>
                </a:solidFill>
                <a:latin typeface="Comic Sans MS" panose="030F0902030302020204" pitchFamily="66" charset="0"/>
              </a:rPr>
              <a:t> </a:t>
            </a:r>
            <a:endParaRPr lang="en-US" altLang="en-US" sz="1200" dirty="0">
              <a:solidFill>
                <a:srgbClr val="000000"/>
              </a:solidFill>
              <a:latin typeface="Comic Sans MS" panose="030F0702030302020204" pitchFamily="66" charset="0"/>
            </a:endParaRPr>
          </a:p>
          <a:p>
            <a:pPr eaLnBrk="1" hangingPunct="1">
              <a:spcBef>
                <a:spcPct val="0"/>
              </a:spcBef>
              <a:spcAft>
                <a:spcPts val="1200"/>
              </a:spcAft>
              <a:buFontTx/>
              <a:buNone/>
            </a:pPr>
            <a:r>
              <a:rPr lang="en-US" altLang="en-US" sz="1200" b="1" u="sng" dirty="0">
                <a:solidFill>
                  <a:srgbClr val="000000"/>
                </a:solidFill>
                <a:latin typeface="Comic Sans MS" panose="030F0702030302020204" pitchFamily="66" charset="0"/>
              </a:rPr>
              <a:t>Tapestry</a:t>
            </a:r>
            <a:r>
              <a:rPr lang="en-US" altLang="en-US" sz="1200" dirty="0">
                <a:solidFill>
                  <a:srgbClr val="000000"/>
                </a:solidFill>
                <a:latin typeface="Comic Sans MS" panose="030F0702030302020204" pitchFamily="66" charset="0"/>
              </a:rPr>
              <a:t> - We will continue to share evidence of your child’s experiences across the curriculum on Tapestry. Please continue to interact with these and also feel free to share your child’s developments and achievements outside of school with us. </a:t>
            </a:r>
          </a:p>
          <a:p>
            <a:pPr eaLnBrk="1" hangingPunct="1">
              <a:spcBef>
                <a:spcPct val="0"/>
              </a:spcBef>
              <a:spcAft>
                <a:spcPts val="1200"/>
              </a:spcAft>
              <a:buNone/>
            </a:pPr>
            <a:r>
              <a:rPr lang="en-US" altLang="en-US" sz="1200" b="1" u="sng" dirty="0">
                <a:solidFill>
                  <a:srgbClr val="000000"/>
                </a:solidFill>
                <a:latin typeface="Comic Sans MS" panose="030F0702030302020204" pitchFamily="66" charset="0"/>
              </a:rPr>
              <a:t>Weather</a:t>
            </a:r>
            <a:r>
              <a:rPr lang="en-US" altLang="en-US" sz="1200" dirty="0">
                <a:solidFill>
                  <a:srgbClr val="000000"/>
                </a:solidFill>
                <a:latin typeface="Comic Sans MS" panose="030F0702030302020204" pitchFamily="66" charset="0"/>
              </a:rPr>
              <a:t> - As the weather is continuously changing, please ensure your child has a pair of wellies that can be left at Nursery or brought in each day. This will allow the children to continue using the grass area during the winter months.</a:t>
            </a:r>
          </a:p>
          <a:p>
            <a:pPr eaLnBrk="1" hangingPunct="1">
              <a:spcBef>
                <a:spcPct val="0"/>
              </a:spcBef>
              <a:buFontTx/>
              <a:buNone/>
            </a:pPr>
            <a:r>
              <a:rPr lang="en-US" altLang="en-US" sz="1200" b="1" u="sng" dirty="0">
                <a:solidFill>
                  <a:srgbClr val="000000"/>
                </a:solidFill>
                <a:latin typeface="Comic Sans MS" panose="030F0702030302020204" pitchFamily="66" charset="0"/>
              </a:rPr>
              <a:t>Dates to note:</a:t>
            </a:r>
            <a:r>
              <a:rPr lang="en-GB" sz="1200" b="1" dirty="0"/>
              <a:t> </a:t>
            </a:r>
            <a:endParaRPr lang="en-GB" sz="1200" b="1" dirty="0">
              <a:solidFill>
                <a:srgbClr val="000000"/>
              </a:solidFill>
              <a:latin typeface="Comic Sans MS" panose="030F0702030302020204" pitchFamily="66" charset="0"/>
            </a:endParaRPr>
          </a:p>
          <a:p>
            <a:pPr marL="171450" indent="-171450">
              <a:defRPr/>
            </a:pPr>
            <a:r>
              <a:rPr lang="en-US" sz="1200" dirty="0">
                <a:latin typeface="Comic Sans MS" panose="030F0702030302020204" pitchFamily="66" charset="0"/>
              </a:rPr>
              <a:t>Tuesday 6th January – Epiphany Service @ 10:30am</a:t>
            </a:r>
          </a:p>
          <a:p>
            <a:pPr marL="171450" indent="-171450">
              <a:defRPr/>
            </a:pPr>
            <a:r>
              <a:rPr lang="en-US" sz="1200" dirty="0">
                <a:latin typeface="Comic Sans MS" panose="030F0702030302020204" pitchFamily="66" charset="0"/>
              </a:rPr>
              <a:t>Wednesday 15</a:t>
            </a:r>
            <a:r>
              <a:rPr lang="en-US" sz="1200" baseline="30000" dirty="0">
                <a:latin typeface="Comic Sans MS" panose="030F0702030302020204" pitchFamily="66" charset="0"/>
              </a:rPr>
              <a:t>th</a:t>
            </a:r>
            <a:r>
              <a:rPr lang="en-US" sz="1200" dirty="0">
                <a:latin typeface="Comic Sans MS" panose="030F0702030302020204" pitchFamily="66" charset="0"/>
              </a:rPr>
              <a:t> January - Supporting Early Writing Parent Workshop @ 9am</a:t>
            </a:r>
          </a:p>
          <a:p>
            <a:pPr marL="171450" indent="-171450">
              <a:defRPr/>
            </a:pPr>
            <a:r>
              <a:rPr lang="en-US" sz="1200" dirty="0">
                <a:latin typeface="Comic Sans MS" panose="030F0702030302020204" pitchFamily="66" charset="0"/>
              </a:rPr>
              <a:t>9</a:t>
            </a:r>
            <a:r>
              <a:rPr lang="en-US" sz="1200" baseline="30000" dirty="0">
                <a:latin typeface="Comic Sans MS" panose="030F0702030302020204" pitchFamily="66" charset="0"/>
              </a:rPr>
              <a:t>th</a:t>
            </a:r>
            <a:r>
              <a:rPr lang="en-US" altLang="en-US" sz="1200" dirty="0">
                <a:solidFill>
                  <a:srgbClr val="000000"/>
                </a:solidFill>
                <a:latin typeface="Comic Sans MS" pitchFamily="66" charset="0"/>
              </a:rPr>
              <a:t> – 13</a:t>
            </a:r>
            <a:r>
              <a:rPr lang="en-US" altLang="en-US" sz="1200" baseline="30000" dirty="0">
                <a:solidFill>
                  <a:srgbClr val="000000"/>
                </a:solidFill>
                <a:latin typeface="Comic Sans MS" pitchFamily="66" charset="0"/>
              </a:rPr>
              <a:t>th</a:t>
            </a:r>
            <a:r>
              <a:rPr lang="en-US" altLang="en-US" sz="1200" dirty="0">
                <a:solidFill>
                  <a:srgbClr val="000000"/>
                </a:solidFill>
                <a:latin typeface="Comic Sans MS" pitchFamily="66" charset="0"/>
              </a:rPr>
              <a:t> February Mental Health and Wellbeing Week, including online safety. </a:t>
            </a:r>
          </a:p>
          <a:p>
            <a:pPr marL="171450" indent="-171450">
              <a:defRPr/>
            </a:pPr>
            <a:r>
              <a:rPr lang="en-US" altLang="en-US" sz="1200" dirty="0">
                <a:solidFill>
                  <a:srgbClr val="000000"/>
                </a:solidFill>
                <a:latin typeface="Comic Sans MS" pitchFamily="66" charset="0"/>
              </a:rPr>
              <a:t>10th February - Online safety day </a:t>
            </a:r>
          </a:p>
          <a:p>
            <a:pPr marL="171450" indent="-171450">
              <a:defRPr/>
            </a:pPr>
            <a:r>
              <a:rPr lang="en-US" altLang="en-US" sz="1200" dirty="0">
                <a:solidFill>
                  <a:srgbClr val="000000"/>
                </a:solidFill>
                <a:latin typeface="Comic Sans MS" pitchFamily="66" charset="0"/>
              </a:rPr>
              <a:t>12</a:t>
            </a:r>
            <a:r>
              <a:rPr lang="en-US" altLang="en-US" sz="1200" baseline="30000" dirty="0">
                <a:solidFill>
                  <a:srgbClr val="000000"/>
                </a:solidFill>
                <a:latin typeface="Comic Sans MS" pitchFamily="66" charset="0"/>
              </a:rPr>
              <a:t>th</a:t>
            </a:r>
            <a:r>
              <a:rPr lang="en-US" altLang="en-US" sz="1200" dirty="0">
                <a:solidFill>
                  <a:srgbClr val="000000"/>
                </a:solidFill>
                <a:latin typeface="Comic Sans MS" pitchFamily="66" charset="0"/>
              </a:rPr>
              <a:t> February – Trip to Forty Hall/Outdoor woodland walk</a:t>
            </a:r>
          </a:p>
          <a:p>
            <a:pPr marL="171450" indent="-171450" eaLnBrk="1" hangingPunct="1">
              <a:spcBef>
                <a:spcPct val="0"/>
              </a:spcBef>
              <a:spcAft>
                <a:spcPts val="1200"/>
              </a:spcAft>
              <a:defRPr/>
            </a:pPr>
            <a:r>
              <a:rPr lang="en-US" altLang="en-US" sz="1200" dirty="0">
                <a:solidFill>
                  <a:srgbClr val="000000"/>
                </a:solidFill>
                <a:latin typeface="Comic Sans MS" pitchFamily="66" charset="0"/>
              </a:rPr>
              <a:t>13</a:t>
            </a:r>
            <a:r>
              <a:rPr lang="en-US" altLang="en-US" sz="1200" baseline="30000" dirty="0">
                <a:solidFill>
                  <a:srgbClr val="000000"/>
                </a:solidFill>
                <a:latin typeface="Comic Sans MS" pitchFamily="66" charset="0"/>
              </a:rPr>
              <a:t>th</a:t>
            </a:r>
            <a:r>
              <a:rPr lang="en-US" altLang="en-US" sz="1200" dirty="0">
                <a:solidFill>
                  <a:srgbClr val="000000"/>
                </a:solidFill>
                <a:latin typeface="Comic Sans MS" pitchFamily="66" charset="0"/>
              </a:rPr>
              <a:t> February – Nursery Cooking Pancakes linked to their RE understanding</a:t>
            </a:r>
          </a:p>
          <a:p>
            <a:pPr eaLnBrk="1" hangingPunct="1">
              <a:spcBef>
                <a:spcPct val="0"/>
              </a:spcBef>
              <a:spcAft>
                <a:spcPts val="1200"/>
              </a:spcAft>
              <a:buFontTx/>
              <a:buNone/>
            </a:pPr>
            <a:endParaRPr lang="en-US" altLang="en-US" sz="1200" dirty="0">
              <a:solidFill>
                <a:srgbClr val="000000"/>
              </a:solidFill>
              <a:latin typeface="Comic Sans MS" pitchFamily="66" charset="0"/>
            </a:endParaRPr>
          </a:p>
          <a:p>
            <a:pPr eaLnBrk="1" hangingPunct="1">
              <a:spcBef>
                <a:spcPct val="0"/>
              </a:spcBef>
              <a:spcAft>
                <a:spcPts val="1200"/>
              </a:spcAft>
              <a:buFontTx/>
              <a:buNone/>
            </a:pPr>
            <a:endParaRPr lang="en-US" altLang="en-US" sz="1200" dirty="0">
              <a:solidFill>
                <a:srgbClr val="000000"/>
              </a:solidFill>
              <a:latin typeface="Comic Sans MS" pitchFamily="66" charset="0"/>
            </a:endParaRPr>
          </a:p>
        </p:txBody>
      </p:sp>
      <p:sp>
        <p:nvSpPr>
          <p:cNvPr id="3078" name="Rectangle 1">
            <a:extLst>
              <a:ext uri="{FF2B5EF4-FFF2-40B4-BE49-F238E27FC236}">
                <a16:creationId xmlns:a16="http://schemas.microsoft.com/office/drawing/2014/main" id="{653CEA41-D8BA-1EF3-6547-290947BADE2A}"/>
              </a:ext>
            </a:extLst>
          </p:cNvPr>
          <p:cNvSpPr>
            <a:spLocks noChangeArrowheads="1"/>
          </p:cNvSpPr>
          <p:nvPr/>
        </p:nvSpPr>
        <p:spPr bwMode="auto">
          <a:xfrm>
            <a:off x="0" y="2259013"/>
            <a:ext cx="4572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spcAft>
                <a:spcPts val="1000"/>
              </a:spcAft>
              <a:buFontTx/>
              <a:buNone/>
            </a:pPr>
            <a:r>
              <a:rPr lang="en-GB" altLang="en-US" sz="1000">
                <a:latin typeface="Comic Sans MS" panose="030F0702030302020204" pitchFamily="66" charset="0"/>
              </a:rPr>
              <a:t>.</a:t>
            </a:r>
            <a:endParaRPr lang="en-US" altLang="en-US" sz="1000">
              <a:latin typeface="Comic Sans MS" panose="030F0702030302020204" pitchFamily="66" charset="0"/>
            </a:endParaRPr>
          </a:p>
        </p:txBody>
      </p:sp>
      <p:sp>
        <p:nvSpPr>
          <p:cNvPr id="3079" name="TextBox 9">
            <a:extLst>
              <a:ext uri="{FF2B5EF4-FFF2-40B4-BE49-F238E27FC236}">
                <a16:creationId xmlns:a16="http://schemas.microsoft.com/office/drawing/2014/main" id="{0A1FFD0B-C15D-744A-6850-41E7FC61D954}"/>
              </a:ext>
            </a:extLst>
          </p:cNvPr>
          <p:cNvSpPr txBox="1">
            <a:spLocks noChangeArrowheads="1"/>
          </p:cNvSpPr>
          <p:nvPr/>
        </p:nvSpPr>
        <p:spPr bwMode="auto">
          <a:xfrm>
            <a:off x="125413" y="82550"/>
            <a:ext cx="4176712" cy="6811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spcAft>
                <a:spcPts val="1000"/>
              </a:spcAft>
              <a:buFontTx/>
              <a:buNone/>
            </a:pPr>
            <a:r>
              <a:rPr lang="en-GB" altLang="en-US" sz="1200" b="1" u="sng" dirty="0">
                <a:latin typeface="Comic Sans MS" panose="030F0702030302020204" pitchFamily="66" charset="0"/>
              </a:rPr>
              <a:t>The Specific Areas</a:t>
            </a:r>
          </a:p>
          <a:p>
            <a:pPr eaLnBrk="1" hangingPunct="1">
              <a:spcBef>
                <a:spcPct val="0"/>
              </a:spcBef>
              <a:buFontTx/>
              <a:buNone/>
            </a:pPr>
            <a:r>
              <a:rPr lang="en-GB" altLang="en-US" sz="1150" b="1" u="sng" dirty="0">
                <a:latin typeface="Comic Sans MS" panose="030F0702030302020204" pitchFamily="66" charset="0"/>
              </a:rPr>
              <a:t>Literacy</a:t>
            </a:r>
          </a:p>
          <a:p>
            <a:pPr algn="just" eaLnBrk="1" hangingPunct="1">
              <a:spcAft>
                <a:spcPts val="0"/>
              </a:spcAft>
              <a:buNone/>
              <a:defRPr/>
            </a:pPr>
            <a:r>
              <a:rPr lang="en-GB" altLang="en-US" sz="1150" dirty="0">
                <a:latin typeface="Comic Sans MS" panose="030F0702030302020204" pitchFamily="66" charset="0"/>
              </a:rPr>
              <a:t>In phonics, we will revisit our initial sound recognition of </a:t>
            </a:r>
            <a:r>
              <a:rPr lang="en-GB" altLang="en-US" sz="1150" b="1" dirty="0">
                <a:solidFill>
                  <a:srgbClr val="00B050"/>
                </a:solidFill>
                <a:latin typeface="Comic Sans MS" panose="030F0702030302020204" pitchFamily="66" charset="0"/>
              </a:rPr>
              <a:t>s. a. t. p, i, n</a:t>
            </a:r>
            <a:r>
              <a:rPr lang="en-GB" altLang="en-US" sz="1150" dirty="0">
                <a:solidFill>
                  <a:srgbClr val="7030A0"/>
                </a:solidFill>
                <a:latin typeface="Comic Sans MS" panose="030F0702030302020204" pitchFamily="66" charset="0"/>
              </a:rPr>
              <a:t>, </a:t>
            </a:r>
            <a:r>
              <a:rPr lang="en-GB" altLang="en-US" sz="1150" dirty="0">
                <a:latin typeface="Comic Sans MS" panose="030F0702030302020204" pitchFamily="66" charset="0"/>
              </a:rPr>
              <a:t>through sound games before moving on to </a:t>
            </a:r>
            <a:r>
              <a:rPr lang="en-GB" sz="1150" b="1" dirty="0">
                <a:solidFill>
                  <a:srgbClr val="00B050"/>
                </a:solidFill>
                <a:latin typeface="Comic Sans MS" panose="030F0702030302020204" pitchFamily="66" charset="0"/>
              </a:rPr>
              <a:t>m, d, g, o, c, k, e, u</a:t>
            </a:r>
            <a:r>
              <a:rPr lang="en-GB" sz="1150" b="1" dirty="0">
                <a:latin typeface="Comic Sans MS" panose="030F0702030302020204" pitchFamily="66" charset="0"/>
              </a:rPr>
              <a:t>.  </a:t>
            </a:r>
            <a:r>
              <a:rPr lang="en-GB" sz="1150" dirty="0">
                <a:latin typeface="Comic Sans MS" panose="030F0702030302020204" pitchFamily="66" charset="0"/>
              </a:rPr>
              <a:t>We will develop further our  Phase 1  Aspect 3 skills of body percussion and sound discrimination.  Through our texts, </a:t>
            </a:r>
            <a:r>
              <a:rPr lang="en-GB" sz="1150" i="1" dirty="0">
                <a:latin typeface="Comic Sans MS" panose="030F0702030302020204" pitchFamily="66" charset="0"/>
              </a:rPr>
              <a:t>Billy’s Bucket </a:t>
            </a:r>
            <a:r>
              <a:rPr lang="en-GB" sz="1150" dirty="0">
                <a:latin typeface="Comic Sans MS" panose="030F0702030302020204" pitchFamily="66" charset="0"/>
              </a:rPr>
              <a:t>and </a:t>
            </a:r>
            <a:r>
              <a:rPr lang="en-GB" sz="1150" i="1" dirty="0">
                <a:latin typeface="Comic Sans MS" panose="030F0702030302020204" pitchFamily="66" charset="0"/>
              </a:rPr>
              <a:t>Kipper’s Toybox, we</a:t>
            </a:r>
            <a:r>
              <a:rPr lang="en-GB" sz="1150" dirty="0">
                <a:latin typeface="Comic Sans MS" panose="030F0702030302020204" pitchFamily="66" charset="0"/>
              </a:rPr>
              <a:t> will continue to understand the key concepts of print with a focus on page sequencing. We will use the texts to support our initial sound recognition and support our learning in all other areas.    </a:t>
            </a:r>
          </a:p>
          <a:p>
            <a:pPr eaLnBrk="1" hangingPunct="1">
              <a:spcBef>
                <a:spcPct val="0"/>
              </a:spcBef>
              <a:buFontTx/>
              <a:buNone/>
            </a:pPr>
            <a:endParaRPr lang="en-GB" altLang="en-US" sz="1150" b="1" dirty="0">
              <a:latin typeface="Comic Sans MS" panose="030F0702030302020204" pitchFamily="66" charset="0"/>
            </a:endParaRPr>
          </a:p>
          <a:p>
            <a:pPr eaLnBrk="1" hangingPunct="1">
              <a:spcBef>
                <a:spcPct val="0"/>
              </a:spcBef>
              <a:buFontTx/>
              <a:buNone/>
            </a:pPr>
            <a:r>
              <a:rPr lang="en-GB" altLang="en-US" sz="1150" b="1" u="sng" dirty="0">
                <a:latin typeface="Comic Sans MS" panose="030F0702030302020204" pitchFamily="66" charset="0"/>
              </a:rPr>
              <a:t>Mathematics</a:t>
            </a:r>
          </a:p>
          <a:p>
            <a:pPr algn="just" eaLnBrk="1" hangingPunct="1">
              <a:spcBef>
                <a:spcPct val="0"/>
              </a:spcBef>
              <a:buFontTx/>
              <a:buNone/>
            </a:pPr>
            <a:r>
              <a:rPr lang="en-GB" altLang="en-US" sz="1150" dirty="0">
                <a:latin typeface="Comic Sans MS" panose="030F0702030302020204" pitchFamily="66" charset="0"/>
              </a:rPr>
              <a:t>We will continue to explore numbers up to 5, using our fingers, songs and a variety of manipulatives as we begin to link numerals to amounts. We will develop our previous explorations of shapes to begin to identify and name 2d shapes. We will revisit and review our work on positional language, explore patterns and compare size and length.  </a:t>
            </a:r>
          </a:p>
          <a:p>
            <a:pPr eaLnBrk="1" hangingPunct="1">
              <a:spcBef>
                <a:spcPct val="0"/>
              </a:spcBef>
              <a:buFontTx/>
              <a:buNone/>
            </a:pPr>
            <a:endParaRPr lang="en-GB" altLang="en-US" sz="1150" dirty="0">
              <a:latin typeface="Comic Sans MS" panose="030F0702030302020204" pitchFamily="66" charset="0"/>
            </a:endParaRPr>
          </a:p>
          <a:p>
            <a:pPr eaLnBrk="1" hangingPunct="1">
              <a:spcBef>
                <a:spcPct val="0"/>
              </a:spcBef>
              <a:buFontTx/>
              <a:buNone/>
            </a:pPr>
            <a:r>
              <a:rPr lang="en-GB" altLang="en-US" sz="1150" b="1" u="sng" dirty="0">
                <a:latin typeface="Comic Sans MS" panose="030F0702030302020204" pitchFamily="66" charset="0"/>
              </a:rPr>
              <a:t>Expressive Arts and Design</a:t>
            </a:r>
          </a:p>
          <a:p>
            <a:pPr algn="just" eaLnBrk="1" hangingPunct="1">
              <a:spcBef>
                <a:spcPct val="0"/>
              </a:spcBef>
              <a:buFontTx/>
              <a:buNone/>
            </a:pPr>
            <a:r>
              <a:rPr lang="en-GB" altLang="en-US" sz="1150" dirty="0">
                <a:latin typeface="Comic Sans MS" panose="030F0702030302020204" pitchFamily="66" charset="0"/>
              </a:rPr>
              <a:t>We will continue to develop this area in our creative and imaginative play and through music-making opportunities.  We will explore different materials and choose those we need to make our own toys. We will also explore how to show emotions in our drawings. </a:t>
            </a:r>
          </a:p>
          <a:p>
            <a:pPr algn="just" eaLnBrk="1" hangingPunct="1">
              <a:spcBef>
                <a:spcPct val="0"/>
              </a:spcBef>
              <a:buFontTx/>
              <a:buNone/>
            </a:pPr>
            <a:endParaRPr lang="en-GB" altLang="en-US" sz="1150" b="1" dirty="0">
              <a:latin typeface="Comic Sans MS" panose="030F0702030302020204" pitchFamily="66" charset="0"/>
            </a:endParaRPr>
          </a:p>
          <a:p>
            <a:pPr eaLnBrk="1" hangingPunct="1">
              <a:spcBef>
                <a:spcPct val="0"/>
              </a:spcBef>
              <a:buFontTx/>
              <a:buNone/>
            </a:pPr>
            <a:r>
              <a:rPr lang="en-GB" altLang="en-US" sz="1150" b="1" u="sng" dirty="0">
                <a:latin typeface="Comic Sans MS" panose="030F0702030302020204" pitchFamily="66" charset="0"/>
              </a:rPr>
              <a:t>Understanding the World</a:t>
            </a:r>
          </a:p>
          <a:p>
            <a:pPr algn="just" eaLnBrk="1" hangingPunct="1">
              <a:spcBef>
                <a:spcPct val="0"/>
              </a:spcBef>
              <a:spcAft>
                <a:spcPts val="1000"/>
              </a:spcAft>
              <a:buFontTx/>
              <a:buNone/>
            </a:pPr>
            <a:r>
              <a:rPr lang="en-US" sz="1150" dirty="0">
                <a:latin typeface="Comic Sans MS" panose="030F0702030302020204" pitchFamily="66" charset="0"/>
              </a:rPr>
              <a:t>We will continue to observe seasonal changes. As we identify the materials that toys are made from and explore how things work, we will consider different forces such as push and pull, whether items float or sink and how things work. In our RE sessions, we will develop our understanding of why we are special. We will identify things that are special to us and learn about the parable of the Lost Sheep.</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2454E0188772A4CA30BFEF8B53D0367" ma:contentTypeVersion="23" ma:contentTypeDescription="Create a new document." ma:contentTypeScope="" ma:versionID="ef0b5838d9ca2e80ca5ac78122a63a0a">
  <xsd:schema xmlns:xsd="http://www.w3.org/2001/XMLSchema" xmlns:xs="http://www.w3.org/2001/XMLSchema" xmlns:p="http://schemas.microsoft.com/office/2006/metadata/properties" xmlns:ns2="6a6f9b4c-029b-444e-addf-4d66571c9b6f" xmlns:ns3="450a6b86-6e86-4b74-93c9-116031be495f" targetNamespace="http://schemas.microsoft.com/office/2006/metadata/properties" ma:root="true" ma:fieldsID="5c5c0cf29ea19fe83182ebddc98469a9" ns2:_="" ns3:_="">
    <xsd:import namespace="6a6f9b4c-029b-444e-addf-4d66571c9b6f"/>
    <xsd:import namespace="450a6b86-6e86-4b74-93c9-116031be495f"/>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DateTaken" minOccurs="0"/>
                <xsd:element ref="ns3:MediaServiceLocation" minOccurs="0"/>
                <xsd:element ref="ns3:MediaLengthInSeconds" minOccurs="0"/>
                <xsd:element ref="ns2:TaxCatchAll" minOccurs="0"/>
                <xsd:element ref="ns3:lcf76f155ced4ddcb4097134ff3c332f"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a6f9b4c-029b-444e-addf-4d66571c9b6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270264f3-665c-450b-9e97-55559b7a3ac3}" ma:internalName="TaxCatchAll" ma:showField="CatchAllData" ma:web="6a6f9b4c-029b-444e-addf-4d66571c9b6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50a6b86-6e86-4b74-93c9-116031be495f"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fea2a44-abf8-496f-8715-49ed1fb5412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6a6f9b4c-029b-444e-addf-4d66571c9b6f" xsi:nil="true"/>
    <lcf76f155ced4ddcb4097134ff3c332f xmlns="450a6b86-6e86-4b74-93c9-116031be495f">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907F085-E365-4D52-88D9-1F1FB4F7C31E}"/>
</file>

<file path=customXml/itemProps2.xml><?xml version="1.0" encoding="utf-8"?>
<ds:datastoreItem xmlns:ds="http://schemas.openxmlformats.org/officeDocument/2006/customXml" ds:itemID="{8C202E39-174F-45B0-BD2B-DA46204B1B1D}">
  <ds:schemaRefs>
    <ds:schemaRef ds:uri="http://schemas.microsoft.com/office/2006/metadata/properties"/>
    <ds:schemaRef ds:uri="http://schemas.microsoft.com/office/infopath/2007/PartnerControls"/>
    <ds:schemaRef ds:uri="6a6f9b4c-029b-444e-addf-4d66571c9b6f"/>
    <ds:schemaRef ds:uri="450a6b86-6e86-4b74-93c9-116031be495f"/>
  </ds:schemaRefs>
</ds:datastoreItem>
</file>

<file path=customXml/itemProps3.xml><?xml version="1.0" encoding="utf-8"?>
<ds:datastoreItem xmlns:ds="http://schemas.openxmlformats.org/officeDocument/2006/customXml" ds:itemID="{3DE0B86A-4A11-4AE0-9DEC-88342E34C4E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1813</TotalTime>
  <Words>851</Words>
  <Application>Microsoft Macintosh PowerPoint</Application>
  <PresentationFormat>On-screen Show (4:3)</PresentationFormat>
  <Paragraphs>49</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Comic Sans MS</vt:lpstr>
      <vt:lpstr>Office Theme</vt:lpstr>
      <vt:lpstr>PowerPoint Presentation</vt:lpstr>
      <vt:lpstr>PowerPoint Presentation</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dc:creator>
  <cp:lastModifiedBy>Teresa Bissett</cp:lastModifiedBy>
  <cp:revision>218</cp:revision>
  <cp:lastPrinted>2016-09-20T04:12:52Z</cp:lastPrinted>
  <dcterms:created xsi:type="dcterms:W3CDTF">2014-02-13T13:53:14Z</dcterms:created>
  <dcterms:modified xsi:type="dcterms:W3CDTF">2026-01-20T22:43:30Z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0x010100B2454E0188772A4CA30BFEF8B53D0367</vt:lpwstr>
  </property>
</Properties>
</file>