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Lst>
  <p:sldSz cx="9144000" cy="6858000" type="screen4x3"/>
  <p:notesSz cx="6888163" cy="100203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660" autoAdjust="0"/>
    <p:restoredTop sz="94660"/>
  </p:normalViewPr>
  <p:slideViewPr>
    <p:cSldViewPr>
      <p:cViewPr>
        <p:scale>
          <a:sx n="120" d="100"/>
          <a:sy n="120" d="100"/>
        </p:scale>
        <p:origin x="272" y="14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5245558-8B4B-505E-8ADF-2D0EA8B7E7E1}"/>
              </a:ext>
            </a:extLst>
          </p:cNvPr>
          <p:cNvSpPr>
            <a:spLocks noGrp="1"/>
          </p:cNvSpPr>
          <p:nvPr>
            <p:ph type="dt" sz="half" idx="10"/>
          </p:nvPr>
        </p:nvSpPr>
        <p:spPr/>
        <p:txBody>
          <a:bodyPr/>
          <a:lstStyle>
            <a:lvl1pPr>
              <a:defRPr/>
            </a:lvl1pPr>
          </a:lstStyle>
          <a:p>
            <a:pPr>
              <a:defRPr/>
            </a:pPr>
            <a:fld id="{4793F934-4963-431A-A3BD-BAD97847A347}" type="datetimeFigureOut">
              <a:rPr lang="en-GB" altLang="en-US"/>
              <a:pPr>
                <a:defRPr/>
              </a:pPr>
              <a:t>07/06/2026</a:t>
            </a:fld>
            <a:endParaRPr lang="en-GB" altLang="en-US"/>
          </a:p>
        </p:txBody>
      </p:sp>
      <p:sp>
        <p:nvSpPr>
          <p:cNvPr id="5" name="Footer Placeholder 4">
            <a:extLst>
              <a:ext uri="{FF2B5EF4-FFF2-40B4-BE49-F238E27FC236}">
                <a16:creationId xmlns:a16="http://schemas.microsoft.com/office/drawing/2014/main" id="{F134D356-AA6B-D2D5-33D9-3B0B2DFEA0EC}"/>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568F281-CBF7-A11A-3102-F4FB7D372078}"/>
              </a:ext>
            </a:extLst>
          </p:cNvPr>
          <p:cNvSpPr>
            <a:spLocks noGrp="1"/>
          </p:cNvSpPr>
          <p:nvPr>
            <p:ph type="sldNum" sz="quarter" idx="12"/>
          </p:nvPr>
        </p:nvSpPr>
        <p:spPr/>
        <p:txBody>
          <a:bodyPr/>
          <a:lstStyle>
            <a:lvl1pPr>
              <a:defRPr/>
            </a:lvl1pPr>
          </a:lstStyle>
          <a:p>
            <a:fld id="{977D6ECC-4ABF-4C0B-812A-FA5851C991D0}" type="slidenum">
              <a:rPr lang="en-GB" altLang="en-US"/>
              <a:pPr/>
              <a:t>‹#›</a:t>
            </a:fld>
            <a:endParaRPr lang="en-GB" altLang="en-US"/>
          </a:p>
        </p:txBody>
      </p:sp>
    </p:spTree>
    <p:extLst>
      <p:ext uri="{BB962C8B-B14F-4D97-AF65-F5344CB8AC3E}">
        <p14:creationId xmlns:p14="http://schemas.microsoft.com/office/powerpoint/2010/main" val="36492572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4093F7F-D1A4-1144-E019-0DFC7D5247DA}"/>
              </a:ext>
            </a:extLst>
          </p:cNvPr>
          <p:cNvSpPr>
            <a:spLocks noGrp="1"/>
          </p:cNvSpPr>
          <p:nvPr>
            <p:ph type="dt" sz="half" idx="10"/>
          </p:nvPr>
        </p:nvSpPr>
        <p:spPr/>
        <p:txBody>
          <a:bodyPr/>
          <a:lstStyle>
            <a:lvl1pPr>
              <a:defRPr/>
            </a:lvl1pPr>
          </a:lstStyle>
          <a:p>
            <a:pPr>
              <a:defRPr/>
            </a:pPr>
            <a:fld id="{03074D6C-C37D-4248-A138-1F4C993CAC95}" type="datetimeFigureOut">
              <a:rPr lang="en-GB" altLang="en-US"/>
              <a:pPr>
                <a:defRPr/>
              </a:pPr>
              <a:t>07/06/2026</a:t>
            </a:fld>
            <a:endParaRPr lang="en-GB" altLang="en-US"/>
          </a:p>
        </p:txBody>
      </p:sp>
      <p:sp>
        <p:nvSpPr>
          <p:cNvPr id="5" name="Footer Placeholder 4">
            <a:extLst>
              <a:ext uri="{FF2B5EF4-FFF2-40B4-BE49-F238E27FC236}">
                <a16:creationId xmlns:a16="http://schemas.microsoft.com/office/drawing/2014/main" id="{5D3A94EB-35F9-C79B-9143-0909DFB765EB}"/>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E6F464C-E354-6CC5-40E7-5F3ADBAA26A0}"/>
              </a:ext>
            </a:extLst>
          </p:cNvPr>
          <p:cNvSpPr>
            <a:spLocks noGrp="1"/>
          </p:cNvSpPr>
          <p:nvPr>
            <p:ph type="sldNum" sz="quarter" idx="12"/>
          </p:nvPr>
        </p:nvSpPr>
        <p:spPr/>
        <p:txBody>
          <a:bodyPr/>
          <a:lstStyle>
            <a:lvl1pPr>
              <a:defRPr/>
            </a:lvl1pPr>
          </a:lstStyle>
          <a:p>
            <a:fld id="{E0AAA6AA-187E-408A-AC26-D3CE0CF3A9EB}" type="slidenum">
              <a:rPr lang="en-GB" altLang="en-US"/>
              <a:pPr/>
              <a:t>‹#›</a:t>
            </a:fld>
            <a:endParaRPr lang="en-GB" altLang="en-US"/>
          </a:p>
        </p:txBody>
      </p:sp>
    </p:spTree>
    <p:extLst>
      <p:ext uri="{BB962C8B-B14F-4D97-AF65-F5344CB8AC3E}">
        <p14:creationId xmlns:p14="http://schemas.microsoft.com/office/powerpoint/2010/main" val="4264861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ED0335E-90EF-BFA3-8959-8EED6295108A}"/>
              </a:ext>
            </a:extLst>
          </p:cNvPr>
          <p:cNvSpPr>
            <a:spLocks noGrp="1"/>
          </p:cNvSpPr>
          <p:nvPr>
            <p:ph type="dt" sz="half" idx="10"/>
          </p:nvPr>
        </p:nvSpPr>
        <p:spPr/>
        <p:txBody>
          <a:bodyPr/>
          <a:lstStyle>
            <a:lvl1pPr>
              <a:defRPr/>
            </a:lvl1pPr>
          </a:lstStyle>
          <a:p>
            <a:pPr>
              <a:defRPr/>
            </a:pPr>
            <a:fld id="{2872A6C5-F49F-4BC8-BB77-297C5BBB6340}" type="datetimeFigureOut">
              <a:rPr lang="en-GB" altLang="en-US"/>
              <a:pPr>
                <a:defRPr/>
              </a:pPr>
              <a:t>07/06/2026</a:t>
            </a:fld>
            <a:endParaRPr lang="en-GB" altLang="en-US"/>
          </a:p>
        </p:txBody>
      </p:sp>
      <p:sp>
        <p:nvSpPr>
          <p:cNvPr id="5" name="Footer Placeholder 4">
            <a:extLst>
              <a:ext uri="{FF2B5EF4-FFF2-40B4-BE49-F238E27FC236}">
                <a16:creationId xmlns:a16="http://schemas.microsoft.com/office/drawing/2014/main" id="{DD73A958-A434-DE14-C298-C199E1363F48}"/>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89FF64C9-11EA-AA79-29D1-1859A1021471}"/>
              </a:ext>
            </a:extLst>
          </p:cNvPr>
          <p:cNvSpPr>
            <a:spLocks noGrp="1"/>
          </p:cNvSpPr>
          <p:nvPr>
            <p:ph type="sldNum" sz="quarter" idx="12"/>
          </p:nvPr>
        </p:nvSpPr>
        <p:spPr/>
        <p:txBody>
          <a:bodyPr/>
          <a:lstStyle>
            <a:lvl1pPr>
              <a:defRPr/>
            </a:lvl1pPr>
          </a:lstStyle>
          <a:p>
            <a:fld id="{E7019B18-E388-43D1-A88E-CB8E9266E55C}" type="slidenum">
              <a:rPr lang="en-GB" altLang="en-US"/>
              <a:pPr/>
              <a:t>‹#›</a:t>
            </a:fld>
            <a:endParaRPr lang="en-GB" altLang="en-US"/>
          </a:p>
        </p:txBody>
      </p:sp>
    </p:spTree>
    <p:extLst>
      <p:ext uri="{BB962C8B-B14F-4D97-AF65-F5344CB8AC3E}">
        <p14:creationId xmlns:p14="http://schemas.microsoft.com/office/powerpoint/2010/main" val="24699567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7E99570C-5E19-6977-F9EF-5D9046BB4FCB}"/>
              </a:ext>
            </a:extLst>
          </p:cNvPr>
          <p:cNvSpPr>
            <a:spLocks noGrp="1"/>
          </p:cNvSpPr>
          <p:nvPr>
            <p:ph type="dt" sz="half" idx="10"/>
          </p:nvPr>
        </p:nvSpPr>
        <p:spPr/>
        <p:txBody>
          <a:bodyPr/>
          <a:lstStyle>
            <a:lvl1pPr>
              <a:defRPr/>
            </a:lvl1pPr>
          </a:lstStyle>
          <a:p>
            <a:pPr>
              <a:defRPr/>
            </a:pPr>
            <a:fld id="{7F4A140D-E5B8-4BB0-978F-5CA124FF8709}" type="datetimeFigureOut">
              <a:rPr lang="en-GB" altLang="en-US"/>
              <a:pPr>
                <a:defRPr/>
              </a:pPr>
              <a:t>07/06/2026</a:t>
            </a:fld>
            <a:endParaRPr lang="en-GB" altLang="en-US"/>
          </a:p>
        </p:txBody>
      </p:sp>
      <p:sp>
        <p:nvSpPr>
          <p:cNvPr id="6" name="Footer Placeholder 4">
            <a:extLst>
              <a:ext uri="{FF2B5EF4-FFF2-40B4-BE49-F238E27FC236}">
                <a16:creationId xmlns:a16="http://schemas.microsoft.com/office/drawing/2014/main" id="{63589C7A-1CD1-AFF4-8FF5-E7D23F5CD1FD}"/>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AC5F012D-9AB1-0370-45DC-3F5936CD9F63}"/>
              </a:ext>
            </a:extLst>
          </p:cNvPr>
          <p:cNvSpPr>
            <a:spLocks noGrp="1"/>
          </p:cNvSpPr>
          <p:nvPr>
            <p:ph type="sldNum" sz="quarter" idx="12"/>
          </p:nvPr>
        </p:nvSpPr>
        <p:spPr/>
        <p:txBody>
          <a:bodyPr/>
          <a:lstStyle>
            <a:lvl1pPr>
              <a:defRPr/>
            </a:lvl1pPr>
          </a:lstStyle>
          <a:p>
            <a:fld id="{2039383E-53D6-4311-AABA-82525E10E43D}" type="slidenum">
              <a:rPr lang="en-GB" altLang="en-US"/>
              <a:pPr/>
              <a:t>‹#›</a:t>
            </a:fld>
            <a:endParaRPr lang="en-GB" altLang="en-US"/>
          </a:p>
        </p:txBody>
      </p:sp>
    </p:spTree>
    <p:extLst>
      <p:ext uri="{BB962C8B-B14F-4D97-AF65-F5344CB8AC3E}">
        <p14:creationId xmlns:p14="http://schemas.microsoft.com/office/powerpoint/2010/main" val="19541509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B330F7A6-20AF-B12B-0AF7-D1F95DE593F1}"/>
              </a:ext>
            </a:extLst>
          </p:cNvPr>
          <p:cNvSpPr>
            <a:spLocks noGrp="1"/>
          </p:cNvSpPr>
          <p:nvPr>
            <p:ph type="dt" sz="half" idx="10"/>
          </p:nvPr>
        </p:nvSpPr>
        <p:spPr/>
        <p:txBody>
          <a:bodyPr/>
          <a:lstStyle>
            <a:lvl1pPr>
              <a:defRPr/>
            </a:lvl1pPr>
          </a:lstStyle>
          <a:p>
            <a:pPr>
              <a:defRPr/>
            </a:pPr>
            <a:fld id="{6C954F64-ABB5-4CC3-B4AD-DAC8AD2765D7}" type="datetimeFigureOut">
              <a:rPr lang="en-GB" altLang="en-US"/>
              <a:pPr>
                <a:defRPr/>
              </a:pPr>
              <a:t>07/06/2026</a:t>
            </a:fld>
            <a:endParaRPr lang="en-GB" altLang="en-US"/>
          </a:p>
        </p:txBody>
      </p:sp>
      <p:sp>
        <p:nvSpPr>
          <p:cNvPr id="8" name="Footer Placeholder 4">
            <a:extLst>
              <a:ext uri="{FF2B5EF4-FFF2-40B4-BE49-F238E27FC236}">
                <a16:creationId xmlns:a16="http://schemas.microsoft.com/office/drawing/2014/main" id="{6EB551BE-1EA4-7837-00F4-434159D5A3EB}"/>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DEEA1A83-48F7-849F-FFB5-F605DB9D1867}"/>
              </a:ext>
            </a:extLst>
          </p:cNvPr>
          <p:cNvSpPr>
            <a:spLocks noGrp="1"/>
          </p:cNvSpPr>
          <p:nvPr>
            <p:ph type="sldNum" sz="quarter" idx="12"/>
          </p:nvPr>
        </p:nvSpPr>
        <p:spPr/>
        <p:txBody>
          <a:bodyPr/>
          <a:lstStyle>
            <a:lvl1pPr>
              <a:defRPr/>
            </a:lvl1pPr>
          </a:lstStyle>
          <a:p>
            <a:fld id="{454739D8-E0A9-4C17-BD18-EDCC89FCB2C0}" type="slidenum">
              <a:rPr lang="en-GB" altLang="en-US"/>
              <a:pPr/>
              <a:t>‹#›</a:t>
            </a:fld>
            <a:endParaRPr lang="en-GB" altLang="en-US"/>
          </a:p>
        </p:txBody>
      </p:sp>
    </p:spTree>
    <p:extLst>
      <p:ext uri="{BB962C8B-B14F-4D97-AF65-F5344CB8AC3E}">
        <p14:creationId xmlns:p14="http://schemas.microsoft.com/office/powerpoint/2010/main" val="18599368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57124A3D-0884-4927-E0D5-F97B9BC6F517}"/>
              </a:ext>
            </a:extLst>
          </p:cNvPr>
          <p:cNvSpPr>
            <a:spLocks noGrp="1"/>
          </p:cNvSpPr>
          <p:nvPr>
            <p:ph type="dt" sz="half" idx="10"/>
          </p:nvPr>
        </p:nvSpPr>
        <p:spPr/>
        <p:txBody>
          <a:bodyPr/>
          <a:lstStyle>
            <a:lvl1pPr>
              <a:defRPr/>
            </a:lvl1pPr>
          </a:lstStyle>
          <a:p>
            <a:pPr>
              <a:defRPr/>
            </a:pPr>
            <a:fld id="{045E8FF8-758A-4831-B839-D7AEB73CB353}" type="datetimeFigureOut">
              <a:rPr lang="en-GB" altLang="en-US"/>
              <a:pPr>
                <a:defRPr/>
              </a:pPr>
              <a:t>07/06/2026</a:t>
            </a:fld>
            <a:endParaRPr lang="en-GB" altLang="en-US"/>
          </a:p>
        </p:txBody>
      </p:sp>
      <p:sp>
        <p:nvSpPr>
          <p:cNvPr id="4" name="Footer Placeholder 4">
            <a:extLst>
              <a:ext uri="{FF2B5EF4-FFF2-40B4-BE49-F238E27FC236}">
                <a16:creationId xmlns:a16="http://schemas.microsoft.com/office/drawing/2014/main" id="{B89658DE-2BBA-4D82-214F-46645820E9D4}"/>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C859F34A-A9A0-CDF2-3728-971FDA7E0321}"/>
              </a:ext>
            </a:extLst>
          </p:cNvPr>
          <p:cNvSpPr>
            <a:spLocks noGrp="1"/>
          </p:cNvSpPr>
          <p:nvPr>
            <p:ph type="sldNum" sz="quarter" idx="12"/>
          </p:nvPr>
        </p:nvSpPr>
        <p:spPr/>
        <p:txBody>
          <a:bodyPr/>
          <a:lstStyle>
            <a:lvl1pPr>
              <a:defRPr/>
            </a:lvl1pPr>
          </a:lstStyle>
          <a:p>
            <a:fld id="{CD2A24AC-FB9D-4BD8-BE83-A728AE75D178}" type="slidenum">
              <a:rPr lang="en-GB" altLang="en-US"/>
              <a:pPr/>
              <a:t>‹#›</a:t>
            </a:fld>
            <a:endParaRPr lang="en-GB" altLang="en-US"/>
          </a:p>
        </p:txBody>
      </p:sp>
    </p:spTree>
    <p:extLst>
      <p:ext uri="{BB962C8B-B14F-4D97-AF65-F5344CB8AC3E}">
        <p14:creationId xmlns:p14="http://schemas.microsoft.com/office/powerpoint/2010/main" val="5378761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0EBC730-5ABB-336F-ED56-69F37620B918}"/>
              </a:ext>
            </a:extLst>
          </p:cNvPr>
          <p:cNvSpPr>
            <a:spLocks noGrp="1"/>
          </p:cNvSpPr>
          <p:nvPr>
            <p:ph type="dt" sz="half" idx="10"/>
          </p:nvPr>
        </p:nvSpPr>
        <p:spPr/>
        <p:txBody>
          <a:bodyPr/>
          <a:lstStyle>
            <a:lvl1pPr>
              <a:defRPr/>
            </a:lvl1pPr>
          </a:lstStyle>
          <a:p>
            <a:pPr>
              <a:defRPr/>
            </a:pPr>
            <a:fld id="{BA2523E6-FBAD-4396-94BE-8C41FBBA0F25}" type="datetimeFigureOut">
              <a:rPr lang="en-GB" altLang="en-US"/>
              <a:pPr>
                <a:defRPr/>
              </a:pPr>
              <a:t>07/06/2026</a:t>
            </a:fld>
            <a:endParaRPr lang="en-GB" altLang="en-US"/>
          </a:p>
        </p:txBody>
      </p:sp>
      <p:sp>
        <p:nvSpPr>
          <p:cNvPr id="3" name="Footer Placeholder 4">
            <a:extLst>
              <a:ext uri="{FF2B5EF4-FFF2-40B4-BE49-F238E27FC236}">
                <a16:creationId xmlns:a16="http://schemas.microsoft.com/office/drawing/2014/main" id="{1C816069-04A9-095A-032A-A1D7F6492CC6}"/>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B38B2829-9FAC-A23A-0BF3-61A37E9A0B72}"/>
              </a:ext>
            </a:extLst>
          </p:cNvPr>
          <p:cNvSpPr>
            <a:spLocks noGrp="1"/>
          </p:cNvSpPr>
          <p:nvPr>
            <p:ph type="sldNum" sz="quarter" idx="12"/>
          </p:nvPr>
        </p:nvSpPr>
        <p:spPr/>
        <p:txBody>
          <a:bodyPr/>
          <a:lstStyle>
            <a:lvl1pPr>
              <a:defRPr/>
            </a:lvl1pPr>
          </a:lstStyle>
          <a:p>
            <a:fld id="{7632536A-7855-49A0-A966-7F3616DC48FE}" type="slidenum">
              <a:rPr lang="en-GB" altLang="en-US"/>
              <a:pPr/>
              <a:t>‹#›</a:t>
            </a:fld>
            <a:endParaRPr lang="en-GB" altLang="en-US"/>
          </a:p>
        </p:txBody>
      </p:sp>
    </p:spTree>
    <p:extLst>
      <p:ext uri="{BB962C8B-B14F-4D97-AF65-F5344CB8AC3E}">
        <p14:creationId xmlns:p14="http://schemas.microsoft.com/office/powerpoint/2010/main" val="16750735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E31953A9-0D7F-7FA1-4BAC-6B82817CA936}"/>
              </a:ext>
            </a:extLst>
          </p:cNvPr>
          <p:cNvSpPr>
            <a:spLocks noGrp="1"/>
          </p:cNvSpPr>
          <p:nvPr>
            <p:ph type="dt" sz="half" idx="10"/>
          </p:nvPr>
        </p:nvSpPr>
        <p:spPr/>
        <p:txBody>
          <a:bodyPr/>
          <a:lstStyle>
            <a:lvl1pPr>
              <a:defRPr/>
            </a:lvl1pPr>
          </a:lstStyle>
          <a:p>
            <a:pPr>
              <a:defRPr/>
            </a:pPr>
            <a:fld id="{A345CF39-E9DB-49A7-A4FF-33C529D67A5A}" type="datetimeFigureOut">
              <a:rPr lang="en-GB" altLang="en-US"/>
              <a:pPr>
                <a:defRPr/>
              </a:pPr>
              <a:t>07/06/2026</a:t>
            </a:fld>
            <a:endParaRPr lang="en-GB" altLang="en-US"/>
          </a:p>
        </p:txBody>
      </p:sp>
      <p:sp>
        <p:nvSpPr>
          <p:cNvPr id="6" name="Footer Placeholder 4">
            <a:extLst>
              <a:ext uri="{FF2B5EF4-FFF2-40B4-BE49-F238E27FC236}">
                <a16:creationId xmlns:a16="http://schemas.microsoft.com/office/drawing/2014/main" id="{83199A4E-DC70-7319-565D-DDFDC05A3F5A}"/>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C41420D7-0B62-6234-37C7-84046DB3F6E1}"/>
              </a:ext>
            </a:extLst>
          </p:cNvPr>
          <p:cNvSpPr>
            <a:spLocks noGrp="1"/>
          </p:cNvSpPr>
          <p:nvPr>
            <p:ph type="sldNum" sz="quarter" idx="12"/>
          </p:nvPr>
        </p:nvSpPr>
        <p:spPr/>
        <p:txBody>
          <a:bodyPr/>
          <a:lstStyle>
            <a:lvl1pPr>
              <a:defRPr/>
            </a:lvl1pPr>
          </a:lstStyle>
          <a:p>
            <a:fld id="{20764F4D-6AFD-4D5F-86D1-1EE50A90324C}" type="slidenum">
              <a:rPr lang="en-GB" altLang="en-US"/>
              <a:pPr/>
              <a:t>‹#›</a:t>
            </a:fld>
            <a:endParaRPr lang="en-GB" altLang="en-US"/>
          </a:p>
        </p:txBody>
      </p:sp>
    </p:spTree>
    <p:extLst>
      <p:ext uri="{BB962C8B-B14F-4D97-AF65-F5344CB8AC3E}">
        <p14:creationId xmlns:p14="http://schemas.microsoft.com/office/powerpoint/2010/main" val="3786309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6A01B562-457C-124A-2B86-D551E48BC141}"/>
              </a:ext>
            </a:extLst>
          </p:cNvPr>
          <p:cNvSpPr>
            <a:spLocks noGrp="1"/>
          </p:cNvSpPr>
          <p:nvPr>
            <p:ph type="dt" sz="half" idx="10"/>
          </p:nvPr>
        </p:nvSpPr>
        <p:spPr/>
        <p:txBody>
          <a:bodyPr/>
          <a:lstStyle>
            <a:lvl1pPr>
              <a:defRPr/>
            </a:lvl1pPr>
          </a:lstStyle>
          <a:p>
            <a:pPr>
              <a:defRPr/>
            </a:pPr>
            <a:fld id="{99DDE2CB-1C13-4D89-9EEC-C640150FAB59}" type="datetimeFigureOut">
              <a:rPr lang="en-GB" altLang="en-US"/>
              <a:pPr>
                <a:defRPr/>
              </a:pPr>
              <a:t>07/06/2026</a:t>
            </a:fld>
            <a:endParaRPr lang="en-GB" altLang="en-US"/>
          </a:p>
        </p:txBody>
      </p:sp>
      <p:sp>
        <p:nvSpPr>
          <p:cNvPr id="6" name="Footer Placeholder 4">
            <a:extLst>
              <a:ext uri="{FF2B5EF4-FFF2-40B4-BE49-F238E27FC236}">
                <a16:creationId xmlns:a16="http://schemas.microsoft.com/office/drawing/2014/main" id="{C17FBD6A-0C0F-25DD-00B2-DCC8669ED722}"/>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E0619373-1AFC-9081-C8CE-2FE0014591AF}"/>
              </a:ext>
            </a:extLst>
          </p:cNvPr>
          <p:cNvSpPr>
            <a:spLocks noGrp="1"/>
          </p:cNvSpPr>
          <p:nvPr>
            <p:ph type="sldNum" sz="quarter" idx="12"/>
          </p:nvPr>
        </p:nvSpPr>
        <p:spPr/>
        <p:txBody>
          <a:bodyPr/>
          <a:lstStyle>
            <a:lvl1pPr>
              <a:defRPr/>
            </a:lvl1pPr>
          </a:lstStyle>
          <a:p>
            <a:fld id="{BE1219B1-6AAB-47D0-997A-BE8FA817A05F}" type="slidenum">
              <a:rPr lang="en-GB" altLang="en-US"/>
              <a:pPr/>
              <a:t>‹#›</a:t>
            </a:fld>
            <a:endParaRPr lang="en-GB" altLang="en-US"/>
          </a:p>
        </p:txBody>
      </p:sp>
    </p:spTree>
    <p:extLst>
      <p:ext uri="{BB962C8B-B14F-4D97-AF65-F5344CB8AC3E}">
        <p14:creationId xmlns:p14="http://schemas.microsoft.com/office/powerpoint/2010/main" val="10213044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BB17FC9-59EE-9491-C7DF-8607960DE0F6}"/>
              </a:ext>
            </a:extLst>
          </p:cNvPr>
          <p:cNvSpPr>
            <a:spLocks noGrp="1"/>
          </p:cNvSpPr>
          <p:nvPr>
            <p:ph type="dt" sz="half" idx="10"/>
          </p:nvPr>
        </p:nvSpPr>
        <p:spPr/>
        <p:txBody>
          <a:bodyPr/>
          <a:lstStyle>
            <a:lvl1pPr>
              <a:defRPr/>
            </a:lvl1pPr>
          </a:lstStyle>
          <a:p>
            <a:pPr>
              <a:defRPr/>
            </a:pPr>
            <a:fld id="{2DA8549A-BA4D-4333-A664-59F669F48B95}" type="datetimeFigureOut">
              <a:rPr lang="en-GB" altLang="en-US"/>
              <a:pPr>
                <a:defRPr/>
              </a:pPr>
              <a:t>07/06/2026</a:t>
            </a:fld>
            <a:endParaRPr lang="en-GB" altLang="en-US"/>
          </a:p>
        </p:txBody>
      </p:sp>
      <p:sp>
        <p:nvSpPr>
          <p:cNvPr id="5" name="Footer Placeholder 4">
            <a:extLst>
              <a:ext uri="{FF2B5EF4-FFF2-40B4-BE49-F238E27FC236}">
                <a16:creationId xmlns:a16="http://schemas.microsoft.com/office/drawing/2014/main" id="{DBB0DBB9-B16E-B417-5296-205AF9B7C80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DF6FBD2E-5375-F9E2-CC35-3087E76234A6}"/>
              </a:ext>
            </a:extLst>
          </p:cNvPr>
          <p:cNvSpPr>
            <a:spLocks noGrp="1"/>
          </p:cNvSpPr>
          <p:nvPr>
            <p:ph type="sldNum" sz="quarter" idx="12"/>
          </p:nvPr>
        </p:nvSpPr>
        <p:spPr/>
        <p:txBody>
          <a:bodyPr/>
          <a:lstStyle>
            <a:lvl1pPr>
              <a:defRPr/>
            </a:lvl1pPr>
          </a:lstStyle>
          <a:p>
            <a:fld id="{0F6A5A54-3EDB-461E-8A7B-1E104D4B5F16}" type="slidenum">
              <a:rPr lang="en-GB" altLang="en-US"/>
              <a:pPr/>
              <a:t>‹#›</a:t>
            </a:fld>
            <a:endParaRPr lang="en-GB" altLang="en-US"/>
          </a:p>
        </p:txBody>
      </p:sp>
    </p:spTree>
    <p:extLst>
      <p:ext uri="{BB962C8B-B14F-4D97-AF65-F5344CB8AC3E}">
        <p14:creationId xmlns:p14="http://schemas.microsoft.com/office/powerpoint/2010/main" val="27989104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FC1992-4896-6EC2-F76F-A2E8FF80665F}"/>
              </a:ext>
            </a:extLst>
          </p:cNvPr>
          <p:cNvSpPr>
            <a:spLocks noGrp="1"/>
          </p:cNvSpPr>
          <p:nvPr>
            <p:ph type="dt" sz="half" idx="10"/>
          </p:nvPr>
        </p:nvSpPr>
        <p:spPr/>
        <p:txBody>
          <a:bodyPr/>
          <a:lstStyle>
            <a:lvl1pPr>
              <a:defRPr/>
            </a:lvl1pPr>
          </a:lstStyle>
          <a:p>
            <a:pPr>
              <a:defRPr/>
            </a:pPr>
            <a:fld id="{B381C060-813B-4B9A-899F-1445C44B6432}" type="datetimeFigureOut">
              <a:rPr lang="en-GB" altLang="en-US"/>
              <a:pPr>
                <a:defRPr/>
              </a:pPr>
              <a:t>07/06/2026</a:t>
            </a:fld>
            <a:endParaRPr lang="en-GB" altLang="en-US"/>
          </a:p>
        </p:txBody>
      </p:sp>
      <p:sp>
        <p:nvSpPr>
          <p:cNvPr id="5" name="Footer Placeholder 4">
            <a:extLst>
              <a:ext uri="{FF2B5EF4-FFF2-40B4-BE49-F238E27FC236}">
                <a16:creationId xmlns:a16="http://schemas.microsoft.com/office/drawing/2014/main" id="{27A640D3-A7DE-51CD-872B-D675EE88FB2F}"/>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66DDC5B1-C3CB-F362-7162-3EC97BD97424}"/>
              </a:ext>
            </a:extLst>
          </p:cNvPr>
          <p:cNvSpPr>
            <a:spLocks noGrp="1"/>
          </p:cNvSpPr>
          <p:nvPr>
            <p:ph type="sldNum" sz="quarter" idx="12"/>
          </p:nvPr>
        </p:nvSpPr>
        <p:spPr/>
        <p:txBody>
          <a:bodyPr/>
          <a:lstStyle>
            <a:lvl1pPr>
              <a:defRPr/>
            </a:lvl1pPr>
          </a:lstStyle>
          <a:p>
            <a:fld id="{D9B99F19-EF56-426A-A08B-DA41FAA1F269}" type="slidenum">
              <a:rPr lang="en-GB" altLang="en-US"/>
              <a:pPr/>
              <a:t>‹#›</a:t>
            </a:fld>
            <a:endParaRPr lang="en-GB" altLang="en-US"/>
          </a:p>
        </p:txBody>
      </p:sp>
    </p:spTree>
    <p:extLst>
      <p:ext uri="{BB962C8B-B14F-4D97-AF65-F5344CB8AC3E}">
        <p14:creationId xmlns:p14="http://schemas.microsoft.com/office/powerpoint/2010/main" val="908666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BE718E3-016E-F6B6-F3D2-1EA793E84D2A}"/>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00A843FB-A8DF-20E2-39B1-278C6DBC1DD5}"/>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E43A8C5D-7AEF-32C8-F3CB-D7A96ABD32FF}"/>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defRPr>
            </a:lvl1pPr>
          </a:lstStyle>
          <a:p>
            <a:pPr>
              <a:defRPr/>
            </a:pPr>
            <a:fld id="{7E5A5BC7-7B13-4E2B-92E0-BA21AD100983}" type="datetimeFigureOut">
              <a:rPr lang="en-GB" altLang="en-US"/>
              <a:pPr>
                <a:defRPr/>
              </a:pPr>
              <a:t>07/06/2026</a:t>
            </a:fld>
            <a:endParaRPr lang="en-GB" altLang="en-US"/>
          </a:p>
        </p:txBody>
      </p:sp>
      <p:sp>
        <p:nvSpPr>
          <p:cNvPr id="5" name="Footer Placeholder 4">
            <a:extLst>
              <a:ext uri="{FF2B5EF4-FFF2-40B4-BE49-F238E27FC236}">
                <a16:creationId xmlns:a16="http://schemas.microsoft.com/office/drawing/2014/main" id="{FCD6792A-593E-0EC5-EB69-226A6C021005}"/>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endParaRPr lang="en-GB"/>
          </a:p>
        </p:txBody>
      </p:sp>
      <p:sp>
        <p:nvSpPr>
          <p:cNvPr id="6" name="Slide Number Placeholder 5">
            <a:extLst>
              <a:ext uri="{FF2B5EF4-FFF2-40B4-BE49-F238E27FC236}">
                <a16:creationId xmlns:a16="http://schemas.microsoft.com/office/drawing/2014/main" id="{1DBDB012-ED4B-56AA-E86F-B3806A5CCDD3}"/>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15CB20ED-1558-4110-B98F-F13F25100E4F}"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S PGothic" pitchFamily="34" charset="-128"/>
          <a:cs typeface="+mj-cs"/>
        </a:defRPr>
      </a:lvl1pPr>
      <a:lvl2pPr algn="ctr" rtl="0" eaLnBrk="0" fontAlgn="base" hangingPunct="0">
        <a:spcBef>
          <a:spcPct val="0"/>
        </a:spcBef>
        <a:spcAft>
          <a:spcPct val="0"/>
        </a:spcAft>
        <a:defRPr sz="4400">
          <a:solidFill>
            <a:schemeClr val="tx1"/>
          </a:solidFill>
          <a:latin typeface="Calibri" pitchFamily="34" charset="0"/>
          <a:ea typeface="MS PGothic" pitchFamily="34" charset="-128"/>
        </a:defRPr>
      </a:lvl2pPr>
      <a:lvl3pPr algn="ctr" rtl="0" eaLnBrk="0" fontAlgn="base" hangingPunct="0">
        <a:spcBef>
          <a:spcPct val="0"/>
        </a:spcBef>
        <a:spcAft>
          <a:spcPct val="0"/>
        </a:spcAft>
        <a:defRPr sz="4400">
          <a:solidFill>
            <a:schemeClr val="tx1"/>
          </a:solidFill>
          <a:latin typeface="Calibri" pitchFamily="34" charset="0"/>
          <a:ea typeface="MS PGothic" pitchFamily="34" charset="-128"/>
        </a:defRPr>
      </a:lvl3pPr>
      <a:lvl4pPr algn="ctr" rtl="0" eaLnBrk="0" fontAlgn="base" hangingPunct="0">
        <a:spcBef>
          <a:spcPct val="0"/>
        </a:spcBef>
        <a:spcAft>
          <a:spcPct val="0"/>
        </a:spcAft>
        <a:defRPr sz="4400">
          <a:solidFill>
            <a:schemeClr val="tx1"/>
          </a:solidFill>
          <a:latin typeface="Calibri" pitchFamily="34" charset="0"/>
          <a:ea typeface="MS PGothic" pitchFamily="34" charset="-128"/>
        </a:defRPr>
      </a:lvl4pPr>
      <a:lvl5pPr algn="ctr" rtl="0" eaLnBrk="0" fontAlgn="base" hangingPunct="0">
        <a:spcBef>
          <a:spcPct val="0"/>
        </a:spcBef>
        <a:spcAft>
          <a:spcPct val="0"/>
        </a:spcAft>
        <a:defRPr sz="4400">
          <a:solidFill>
            <a:schemeClr val="tx1"/>
          </a:solidFill>
          <a:latin typeface="Calibri" pitchFamily="34" charset="0"/>
          <a:ea typeface="MS PGothic" pitchFamily="34"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itchFamily="34" charset="-128"/>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itchFamily="34" charset="-128"/>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itchFamily="34" charset="-128"/>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FD7E9416-46E4-34D8-8B48-3BDEEFF26C29}"/>
              </a:ext>
            </a:extLst>
          </p:cNvPr>
          <p:cNvSpPr>
            <a:spLocks noChangeArrowheads="1"/>
          </p:cNvSpPr>
          <p:nvPr/>
        </p:nvSpPr>
        <p:spPr bwMode="auto">
          <a:xfrm flipH="1">
            <a:off x="187325" y="93663"/>
            <a:ext cx="4097338" cy="1247775"/>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p>
            <a:pPr algn="ctr" eaLnBrk="1" hangingPunct="1">
              <a:spcAft>
                <a:spcPts val="1000"/>
              </a:spcAft>
              <a:defRPr/>
            </a:pPr>
            <a:endParaRPr lang="en-GB" sz="1200" b="1" dirty="0">
              <a:latin typeface="Comic Sans MS" pitchFamily="66" charset="0"/>
              <a:ea typeface="+mn-ea"/>
              <a:cs typeface="Arial" panose="020B0604020202020204" pitchFamily="34" charset="0"/>
            </a:endParaRPr>
          </a:p>
          <a:p>
            <a:pPr algn="ctr" eaLnBrk="1" hangingPunct="1">
              <a:spcAft>
                <a:spcPts val="1000"/>
              </a:spcAft>
              <a:defRPr/>
            </a:pPr>
            <a:r>
              <a:rPr lang="en-GB" sz="1200" b="1" dirty="0">
                <a:latin typeface="Comic Sans MS" pitchFamily="66" charset="0"/>
                <a:ea typeface="+mn-ea"/>
                <a:cs typeface="Arial" panose="020B0604020202020204" pitchFamily="34" charset="0"/>
              </a:rPr>
              <a:t>Nursery Curriculum Plan</a:t>
            </a:r>
          </a:p>
          <a:p>
            <a:pPr algn="ctr" eaLnBrk="1" hangingPunct="1">
              <a:spcAft>
                <a:spcPts val="1000"/>
              </a:spcAft>
              <a:defRPr/>
            </a:pPr>
            <a:r>
              <a:rPr lang="en-GB" sz="1200" b="1" dirty="0">
                <a:latin typeface="Comic Sans MS" pitchFamily="66" charset="0"/>
                <a:ea typeface="+mn-ea"/>
                <a:cs typeface="Arial" panose="020B0604020202020204" pitchFamily="34" charset="0"/>
              </a:rPr>
              <a:t>Autumn 2 2017</a:t>
            </a:r>
            <a:endParaRPr lang="en-US" sz="1200" dirty="0">
              <a:latin typeface="Arial" pitchFamily="34" charset="0"/>
              <a:ea typeface="+mn-ea"/>
              <a:cs typeface="Arial" panose="020B0604020202020204" pitchFamily="34" charset="0"/>
            </a:endParaRPr>
          </a:p>
        </p:txBody>
      </p:sp>
      <p:sp>
        <p:nvSpPr>
          <p:cNvPr id="5" name="Rectangle 397">
            <a:extLst>
              <a:ext uri="{FF2B5EF4-FFF2-40B4-BE49-F238E27FC236}">
                <a16:creationId xmlns:a16="http://schemas.microsoft.com/office/drawing/2014/main" id="{AD1AC786-654A-4E97-BD3C-B3D346C97E42}"/>
              </a:ext>
            </a:extLst>
          </p:cNvPr>
          <p:cNvSpPr>
            <a:spLocks noChangeArrowheads="1"/>
          </p:cNvSpPr>
          <p:nvPr/>
        </p:nvSpPr>
        <p:spPr bwMode="auto">
          <a:xfrm flipH="1">
            <a:off x="4477085" y="98277"/>
            <a:ext cx="4449762" cy="6576462"/>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lvl1pPr>
              <a:defRPr sz="2400">
                <a:solidFill>
                  <a:schemeClr val="tx1"/>
                </a:solidFill>
                <a:latin typeface="Calibri" pitchFamily="34" charset="0"/>
                <a:ea typeface="MS PGothic" pitchFamily="34" charset="-128"/>
              </a:defRPr>
            </a:lvl1pPr>
            <a:lvl2pPr>
              <a:defRPr sz="2400">
                <a:solidFill>
                  <a:schemeClr val="tx1"/>
                </a:solidFill>
                <a:latin typeface="Calibri" pitchFamily="34" charset="0"/>
                <a:ea typeface="MS PGothic" pitchFamily="34" charset="-128"/>
              </a:defRPr>
            </a:lvl2pPr>
            <a:lvl3pPr marL="1143000" indent="-228600">
              <a:defRPr sz="2400">
                <a:solidFill>
                  <a:schemeClr val="tx1"/>
                </a:solidFill>
                <a:latin typeface="Calibri" pitchFamily="34" charset="0"/>
                <a:ea typeface="MS PGothic" pitchFamily="34" charset="-128"/>
              </a:defRPr>
            </a:lvl3pPr>
            <a:lvl4pPr marL="1600200" indent="-228600">
              <a:defRPr sz="2400">
                <a:solidFill>
                  <a:schemeClr val="tx1"/>
                </a:solidFill>
                <a:latin typeface="Calibri" pitchFamily="34" charset="0"/>
                <a:ea typeface="MS PGothic" pitchFamily="34" charset="-128"/>
              </a:defRPr>
            </a:lvl4pPr>
            <a:lvl5pPr marL="2057400" indent="-228600">
              <a:defRPr sz="24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algn="ctr" eaLnBrk="1" hangingPunct="1">
              <a:spcAft>
                <a:spcPts val="1000"/>
              </a:spcAft>
              <a:defRPr/>
            </a:pPr>
            <a:r>
              <a:rPr lang="en-GB" altLang="en-US" sz="1100" b="1" u="sng" dirty="0">
                <a:latin typeface="Comic Sans MS" pitchFamily="66" charset="0"/>
              </a:rPr>
              <a:t>The Prime Areas:</a:t>
            </a:r>
            <a:endParaRPr lang="en-GB" altLang="en-US" sz="1100" u="sng" dirty="0">
              <a:latin typeface="Comic Sans MS" pitchFamily="66" charset="0"/>
            </a:endParaRPr>
          </a:p>
          <a:p>
            <a:pPr eaLnBrk="1" hangingPunct="1">
              <a:spcAft>
                <a:spcPts val="0"/>
              </a:spcAft>
              <a:defRPr/>
            </a:pPr>
            <a:r>
              <a:rPr lang="en-GB" altLang="en-US" sz="1000" b="1" u="sng" dirty="0">
                <a:latin typeface="Comic Sans MS" pitchFamily="66" charset="0"/>
              </a:rPr>
              <a:t>Personal, Social and Emotional</a:t>
            </a:r>
            <a:endParaRPr lang="en-GB" sz="1000" b="1" u="sng" dirty="0">
              <a:latin typeface="Comic Sans MS" pitchFamily="66" charset="0"/>
            </a:endParaRPr>
          </a:p>
          <a:p>
            <a:pPr algn="just"/>
            <a:r>
              <a:rPr lang="en-US" sz="1000" dirty="0">
                <a:latin typeface="Comic Sans MS" panose="030F0702030302020204" pitchFamily="66" charset="0"/>
              </a:rPr>
              <a:t>We will continue to use our Zones of Regulation to communicate how we are feeling during different activities and at different stages of the day and begin to understand how others may be feeling. This will help us to navigate our friendships and play experiences as we develop being assertive in an appropriate way and as responsible learners. We will also continue to remember rules without needing an adult to remind us and develop a sense of responsibility and membership of community.</a:t>
            </a:r>
          </a:p>
          <a:p>
            <a:pPr algn="just"/>
            <a:r>
              <a:rPr lang="en-US" sz="1000" dirty="0">
                <a:latin typeface="Comic Sans MS" panose="030F0702030302020204" pitchFamily="66" charset="0"/>
              </a:rPr>
              <a:t>   </a:t>
            </a:r>
            <a:endParaRPr lang="en-GB" altLang="en-US" sz="1000" u="sng" dirty="0">
              <a:latin typeface="Comic Sans MS" pitchFamily="66" charset="0"/>
            </a:endParaRPr>
          </a:p>
          <a:p>
            <a:pPr eaLnBrk="1" hangingPunct="1">
              <a:spcAft>
                <a:spcPts val="0"/>
              </a:spcAft>
              <a:defRPr/>
            </a:pPr>
            <a:r>
              <a:rPr lang="en-GB" altLang="en-US" sz="1000" b="1" u="sng" dirty="0">
                <a:latin typeface="Comic Sans MS" pitchFamily="66" charset="0"/>
              </a:rPr>
              <a:t>Physical</a:t>
            </a:r>
            <a:endParaRPr lang="en-GB" altLang="en-US" sz="1000" dirty="0">
              <a:latin typeface="Comic Sans MS" pitchFamily="66" charset="0"/>
            </a:endParaRPr>
          </a:p>
          <a:p>
            <a:pPr algn="just" eaLnBrk="1" hangingPunct="1">
              <a:spcAft>
                <a:spcPts val="0"/>
              </a:spcAft>
              <a:defRPr/>
            </a:pPr>
            <a:r>
              <a:rPr lang="en-GB" altLang="en-US" sz="1000" dirty="0">
                <a:latin typeface="Comic Sans MS" pitchFamily="66" charset="0"/>
              </a:rPr>
              <a:t>Through our indoor and outdoor provision, we will continue to work on both gross and fine motor control. We will choose appropriate resources to carry out independent plans and directed tasks. In our PE sessions Mr Hemmings will begin to introduce more equipment and we will learn how to navigate that safely. We will use one-handed tools and equipment, for example, making snips in paper with scissors, and using a comfortable grip for good control when holding pens and pencils. With support we will develop ways to work together and collaborate with one another </a:t>
            </a:r>
            <a:r>
              <a:rPr lang="en-US" sz="1000" dirty="0">
                <a:latin typeface="Comic Sans MS" panose="030F0702030302020204" pitchFamily="66" charset="0"/>
              </a:rPr>
              <a:t>We will increase our independence with regards to getting dressed. </a:t>
            </a:r>
          </a:p>
          <a:p>
            <a:pPr algn="just" eaLnBrk="1" hangingPunct="1">
              <a:spcAft>
                <a:spcPts val="0"/>
              </a:spcAft>
              <a:defRPr/>
            </a:pPr>
            <a:endParaRPr lang="en-US" sz="1000" dirty="0">
              <a:highlight>
                <a:srgbClr val="FFFF00"/>
              </a:highlight>
            </a:endParaRPr>
          </a:p>
          <a:p>
            <a:pPr eaLnBrk="1" hangingPunct="1">
              <a:spcAft>
                <a:spcPts val="0"/>
              </a:spcAft>
              <a:defRPr/>
            </a:pPr>
            <a:r>
              <a:rPr lang="en-GB" altLang="en-US" sz="1000" b="1" u="sng" dirty="0">
                <a:latin typeface="Comic Sans MS" pitchFamily="66" charset="0"/>
              </a:rPr>
              <a:t>Communication and Language</a:t>
            </a:r>
          </a:p>
          <a:p>
            <a:pPr algn="just"/>
            <a:r>
              <a:rPr lang="en-US" sz="1000" dirty="0">
                <a:latin typeface="Comic Sans MS" panose="030F0702030302020204" pitchFamily="66" charset="0"/>
              </a:rPr>
              <a:t>We will continue to listen to longer stories and, as we begin to remember more, will join in with retelling them.  We will continue to demonstrate our ability to maintain concentration by paying attention to more than one thing and understanding a question or instruction that has two parts. We will be using a wider range of vocabulary, and  </a:t>
            </a:r>
            <a:r>
              <a:rPr lang="en-GB" sz="1000" dirty="0">
                <a:latin typeface="Comic Sans MS" pitchFamily="66" charset="0"/>
              </a:rPr>
              <a:t>start to understand</a:t>
            </a:r>
            <a:r>
              <a:rPr lang="en-GB" altLang="en-US" sz="1000" dirty="0">
                <a:latin typeface="Comic Sans MS" pitchFamily="66" charset="0"/>
              </a:rPr>
              <a:t> ‘why’ questions, like: “Why do ambulances have sirens?”</a:t>
            </a:r>
            <a:r>
              <a:rPr lang="en-US" sz="1000" dirty="0">
                <a:latin typeface="Comic Sans MS" panose="030F0702030302020204" pitchFamily="66" charset="0"/>
              </a:rPr>
              <a:t> We will use talk to organise ourselves, our ideas and play and develop using the correct tense (ran not </a:t>
            </a:r>
            <a:r>
              <a:rPr lang="en-US" sz="1000" dirty="0" err="1">
                <a:latin typeface="Comic Sans MS" panose="030F0702030302020204" pitchFamily="66" charset="0"/>
              </a:rPr>
              <a:t>runned</a:t>
            </a:r>
            <a:r>
              <a:rPr lang="en-US" sz="1000" dirty="0">
                <a:latin typeface="Comic Sans MS" panose="030F0702030302020204" pitchFamily="66" charset="0"/>
              </a:rPr>
              <a:t>!). We will continue to </a:t>
            </a:r>
            <a:r>
              <a:rPr lang="en-GB" altLang="en-US" sz="1000" dirty="0">
                <a:latin typeface="Comic Sans MS" pitchFamily="66" charset="0"/>
              </a:rPr>
              <a:t>develop our pronunciation – focussing more on the tricky sounds: r, j, </a:t>
            </a:r>
            <a:r>
              <a:rPr lang="en-GB" altLang="en-US" sz="1000" dirty="0" err="1">
                <a:latin typeface="Comic Sans MS" pitchFamily="66" charset="0"/>
              </a:rPr>
              <a:t>th</a:t>
            </a:r>
            <a:r>
              <a:rPr lang="en-GB" altLang="en-US" sz="1000" dirty="0">
                <a:latin typeface="Comic Sans MS" pitchFamily="66" charset="0"/>
              </a:rPr>
              <a:t>, ch, and </a:t>
            </a:r>
            <a:r>
              <a:rPr lang="en-GB" altLang="en-US" sz="1000" dirty="0" err="1">
                <a:latin typeface="Comic Sans MS" pitchFamily="66" charset="0"/>
              </a:rPr>
              <a:t>sh</a:t>
            </a:r>
            <a:r>
              <a:rPr lang="en-GB" altLang="en-US" sz="1000" dirty="0">
                <a:latin typeface="Comic Sans MS" pitchFamily="66" charset="0"/>
              </a:rPr>
              <a:t> as well as multi-syllabic words such as ‘pterodactyl’, ‘planetarium’ or ‘hippopotamus’. We will express our point of view and debate when we disagree with an adult or a friend, using words as well as actions.</a:t>
            </a:r>
            <a:endParaRPr lang="en-GB" altLang="en-US" sz="1100" b="1" u="sng" dirty="0">
              <a:latin typeface="Comic Sans MS" pitchFamily="66" charset="0"/>
            </a:endParaRPr>
          </a:p>
          <a:p>
            <a:pPr algn="ctr" eaLnBrk="1" hangingPunct="1">
              <a:spcAft>
                <a:spcPts val="1000"/>
              </a:spcAft>
              <a:defRPr/>
            </a:pPr>
            <a:endParaRPr lang="en-GB" altLang="en-US" sz="1100" b="1" u="sng" dirty="0">
              <a:latin typeface="Comic Sans MS" pitchFamily="66" charset="0"/>
            </a:endParaRPr>
          </a:p>
        </p:txBody>
      </p:sp>
      <p:sp>
        <p:nvSpPr>
          <p:cNvPr id="2052" name="Text Box 2">
            <a:extLst>
              <a:ext uri="{FF2B5EF4-FFF2-40B4-BE49-F238E27FC236}">
                <a16:creationId xmlns:a16="http://schemas.microsoft.com/office/drawing/2014/main" id="{3AA2577E-A89D-96B0-788F-7F5856D94214}"/>
              </a:ext>
            </a:extLst>
          </p:cNvPr>
          <p:cNvSpPr txBox="1">
            <a:spLocks noChangeArrowheads="1"/>
          </p:cNvSpPr>
          <p:nvPr/>
        </p:nvSpPr>
        <p:spPr bwMode="auto">
          <a:xfrm>
            <a:off x="217153" y="1925357"/>
            <a:ext cx="4085766" cy="1052813"/>
          </a:xfrm>
          <a:prstGeom prst="rect">
            <a:avLst/>
          </a:prstGeom>
          <a:solidFill>
            <a:srgbClr val="FFFFFF"/>
          </a:solidFill>
          <a:ln w="9525">
            <a:solidFill>
              <a:srgbClr val="000000"/>
            </a:solidFill>
            <a:miter lim="800000"/>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spcAft>
                <a:spcPts val="1000"/>
              </a:spcAft>
              <a:buFontTx/>
              <a:buNone/>
            </a:pPr>
            <a:r>
              <a:rPr lang="en-GB" altLang="en-US" sz="1600" dirty="0">
                <a:latin typeface="Comic Sans MS" panose="030F0702030302020204" pitchFamily="66" charset="0"/>
              </a:rPr>
              <a:t>Our theme for this half term is </a:t>
            </a:r>
            <a:r>
              <a:rPr lang="en-GB" altLang="en-US" sz="1600" b="1" dirty="0">
                <a:latin typeface="Comic Sans MS" panose="030F0702030302020204" pitchFamily="66" charset="0"/>
              </a:rPr>
              <a:t>Traditional tales</a:t>
            </a:r>
            <a:r>
              <a:rPr lang="en-GB" altLang="en-US" sz="1600" dirty="0">
                <a:latin typeface="Comic Sans MS" panose="030F0702030302020204" pitchFamily="66" charset="0"/>
              </a:rPr>
              <a:t>. During this topic, the children will be learning about a variety of Traditional Tales.</a:t>
            </a:r>
          </a:p>
        </p:txBody>
      </p:sp>
      <p:sp>
        <p:nvSpPr>
          <p:cNvPr id="2053" name="Text Box 2">
            <a:extLst>
              <a:ext uri="{FF2B5EF4-FFF2-40B4-BE49-F238E27FC236}">
                <a16:creationId xmlns:a16="http://schemas.microsoft.com/office/drawing/2014/main" id="{185C775B-770D-BFEE-0D03-7C6BF1260FD9}"/>
              </a:ext>
            </a:extLst>
          </p:cNvPr>
          <p:cNvSpPr txBox="1">
            <a:spLocks noChangeArrowheads="1"/>
          </p:cNvSpPr>
          <p:nvPr/>
        </p:nvSpPr>
        <p:spPr bwMode="auto">
          <a:xfrm>
            <a:off x="217153" y="1484784"/>
            <a:ext cx="4085766" cy="431800"/>
          </a:xfrm>
          <a:prstGeom prst="rect">
            <a:avLst/>
          </a:prstGeom>
          <a:solidFill>
            <a:schemeClr val="accent3">
              <a:lumMod val="40000"/>
              <a:lumOff val="60000"/>
            </a:schemeClr>
          </a:solidFill>
          <a:ln w="9525">
            <a:solidFill>
              <a:srgbClr val="000000"/>
            </a:solidFill>
            <a:miter lim="800000"/>
            <a:headEnd/>
            <a:tailEnd/>
          </a:ln>
        </p:spPr>
        <p:txBody>
          <a:bodyPr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ea typeface="+mn-ea"/>
                <a:cs typeface="Arial" charset="0"/>
              </a:rPr>
              <a:t>Overview</a:t>
            </a:r>
            <a:endParaRPr lang="en-US" altLang="en-US" sz="1000" dirty="0">
              <a:latin typeface="Comic Sans MS" panose="030F0702030302020204" pitchFamily="66" charset="0"/>
              <a:ea typeface="+mn-ea"/>
              <a:cs typeface="Arial" charset="0"/>
            </a:endParaRPr>
          </a:p>
        </p:txBody>
      </p:sp>
      <p:sp>
        <p:nvSpPr>
          <p:cNvPr id="9" name="Rectangle 397">
            <a:extLst>
              <a:ext uri="{FF2B5EF4-FFF2-40B4-BE49-F238E27FC236}">
                <a16:creationId xmlns:a16="http://schemas.microsoft.com/office/drawing/2014/main" id="{FF358CD8-4860-7352-EE09-55579B9E06D0}"/>
              </a:ext>
            </a:extLst>
          </p:cNvPr>
          <p:cNvSpPr>
            <a:spLocks noChangeArrowheads="1"/>
          </p:cNvSpPr>
          <p:nvPr/>
        </p:nvSpPr>
        <p:spPr bwMode="auto">
          <a:xfrm flipH="1">
            <a:off x="187325" y="93663"/>
            <a:ext cx="4097338" cy="1247775"/>
          </a:xfrm>
          <a:prstGeom prst="rect">
            <a:avLst/>
          </a:prstGeom>
          <a:solidFill>
            <a:srgbClr val="D7E4BD"/>
          </a:solidFill>
          <a:ln>
            <a:noFill/>
          </a:ln>
          <a:effectLst>
            <a:outerShdw blurRad="50800" dist="38100" dir="2700000" algn="tl" rotWithShape="0">
              <a:srgbClr val="808080">
                <a:alpha val="39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lIns="274320" tIns="274320" rIns="274320" bIns="274320"/>
          <a:lstStyle/>
          <a:p>
            <a:pPr eaLnBrk="1" hangingPunct="1">
              <a:spcAft>
                <a:spcPts val="1000"/>
              </a:spcAft>
              <a:defRPr/>
            </a:pPr>
            <a:r>
              <a:rPr lang="en-GB" sz="1400" b="1" dirty="0">
                <a:latin typeface="Comic Sans MS" pitchFamily="66" charset="0"/>
                <a:ea typeface="+mn-ea"/>
                <a:cs typeface="Arial" panose="020B0604020202020204" pitchFamily="34" charset="0"/>
              </a:rPr>
              <a:t>Nursery Curriculum Plan</a:t>
            </a:r>
          </a:p>
          <a:p>
            <a:pPr eaLnBrk="1" hangingPunct="1">
              <a:spcAft>
                <a:spcPts val="1000"/>
              </a:spcAft>
              <a:defRPr/>
            </a:pPr>
            <a:r>
              <a:rPr lang="en-GB" sz="1400" b="1" dirty="0">
                <a:latin typeface="Comic Sans MS" pitchFamily="66" charset="0"/>
                <a:ea typeface="+mn-ea"/>
                <a:cs typeface="Arial" panose="020B0604020202020204" pitchFamily="34" charset="0"/>
              </a:rPr>
              <a:t>Summer 2 2026</a:t>
            </a:r>
            <a:endParaRPr lang="en-US" sz="1400" dirty="0">
              <a:latin typeface="Arial" pitchFamily="34" charset="0"/>
              <a:ea typeface="+mn-ea"/>
              <a:cs typeface="Arial" panose="020B0604020202020204" pitchFamily="34" charset="0"/>
            </a:endParaRPr>
          </a:p>
        </p:txBody>
      </p:sp>
      <p:sp>
        <p:nvSpPr>
          <p:cNvPr id="11" name="Text Box 2"/>
          <p:cNvSpPr txBox="1">
            <a:spLocks noChangeArrowheads="1"/>
          </p:cNvSpPr>
          <p:nvPr/>
        </p:nvSpPr>
        <p:spPr bwMode="auto">
          <a:xfrm>
            <a:off x="217153" y="6373812"/>
            <a:ext cx="4067510" cy="28892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ea typeface="+mn-ea"/>
                <a:cs typeface="Arial" charset="0"/>
              </a:rPr>
              <a:t>Half Term Value </a:t>
            </a:r>
            <a:r>
              <a:rPr lang="en-GB" altLang="en-US" sz="1400" b="1" dirty="0">
                <a:latin typeface="Comic Sans MS" pitchFamily="66" charset="0"/>
                <a:ea typeface="+mn-ea"/>
                <a:cs typeface="Arial" charset="0"/>
              </a:rPr>
              <a:t>– Responsibility </a:t>
            </a:r>
          </a:p>
          <a:p>
            <a:pPr eaLnBrk="1" hangingPunct="1">
              <a:spcBef>
                <a:spcPct val="0"/>
              </a:spcBef>
              <a:buFontTx/>
              <a:buNone/>
              <a:defRPr/>
            </a:pPr>
            <a:endParaRPr lang="en-US" altLang="en-US" sz="1000" dirty="0">
              <a:latin typeface="Comic Sans MS" panose="030F0702030302020204" pitchFamily="66" charset="0"/>
              <a:ea typeface="+mn-ea"/>
              <a:cs typeface="Arial" charset="0"/>
            </a:endParaRPr>
          </a:p>
        </p:txBody>
      </p:sp>
      <p:sp>
        <p:nvSpPr>
          <p:cNvPr id="15" name="Text Box 2">
            <a:extLst>
              <a:ext uri="{FF2B5EF4-FFF2-40B4-BE49-F238E27FC236}">
                <a16:creationId xmlns:a16="http://schemas.microsoft.com/office/drawing/2014/main" id="{185C775B-770D-BFEE-0D03-7C6BF1260FD9}"/>
              </a:ext>
            </a:extLst>
          </p:cNvPr>
          <p:cNvSpPr txBox="1">
            <a:spLocks noChangeArrowheads="1"/>
          </p:cNvSpPr>
          <p:nvPr/>
        </p:nvSpPr>
        <p:spPr bwMode="auto">
          <a:xfrm>
            <a:off x="217153" y="4794877"/>
            <a:ext cx="4067510" cy="431800"/>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ea typeface="+mn-ea"/>
                <a:cs typeface="Arial" charset="0"/>
              </a:rPr>
              <a:t>Key vocabulary </a:t>
            </a:r>
          </a:p>
          <a:p>
            <a:pPr eaLnBrk="1" hangingPunct="1">
              <a:spcBef>
                <a:spcPct val="0"/>
              </a:spcBef>
              <a:buFontTx/>
              <a:buNone/>
              <a:defRPr/>
            </a:pPr>
            <a:endParaRPr lang="en-US" altLang="en-US" sz="1000" dirty="0">
              <a:latin typeface="Comic Sans MS" panose="030F0702030302020204" pitchFamily="66" charset="0"/>
              <a:ea typeface="+mn-ea"/>
              <a:cs typeface="Arial" charset="0"/>
            </a:endParaRPr>
          </a:p>
        </p:txBody>
      </p:sp>
      <p:sp>
        <p:nvSpPr>
          <p:cNvPr id="16" name="Text Box 2"/>
          <p:cNvSpPr txBox="1">
            <a:spLocks noChangeArrowheads="1"/>
          </p:cNvSpPr>
          <p:nvPr/>
        </p:nvSpPr>
        <p:spPr bwMode="auto">
          <a:xfrm>
            <a:off x="217153" y="5226677"/>
            <a:ext cx="4067510" cy="1147135"/>
          </a:xfrm>
          <a:prstGeom prst="rect">
            <a:avLst/>
          </a:prstGeom>
          <a:no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defRPr/>
            </a:pPr>
            <a:endParaRPr lang="en-GB" altLang="en-US" sz="800" dirty="0">
              <a:solidFill>
                <a:srgbClr val="00B050"/>
              </a:solidFill>
              <a:highlight>
                <a:srgbClr val="FFFF00"/>
              </a:highlight>
              <a:latin typeface="Comic Sans MS" pitchFamily="66" charset="0"/>
              <a:ea typeface="+mn-ea"/>
              <a:cs typeface="Arial" charset="0"/>
            </a:endParaRPr>
          </a:p>
          <a:p>
            <a:pPr algn="ctr" eaLnBrk="1" hangingPunct="1">
              <a:spcBef>
                <a:spcPct val="0"/>
              </a:spcBef>
              <a:buNone/>
              <a:defRPr/>
            </a:pPr>
            <a:r>
              <a:rPr lang="en-GB" altLang="en-US" sz="1400" dirty="0">
                <a:solidFill>
                  <a:srgbClr val="00B050"/>
                </a:solidFill>
                <a:latin typeface="Comic Sans MS" pitchFamily="66" charset="0"/>
                <a:ea typeface="+mn-ea"/>
                <a:cs typeface="Arial" charset="0"/>
              </a:rPr>
              <a:t>traditional tale, huff, puff, story, character, setting, a long time ago, once upon a time, happily ever after</a:t>
            </a:r>
          </a:p>
          <a:p>
            <a:pPr algn="ctr" eaLnBrk="1" hangingPunct="1">
              <a:spcBef>
                <a:spcPct val="0"/>
              </a:spcBef>
              <a:buNone/>
              <a:defRPr/>
            </a:pPr>
            <a:r>
              <a:rPr lang="en-GB" altLang="en-US" sz="1400" dirty="0">
                <a:solidFill>
                  <a:schemeClr val="accent4"/>
                </a:solidFill>
                <a:latin typeface="Comic Sans MS" pitchFamily="66" charset="0"/>
                <a:ea typeface="+mn-ea"/>
                <a:cs typeface="Arial" charset="0"/>
              </a:rPr>
              <a:t>wellbeing, moral, sequence</a:t>
            </a:r>
          </a:p>
        </p:txBody>
      </p:sp>
      <p:pic>
        <p:nvPicPr>
          <p:cNvPr id="2" name="Picture 1" descr="The Gingerbread Man (Picture Books)">
            <a:extLst>
              <a:ext uri="{FF2B5EF4-FFF2-40B4-BE49-F238E27FC236}">
                <a16:creationId xmlns:a16="http://schemas.microsoft.com/office/drawing/2014/main" id="{DA964D3F-33DD-ED63-4273-70913370A9D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3945" y="3056545"/>
            <a:ext cx="1618544" cy="1618544"/>
          </a:xfrm>
          <a:prstGeom prst="rect">
            <a:avLst/>
          </a:prstGeom>
          <a:noFill/>
          <a:ln>
            <a:noFill/>
          </a:ln>
        </p:spPr>
      </p:pic>
      <p:pic>
        <p:nvPicPr>
          <p:cNvPr id="6" name="Picture 5" descr="The Three Little Pigs and the Big Bad Wolf (Axel Scheffler's Fairy Tales)">
            <a:extLst>
              <a:ext uri="{FF2B5EF4-FFF2-40B4-BE49-F238E27FC236}">
                <a16:creationId xmlns:a16="http://schemas.microsoft.com/office/drawing/2014/main" id="{07296B51-B126-C28E-CA70-38130149379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01512" y="3054945"/>
            <a:ext cx="2183882" cy="1644559"/>
          </a:xfrm>
          <a:prstGeom prst="rect">
            <a:avLst/>
          </a:prstGeom>
          <a:noFill/>
          <a:ln>
            <a:noFill/>
          </a:ln>
        </p:spPr>
      </p:pic>
      <p:pic>
        <p:nvPicPr>
          <p:cNvPr id="3" name="Picture 1" descr="A green shield with yellow trees and text&#10;&#10;Description automatically generated">
            <a:extLst>
              <a:ext uri="{FF2B5EF4-FFF2-40B4-BE49-F238E27FC236}">
                <a16:creationId xmlns:a16="http://schemas.microsoft.com/office/drawing/2014/main" id="{4C473C5C-FF21-4FDA-0891-4D7C9DAB3E1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2872" t="8151" r="12413" b="7320"/>
          <a:stretch>
            <a:fillRect/>
          </a:stretch>
        </p:blipFill>
        <p:spPr bwMode="auto">
          <a:xfrm>
            <a:off x="3416300" y="195263"/>
            <a:ext cx="781050"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2">
            <a:extLst>
              <a:ext uri="{FF2B5EF4-FFF2-40B4-BE49-F238E27FC236}">
                <a16:creationId xmlns:a16="http://schemas.microsoft.com/office/drawing/2014/main" id="{B359D364-A0E5-F9AF-31AC-A46F45D750A7}"/>
              </a:ext>
            </a:extLst>
          </p:cNvPr>
          <p:cNvSpPr txBox="1">
            <a:spLocks noChangeArrowheads="1"/>
          </p:cNvSpPr>
          <p:nvPr/>
        </p:nvSpPr>
        <p:spPr bwMode="auto">
          <a:xfrm>
            <a:off x="323850" y="620713"/>
            <a:ext cx="4111625" cy="10810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buFontTx/>
              <a:buNone/>
            </a:pPr>
            <a:endParaRPr lang="en-US" altLang="en-US" sz="1000">
              <a:latin typeface="Arial" panose="020B0604020202020204" pitchFamily="34" charset="0"/>
            </a:endParaRPr>
          </a:p>
        </p:txBody>
      </p:sp>
      <p:sp>
        <p:nvSpPr>
          <p:cNvPr id="3075" name="Text Box 2">
            <a:extLst>
              <a:ext uri="{FF2B5EF4-FFF2-40B4-BE49-F238E27FC236}">
                <a16:creationId xmlns:a16="http://schemas.microsoft.com/office/drawing/2014/main" id="{11A89CE3-BEAD-FE0C-134F-1756339C37F4}"/>
              </a:ext>
            </a:extLst>
          </p:cNvPr>
          <p:cNvSpPr txBox="1">
            <a:spLocks noChangeArrowheads="1"/>
          </p:cNvSpPr>
          <p:nvPr/>
        </p:nvSpPr>
        <p:spPr bwMode="auto">
          <a:xfrm>
            <a:off x="360363" y="2381250"/>
            <a:ext cx="4448175" cy="6223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spcAft>
                <a:spcPts val="1000"/>
              </a:spcAft>
              <a:buFontTx/>
              <a:buNone/>
            </a:pPr>
            <a:endParaRPr lang="en-US" altLang="en-US" sz="1800">
              <a:latin typeface="Arial" panose="020B0604020202020204" pitchFamily="34" charset="0"/>
            </a:endParaRPr>
          </a:p>
        </p:txBody>
      </p:sp>
      <p:sp>
        <p:nvSpPr>
          <p:cNvPr id="3076" name="Text Box 2">
            <a:extLst>
              <a:ext uri="{FF2B5EF4-FFF2-40B4-BE49-F238E27FC236}">
                <a16:creationId xmlns:a16="http://schemas.microsoft.com/office/drawing/2014/main" id="{894EF9E9-51AE-FE0B-80A0-DD5A407A8FF7}"/>
              </a:ext>
            </a:extLst>
          </p:cNvPr>
          <p:cNvSpPr txBox="1">
            <a:spLocks noChangeArrowheads="1"/>
          </p:cNvSpPr>
          <p:nvPr/>
        </p:nvSpPr>
        <p:spPr bwMode="auto">
          <a:xfrm>
            <a:off x="0" y="692150"/>
            <a:ext cx="4111625" cy="1444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Aft>
                <a:spcPts val="1000"/>
              </a:spcAft>
              <a:buFont typeface="Arial" panose="020B0604020202020204" pitchFamily="34" charset="0"/>
              <a:buNone/>
            </a:pPr>
            <a:endParaRPr lang="en-GB" altLang="en-US" sz="900">
              <a:latin typeface="Comic Sans MS" panose="030F0702030302020204" pitchFamily="66" charset="0"/>
            </a:endParaRPr>
          </a:p>
        </p:txBody>
      </p:sp>
      <p:sp>
        <p:nvSpPr>
          <p:cNvPr id="3077" name="Text Box 2">
            <a:extLst>
              <a:ext uri="{FF2B5EF4-FFF2-40B4-BE49-F238E27FC236}">
                <a16:creationId xmlns:a16="http://schemas.microsoft.com/office/drawing/2014/main" id="{4D24C559-B96A-1732-5705-C0D820DCA045}"/>
              </a:ext>
            </a:extLst>
          </p:cNvPr>
          <p:cNvSpPr txBox="1">
            <a:spLocks noChangeArrowheads="1"/>
          </p:cNvSpPr>
          <p:nvPr/>
        </p:nvSpPr>
        <p:spPr bwMode="auto">
          <a:xfrm>
            <a:off x="4435475" y="1522531"/>
            <a:ext cx="4601021" cy="5203063"/>
          </a:xfrm>
          <a:prstGeom prst="rec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spcAft>
                <a:spcPts val="0"/>
              </a:spcAft>
              <a:buFontTx/>
              <a:buNone/>
            </a:pPr>
            <a:r>
              <a:rPr lang="en-GB" altLang="en-US" sz="1050" b="1" u="sng" dirty="0">
                <a:latin typeface="Comic Sans MS" panose="030F0702030302020204" pitchFamily="66" charset="0"/>
              </a:rPr>
              <a:t>Reminders:</a:t>
            </a:r>
          </a:p>
          <a:p>
            <a:pPr algn="just" eaLnBrk="1" hangingPunct="1">
              <a:spcBef>
                <a:spcPct val="0"/>
              </a:spcBef>
              <a:spcAft>
                <a:spcPts val="0"/>
              </a:spcAft>
              <a:buNone/>
            </a:pPr>
            <a:r>
              <a:rPr lang="en-US" altLang="en-US" sz="1050" b="1" u="sng" dirty="0">
                <a:solidFill>
                  <a:srgbClr val="000000"/>
                </a:solidFill>
                <a:latin typeface="Comic Sans MS" panose="030F0702030302020204" pitchFamily="66" charset="0"/>
              </a:rPr>
              <a:t>Home / School links:</a:t>
            </a:r>
          </a:p>
          <a:p>
            <a:pPr algn="just" eaLnBrk="1" hangingPunct="1">
              <a:spcBef>
                <a:spcPct val="0"/>
              </a:spcBef>
              <a:spcAft>
                <a:spcPts val="0"/>
              </a:spcAft>
              <a:buNone/>
            </a:pPr>
            <a:r>
              <a:rPr lang="en-US" altLang="en-US" sz="1050" dirty="0">
                <a:solidFill>
                  <a:srgbClr val="000000"/>
                </a:solidFill>
                <a:latin typeface="Comic Sans MS" panose="030F0702030302020204" pitchFamily="66" charset="0"/>
              </a:rPr>
              <a:t>Your child will be tired after a busy day at nursery, but please sit with them every day and read for pleasure! We encourage you to discuss the story with them, discussing the characters and what they think may happen next.</a:t>
            </a:r>
          </a:p>
          <a:p>
            <a:pPr algn="just" eaLnBrk="1" hangingPunct="1">
              <a:spcBef>
                <a:spcPct val="0"/>
              </a:spcBef>
              <a:spcAft>
                <a:spcPts val="0"/>
              </a:spcAft>
              <a:buNone/>
            </a:pPr>
            <a:endParaRPr lang="en-US" altLang="en-US" sz="1050" dirty="0">
              <a:solidFill>
                <a:srgbClr val="000000"/>
              </a:solidFill>
              <a:latin typeface="Comic Sans MS" panose="030F0702030302020204" pitchFamily="66" charset="0"/>
            </a:endParaRPr>
          </a:p>
          <a:p>
            <a:pPr algn="just" eaLnBrk="1" hangingPunct="1">
              <a:spcBef>
                <a:spcPct val="0"/>
              </a:spcBef>
              <a:spcAft>
                <a:spcPts val="0"/>
              </a:spcAft>
              <a:buNone/>
            </a:pPr>
            <a:r>
              <a:rPr lang="en-US" altLang="en-US" sz="1050" b="1" u="sng" dirty="0">
                <a:solidFill>
                  <a:srgbClr val="000000"/>
                </a:solidFill>
                <a:latin typeface="Comic Sans MS" panose="030F0702030302020204" pitchFamily="66" charset="0"/>
              </a:rPr>
              <a:t>Tapestry:</a:t>
            </a:r>
            <a:r>
              <a:rPr lang="en-US" altLang="en-US" sz="1050" dirty="0">
                <a:solidFill>
                  <a:srgbClr val="000000"/>
                </a:solidFill>
                <a:latin typeface="Comic Sans MS" panose="030F0702030302020204" pitchFamily="66" charset="0"/>
              </a:rPr>
              <a:t> We will continue to share evidence of your child’s experiences across the curriculum on Tapestry. Please interact with these and also feel free to share your child’s developments and achievements outside of school with us. </a:t>
            </a:r>
          </a:p>
          <a:p>
            <a:pPr algn="just" eaLnBrk="1" hangingPunct="1">
              <a:spcBef>
                <a:spcPct val="0"/>
              </a:spcBef>
              <a:spcAft>
                <a:spcPts val="0"/>
              </a:spcAft>
              <a:buNone/>
            </a:pPr>
            <a:endParaRPr lang="en-US" altLang="en-US" sz="1050" dirty="0">
              <a:solidFill>
                <a:srgbClr val="000000"/>
              </a:solidFill>
              <a:latin typeface="Comic Sans MS" panose="030F0702030302020204" pitchFamily="66" charset="0"/>
            </a:endParaRPr>
          </a:p>
          <a:p>
            <a:pPr algn="just" eaLnBrk="1" hangingPunct="1">
              <a:spcBef>
                <a:spcPct val="0"/>
              </a:spcBef>
              <a:spcAft>
                <a:spcPts val="0"/>
              </a:spcAft>
              <a:buNone/>
            </a:pPr>
            <a:r>
              <a:rPr lang="en-US" altLang="en-US" sz="1050" b="1" u="sng" dirty="0">
                <a:solidFill>
                  <a:srgbClr val="000000"/>
                </a:solidFill>
                <a:latin typeface="Comic Sans MS" panose="030F0702030302020204" pitchFamily="66" charset="0"/>
              </a:rPr>
              <a:t>Weather:</a:t>
            </a:r>
            <a:r>
              <a:rPr lang="en-US" altLang="en-US" sz="1050" dirty="0">
                <a:solidFill>
                  <a:srgbClr val="000000"/>
                </a:solidFill>
                <a:latin typeface="Comic Sans MS" panose="030F0702030302020204" pitchFamily="66" charset="0"/>
              </a:rPr>
              <a:t> Please ensure your child has sunscreen on every morning before school, as we will be outside every day, and the sun is shining more. The children must also wear a sunhat. We will get messy, but the stains show we have worked and played hard. </a:t>
            </a:r>
          </a:p>
          <a:p>
            <a:pPr algn="just" eaLnBrk="1" hangingPunct="1">
              <a:spcBef>
                <a:spcPct val="0"/>
              </a:spcBef>
              <a:spcAft>
                <a:spcPts val="0"/>
              </a:spcAft>
              <a:buNone/>
            </a:pPr>
            <a:endParaRPr lang="en-US" altLang="en-US" sz="1050" dirty="0">
              <a:solidFill>
                <a:srgbClr val="000000"/>
              </a:solidFill>
              <a:latin typeface="Comic Sans MS" panose="030F0702030302020204" pitchFamily="66" charset="0"/>
            </a:endParaRPr>
          </a:p>
          <a:p>
            <a:pPr algn="just" eaLnBrk="1" hangingPunct="1">
              <a:spcBef>
                <a:spcPct val="0"/>
              </a:spcBef>
              <a:spcAft>
                <a:spcPts val="0"/>
              </a:spcAft>
              <a:buNone/>
            </a:pPr>
            <a:r>
              <a:rPr lang="en-US" altLang="en-US" sz="1050" b="1" u="sng" dirty="0">
                <a:solidFill>
                  <a:srgbClr val="000000"/>
                </a:solidFill>
                <a:latin typeface="Comic Sans MS" panose="030F0702030302020204" pitchFamily="66" charset="0"/>
              </a:rPr>
              <a:t>Reading:</a:t>
            </a:r>
          </a:p>
          <a:p>
            <a:pPr algn="just" eaLnBrk="1" hangingPunct="1">
              <a:spcBef>
                <a:spcPct val="0"/>
              </a:spcBef>
              <a:spcAft>
                <a:spcPts val="0"/>
              </a:spcAft>
              <a:buNone/>
            </a:pPr>
            <a:r>
              <a:rPr lang="en-US" altLang="en-US" sz="1050" dirty="0">
                <a:solidFill>
                  <a:srgbClr val="000000"/>
                </a:solidFill>
                <a:latin typeface="Comic Sans MS" panose="030F0702030302020204" pitchFamily="66" charset="0"/>
              </a:rPr>
              <a:t>Please read for pleasure with your child daily. The children will be bringing home a book from our reading garden every week, so please fill in their reading record with a comment on how you both got on. This could include what you liked or disliked about the story.</a:t>
            </a:r>
          </a:p>
          <a:p>
            <a:pPr eaLnBrk="1" hangingPunct="1">
              <a:spcBef>
                <a:spcPct val="0"/>
              </a:spcBef>
              <a:spcAft>
                <a:spcPts val="0"/>
              </a:spcAft>
              <a:buFontTx/>
              <a:buNone/>
            </a:pPr>
            <a:endParaRPr lang="en-US" altLang="en-US" sz="600" b="1" u="sng" dirty="0">
              <a:solidFill>
                <a:srgbClr val="000000"/>
              </a:solidFill>
              <a:latin typeface="Comic Sans MS" panose="030F0702030302020204" pitchFamily="66" charset="0"/>
            </a:endParaRPr>
          </a:p>
          <a:p>
            <a:pPr eaLnBrk="1" hangingPunct="1">
              <a:spcBef>
                <a:spcPct val="0"/>
              </a:spcBef>
              <a:spcAft>
                <a:spcPts val="0"/>
              </a:spcAft>
              <a:buFontTx/>
              <a:buNone/>
            </a:pPr>
            <a:r>
              <a:rPr lang="en-US" altLang="en-US" sz="1050" b="1" u="sng" dirty="0">
                <a:solidFill>
                  <a:srgbClr val="000000"/>
                </a:solidFill>
                <a:latin typeface="Comic Sans MS" panose="030F0702030302020204" pitchFamily="66" charset="0"/>
              </a:rPr>
              <a:t>Dates to note:</a:t>
            </a:r>
            <a:r>
              <a:rPr lang="en-GB" sz="1050" dirty="0"/>
              <a:t> </a:t>
            </a:r>
          </a:p>
          <a:p>
            <a:pPr eaLnBrk="1" hangingPunct="1">
              <a:spcBef>
                <a:spcPct val="0"/>
              </a:spcBef>
              <a:buFontTx/>
              <a:buNone/>
            </a:pPr>
            <a:r>
              <a:rPr lang="en-GB" sz="1100" dirty="0">
                <a:latin typeface="Comic Sans MS" panose="030F0902030302020204" pitchFamily="66" charset="0"/>
              </a:rPr>
              <a:t>Friday  5th June – Non-uniform day to raise money for the school fair.</a:t>
            </a:r>
          </a:p>
          <a:p>
            <a:pPr eaLnBrk="1" hangingPunct="1">
              <a:spcBef>
                <a:spcPct val="0"/>
              </a:spcBef>
              <a:buFontTx/>
              <a:buNone/>
            </a:pPr>
            <a:r>
              <a:rPr lang="en-GB" sz="1100" dirty="0">
                <a:latin typeface="Comic Sans MS" panose="030F0902030302020204" pitchFamily="66" charset="0"/>
              </a:rPr>
              <a:t>W/C 15th June – Mental Health &amp; Well-being week</a:t>
            </a:r>
          </a:p>
          <a:p>
            <a:pPr eaLnBrk="1" hangingPunct="1">
              <a:spcBef>
                <a:spcPct val="0"/>
              </a:spcBef>
              <a:buFontTx/>
              <a:buNone/>
            </a:pPr>
            <a:r>
              <a:rPr lang="en-GB" sz="1100" dirty="0">
                <a:latin typeface="Comic Sans MS" panose="030F0902030302020204" pitchFamily="66" charset="0"/>
              </a:rPr>
              <a:t>Friday 19th June – Sports Day</a:t>
            </a:r>
          </a:p>
          <a:p>
            <a:pPr eaLnBrk="1" hangingPunct="1">
              <a:spcBef>
                <a:spcPct val="0"/>
              </a:spcBef>
              <a:buFontTx/>
              <a:buNone/>
            </a:pPr>
            <a:r>
              <a:rPr lang="en-GB" sz="1100" dirty="0">
                <a:latin typeface="Comic Sans MS" panose="030F0902030302020204" pitchFamily="66" charset="0"/>
              </a:rPr>
              <a:t>W/C 29th June – Maths focus week – Milo’s Money</a:t>
            </a:r>
          </a:p>
          <a:p>
            <a:pPr eaLnBrk="1" hangingPunct="1">
              <a:spcBef>
                <a:spcPct val="0"/>
              </a:spcBef>
              <a:buFontTx/>
              <a:buNone/>
            </a:pPr>
            <a:r>
              <a:rPr lang="en-GB" sz="1100" dirty="0">
                <a:latin typeface="Comic Sans MS" panose="030F0902030302020204" pitchFamily="66" charset="0"/>
              </a:rPr>
              <a:t>Friday 3rd July – School Fayre time tbc</a:t>
            </a:r>
          </a:p>
          <a:p>
            <a:pPr eaLnBrk="1" hangingPunct="1">
              <a:spcBef>
                <a:spcPct val="0"/>
              </a:spcBef>
              <a:buFontTx/>
              <a:buNone/>
            </a:pPr>
            <a:r>
              <a:rPr lang="en-GB" sz="1100" dirty="0">
                <a:latin typeface="Comic Sans MS" panose="030F0902030302020204" pitchFamily="66" charset="0"/>
              </a:rPr>
              <a:t>Friday 17th July – End of term service @ 12.30pm</a:t>
            </a:r>
          </a:p>
        </p:txBody>
      </p:sp>
      <p:sp>
        <p:nvSpPr>
          <p:cNvPr id="3078" name="Rectangle 1">
            <a:extLst>
              <a:ext uri="{FF2B5EF4-FFF2-40B4-BE49-F238E27FC236}">
                <a16:creationId xmlns:a16="http://schemas.microsoft.com/office/drawing/2014/main" id="{653CEA41-D8BA-1EF3-6547-290947BADE2A}"/>
              </a:ext>
            </a:extLst>
          </p:cNvPr>
          <p:cNvSpPr>
            <a:spLocks noChangeArrowheads="1"/>
          </p:cNvSpPr>
          <p:nvPr/>
        </p:nvSpPr>
        <p:spPr bwMode="auto">
          <a:xfrm>
            <a:off x="0" y="2259013"/>
            <a:ext cx="4572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spcAft>
                <a:spcPts val="1000"/>
              </a:spcAft>
              <a:buFontTx/>
              <a:buNone/>
            </a:pPr>
            <a:r>
              <a:rPr lang="en-GB" altLang="en-US" sz="1000">
                <a:latin typeface="Comic Sans MS" panose="030F0702030302020204" pitchFamily="66" charset="0"/>
              </a:rPr>
              <a:t>.</a:t>
            </a:r>
            <a:endParaRPr lang="en-US" altLang="en-US" sz="1000">
              <a:latin typeface="Comic Sans MS" panose="030F0702030302020204" pitchFamily="66" charset="0"/>
            </a:endParaRPr>
          </a:p>
        </p:txBody>
      </p:sp>
      <p:sp>
        <p:nvSpPr>
          <p:cNvPr id="3079" name="TextBox 9">
            <a:extLst>
              <a:ext uri="{FF2B5EF4-FFF2-40B4-BE49-F238E27FC236}">
                <a16:creationId xmlns:a16="http://schemas.microsoft.com/office/drawing/2014/main" id="{0A1FFD0B-C15D-744A-6850-41E7FC61D954}"/>
              </a:ext>
            </a:extLst>
          </p:cNvPr>
          <p:cNvSpPr txBox="1">
            <a:spLocks noChangeArrowheads="1"/>
          </p:cNvSpPr>
          <p:nvPr/>
        </p:nvSpPr>
        <p:spPr bwMode="auto">
          <a:xfrm>
            <a:off x="35496" y="82550"/>
            <a:ext cx="4320480" cy="6780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spcAft>
                <a:spcPts val="1000"/>
              </a:spcAft>
              <a:buFontTx/>
              <a:buNone/>
            </a:pPr>
            <a:r>
              <a:rPr lang="en-GB" altLang="en-US" sz="1000" b="1" u="sng" dirty="0">
                <a:latin typeface="Comic Sans MS" panose="030F0702030302020204" pitchFamily="66" charset="0"/>
              </a:rPr>
              <a:t>The Specific Areas</a:t>
            </a:r>
          </a:p>
          <a:p>
            <a:pPr eaLnBrk="1" hangingPunct="1">
              <a:spcBef>
                <a:spcPct val="0"/>
              </a:spcBef>
              <a:buFontTx/>
              <a:buNone/>
            </a:pPr>
            <a:r>
              <a:rPr lang="en-GB" altLang="en-US" sz="950" b="1" u="sng" dirty="0">
                <a:latin typeface="Comic Sans MS" panose="030F0702030302020204" pitchFamily="66" charset="0"/>
              </a:rPr>
              <a:t>Literacy</a:t>
            </a:r>
          </a:p>
          <a:p>
            <a:pPr algn="just">
              <a:spcBef>
                <a:spcPts val="0"/>
              </a:spcBef>
              <a:buNone/>
            </a:pPr>
            <a:r>
              <a:rPr lang="en-GB" altLang="en-US" sz="950" dirty="0">
                <a:latin typeface="Comic Sans MS" panose="030F0702030302020204" pitchFamily="66" charset="0"/>
              </a:rPr>
              <a:t>In phonics, we will continually revisit our initial sound recognition of </a:t>
            </a:r>
            <a:r>
              <a:rPr lang="en-GB" altLang="en-US" sz="950" b="1" dirty="0">
                <a:solidFill>
                  <a:srgbClr val="00B050"/>
                </a:solidFill>
                <a:latin typeface="Comic Sans MS" panose="030F0702030302020204" pitchFamily="66" charset="0"/>
              </a:rPr>
              <a:t>s, a, t, p, </a:t>
            </a:r>
            <a:r>
              <a:rPr lang="en-GB" altLang="en-US" sz="950" b="1" dirty="0" err="1">
                <a:solidFill>
                  <a:srgbClr val="00B050"/>
                </a:solidFill>
                <a:latin typeface="Comic Sans MS" panose="030F0702030302020204" pitchFamily="66" charset="0"/>
              </a:rPr>
              <a:t>i</a:t>
            </a:r>
            <a:r>
              <a:rPr lang="en-GB" altLang="en-US" sz="950" b="1" dirty="0">
                <a:solidFill>
                  <a:srgbClr val="00B050"/>
                </a:solidFill>
                <a:latin typeface="Comic Sans MS" panose="030F0702030302020204" pitchFamily="66" charset="0"/>
              </a:rPr>
              <a:t>, n,</a:t>
            </a:r>
            <a:r>
              <a:rPr lang="en-GB" altLang="en-US" sz="950" dirty="0">
                <a:solidFill>
                  <a:srgbClr val="7030A0"/>
                </a:solidFill>
                <a:latin typeface="Comic Sans MS" panose="030F0702030302020204" pitchFamily="66" charset="0"/>
              </a:rPr>
              <a:t> </a:t>
            </a:r>
            <a:r>
              <a:rPr lang="en-GB" sz="950" b="1" dirty="0">
                <a:solidFill>
                  <a:srgbClr val="00B050"/>
                </a:solidFill>
                <a:latin typeface="Comic Sans MS" panose="030F0702030302020204" pitchFamily="66" charset="0"/>
              </a:rPr>
              <a:t>m, d, g, o, c, k, e, u, r, h, b, f, l, j, v, w, y, z, </a:t>
            </a:r>
            <a:r>
              <a:rPr lang="en-GB" sz="950" b="1" dirty="0" err="1">
                <a:solidFill>
                  <a:srgbClr val="00B050"/>
                </a:solidFill>
                <a:latin typeface="Comic Sans MS" panose="030F0702030302020204" pitchFamily="66" charset="0"/>
              </a:rPr>
              <a:t>qu</a:t>
            </a:r>
            <a:r>
              <a:rPr lang="en-GB" sz="950" b="1" dirty="0">
                <a:solidFill>
                  <a:srgbClr val="00B050"/>
                </a:solidFill>
                <a:latin typeface="Comic Sans MS" panose="030F0702030302020204" pitchFamily="66" charset="0"/>
              </a:rPr>
              <a:t> </a:t>
            </a:r>
            <a:r>
              <a:rPr lang="en-GB" sz="950" b="1" dirty="0">
                <a:latin typeface="Comic Sans MS" panose="030F0702030302020204" pitchFamily="66" charset="0"/>
              </a:rPr>
              <a:t>before moving on to </a:t>
            </a:r>
            <a:r>
              <a:rPr lang="en-GB" sz="950" b="1" dirty="0" err="1">
                <a:solidFill>
                  <a:srgbClr val="00B050"/>
                </a:solidFill>
                <a:latin typeface="Comic Sans MS" panose="030F0702030302020204" pitchFamily="66" charset="0"/>
              </a:rPr>
              <a:t>ch</a:t>
            </a:r>
            <a:r>
              <a:rPr lang="en-GB" sz="950" b="1" dirty="0">
                <a:solidFill>
                  <a:srgbClr val="00B050"/>
                </a:solidFill>
                <a:latin typeface="Comic Sans MS" panose="030F0702030302020204" pitchFamily="66" charset="0"/>
              </a:rPr>
              <a:t>, ck, x, </a:t>
            </a:r>
            <a:r>
              <a:rPr lang="en-GB" sz="950" b="1" dirty="0" err="1">
                <a:solidFill>
                  <a:srgbClr val="00B050"/>
                </a:solidFill>
                <a:latin typeface="Comic Sans MS" panose="030F0702030302020204" pitchFamily="66" charset="0"/>
              </a:rPr>
              <a:t>sh</a:t>
            </a:r>
            <a:r>
              <a:rPr lang="en-GB" sz="950" b="1" dirty="0">
                <a:solidFill>
                  <a:srgbClr val="00B050"/>
                </a:solidFill>
                <a:latin typeface="Comic Sans MS" panose="030F0702030302020204" pitchFamily="66" charset="0"/>
              </a:rPr>
              <a:t>, </a:t>
            </a:r>
            <a:r>
              <a:rPr lang="en-GB" sz="950" b="1" dirty="0" err="1">
                <a:solidFill>
                  <a:srgbClr val="00B050"/>
                </a:solidFill>
                <a:latin typeface="Comic Sans MS" panose="030F0702030302020204" pitchFamily="66" charset="0"/>
              </a:rPr>
              <a:t>th</a:t>
            </a:r>
            <a:r>
              <a:rPr lang="en-GB" sz="950" b="1" dirty="0">
                <a:solidFill>
                  <a:srgbClr val="00B050"/>
                </a:solidFill>
                <a:latin typeface="Comic Sans MS" panose="030F0702030302020204" pitchFamily="66" charset="0"/>
              </a:rPr>
              <a:t>, ng, </a:t>
            </a:r>
            <a:r>
              <a:rPr lang="en-GB" sz="950" b="1" dirty="0" err="1">
                <a:solidFill>
                  <a:srgbClr val="00B050"/>
                </a:solidFill>
                <a:latin typeface="Comic Sans MS" panose="030F0702030302020204" pitchFamily="66" charset="0"/>
              </a:rPr>
              <a:t>nk</a:t>
            </a:r>
            <a:r>
              <a:rPr lang="en-GB" sz="950" b="1" dirty="0">
                <a:solidFill>
                  <a:srgbClr val="00B050"/>
                </a:solidFill>
                <a:latin typeface="Comic Sans MS" panose="030F0702030302020204" pitchFamily="66" charset="0"/>
              </a:rPr>
              <a:t> </a:t>
            </a:r>
            <a:r>
              <a:rPr lang="en-GB" sz="950" dirty="0">
                <a:latin typeface="Comic Sans MS" panose="030F0702030302020204" pitchFamily="66" charset="0"/>
              </a:rPr>
              <a:t>(end sounds only). We will also concentrate on Aspect 7 (Oral segmenting and blending) of Phase 1.  Through our texts ‘The Gingerbread Man’ and ‘The Three Little Pigs’, we will continue to understand the key concepts of print and engage in more extended conversations about stories to support our learning and understanding of new vocabulary. We will continue to write some or all of our names</a:t>
            </a:r>
            <a:r>
              <a:rPr lang="en-US" sz="950" dirty="0">
                <a:latin typeface="Comic Sans MS" panose="030F0702030302020204" pitchFamily="66" charset="0"/>
              </a:rPr>
              <a:t> and write some letters accurately.</a:t>
            </a:r>
            <a:endParaRPr lang="en-GB" sz="950" dirty="0">
              <a:latin typeface="Comic Sans MS" panose="030F0702030302020204" pitchFamily="66" charset="0"/>
            </a:endParaRPr>
          </a:p>
          <a:p>
            <a:pPr eaLnBrk="1" hangingPunct="1">
              <a:spcBef>
                <a:spcPct val="0"/>
              </a:spcBef>
              <a:buFontTx/>
              <a:buNone/>
            </a:pPr>
            <a:endParaRPr lang="en-GB" altLang="en-US" sz="200" b="1" dirty="0">
              <a:latin typeface="Comic Sans MS" panose="030F0702030302020204" pitchFamily="66" charset="0"/>
            </a:endParaRPr>
          </a:p>
          <a:p>
            <a:pPr eaLnBrk="1" hangingPunct="1">
              <a:spcBef>
                <a:spcPct val="0"/>
              </a:spcBef>
              <a:buFontTx/>
              <a:buNone/>
            </a:pPr>
            <a:endParaRPr lang="en-GB" altLang="en-US" sz="500" b="1" u="sng" dirty="0">
              <a:latin typeface="Comic Sans MS" panose="030F0702030302020204" pitchFamily="66" charset="0"/>
            </a:endParaRPr>
          </a:p>
          <a:p>
            <a:pPr eaLnBrk="1" hangingPunct="1">
              <a:spcBef>
                <a:spcPct val="0"/>
              </a:spcBef>
              <a:buFontTx/>
              <a:buNone/>
            </a:pPr>
            <a:r>
              <a:rPr lang="en-GB" altLang="en-US" sz="950" b="1" u="sng" dirty="0">
                <a:latin typeface="Comic Sans MS" panose="030F0702030302020204" pitchFamily="66" charset="0"/>
              </a:rPr>
              <a:t>Mathematics</a:t>
            </a:r>
          </a:p>
          <a:p>
            <a:pPr algn="just" eaLnBrk="1" hangingPunct="1">
              <a:spcBef>
                <a:spcPct val="0"/>
              </a:spcBef>
              <a:buFontTx/>
              <a:buNone/>
            </a:pPr>
            <a:r>
              <a:rPr lang="en-GB" altLang="en-US" sz="950" dirty="0">
                <a:latin typeface="Comic Sans MS" panose="030F0702030302020204" pitchFamily="66" charset="0"/>
              </a:rPr>
              <a:t>We will continue to show finger numbers to 5 and begin to solve real-world mathematical problems involving numbers to 5. We will continue to recite numbers beyond that and experiment with our own symbols and marks. We will link numerals with amounts and be able to match them with objects. We will know that the last number reached when counting a small set of objects tells you how many there are in total (‘cardinal principle’). We will discuss and explore 2D and 3D shapes by thinking about their suitability for building. We will discuss and identify patterns in our environment and use informal language to describe them, such as spotty, pointy, and blobs. </a:t>
            </a:r>
          </a:p>
          <a:p>
            <a:pPr eaLnBrk="1" hangingPunct="1">
              <a:spcBef>
                <a:spcPct val="0"/>
              </a:spcBef>
              <a:buFontTx/>
              <a:buNone/>
            </a:pPr>
            <a:endParaRPr lang="en-GB" altLang="en-US" sz="500" b="1" u="sng" dirty="0">
              <a:latin typeface="Comic Sans MS" panose="030F0702030302020204" pitchFamily="66" charset="0"/>
            </a:endParaRPr>
          </a:p>
          <a:p>
            <a:pPr eaLnBrk="1" hangingPunct="1">
              <a:spcBef>
                <a:spcPct val="0"/>
              </a:spcBef>
              <a:buFontTx/>
              <a:buNone/>
            </a:pPr>
            <a:r>
              <a:rPr lang="en-GB" altLang="en-US" sz="950" b="1" u="sng" dirty="0">
                <a:latin typeface="Comic Sans MS" panose="030F0702030302020204" pitchFamily="66" charset="0"/>
              </a:rPr>
              <a:t>Expressive Arts and Design</a:t>
            </a:r>
          </a:p>
          <a:p>
            <a:pPr algn="just">
              <a:buNone/>
            </a:pPr>
            <a:r>
              <a:rPr lang="en-US" sz="950" dirty="0">
                <a:latin typeface="Comic Sans MS" panose="030F0702030302020204" pitchFamily="66" charset="0"/>
              </a:rPr>
              <a:t>We will begin to develop complex stories using small world equipment. We will explore different materials freely. Develop our ideas about how to use them and what to make. Develop our ideas and then decide which materials to use to express them. We will draw with increasing complexity and detail, such as representing a face with a circle and including details, use drawing to represent ideas like movement or loud noises, as well as different emotions. We will listen with increased attention to sounds, respond to what we have heard, express our thoughts and feelings, and remember and sing entire songs. We will play instruments with increasing control to express our feelings and ideas.</a:t>
            </a:r>
          </a:p>
          <a:p>
            <a:pPr algn="just">
              <a:buNone/>
            </a:pPr>
            <a:endParaRPr lang="en-US" sz="500" b="1" u="sng" dirty="0">
              <a:latin typeface="Comic Sans MS" panose="030F0702030302020204" pitchFamily="66" charset="0"/>
            </a:endParaRPr>
          </a:p>
          <a:p>
            <a:pPr algn="just">
              <a:buNone/>
            </a:pPr>
            <a:r>
              <a:rPr lang="en-US" sz="950" b="1" u="sng" dirty="0">
                <a:latin typeface="Comic Sans MS" panose="030F0702030302020204" pitchFamily="66" charset="0"/>
              </a:rPr>
              <a:t>Understanding the World</a:t>
            </a:r>
          </a:p>
          <a:p>
            <a:pPr algn="just">
              <a:buNone/>
            </a:pPr>
            <a:r>
              <a:rPr lang="en-US" sz="950" dirty="0">
                <a:latin typeface="Comic Sans MS" panose="030F0702030302020204" pitchFamily="66" charset="0"/>
              </a:rPr>
              <a:t>We will use all our senses in a hands-on exploration of natural materials, explore collections of materials with similar and/or different properties, talk about what we see using a wider range of vocabulary, explore and talk about different forces we can feel, and the differences between materials as well as the changes we notice. We will continue to develop positive attitudes about the differences between people, know that there are different countries in the world and talk about the differences they have experienced or seen in photos.</a:t>
            </a:r>
          </a:p>
        </p:txBody>
      </p:sp>
      <p:sp>
        <p:nvSpPr>
          <p:cNvPr id="3" name="TextBox 2">
            <a:extLst>
              <a:ext uri="{FF2B5EF4-FFF2-40B4-BE49-F238E27FC236}">
                <a16:creationId xmlns:a16="http://schemas.microsoft.com/office/drawing/2014/main" id="{9855B66F-B239-764A-6BED-DAFC8F51AA83}"/>
              </a:ext>
            </a:extLst>
          </p:cNvPr>
          <p:cNvSpPr txBox="1"/>
          <p:nvPr/>
        </p:nvSpPr>
        <p:spPr>
          <a:xfrm>
            <a:off x="4409946" y="260648"/>
            <a:ext cx="4626549" cy="1261884"/>
          </a:xfrm>
          <a:prstGeom prst="rect">
            <a:avLst/>
          </a:prstGeom>
          <a:noFill/>
        </p:spPr>
        <p:txBody>
          <a:bodyPr wrap="square">
            <a:spAutoFit/>
          </a:bodyPr>
          <a:lstStyle/>
          <a:p>
            <a:pPr lvl="0">
              <a:spcAft>
                <a:spcPts val="1200"/>
              </a:spcAft>
            </a:pPr>
            <a:r>
              <a:rPr lang="en-US" sz="950" dirty="0">
                <a:latin typeface="Comic Sans MS" panose="030F0902030302020204" pitchFamily="66" charset="0"/>
                <a:ea typeface="Calibri" panose="020F0502020204030204" pitchFamily="34" charset="0"/>
                <a:cs typeface="Calibri Light" panose="020F0302020204030204" pitchFamily="34" charset="0"/>
              </a:rPr>
              <a:t>In RE, we will be learning how special objects and clothing can show belonging, such as a cross, hijab, kippah, or turban, and how these items help people feel part of their family, faith, or community. We will also learn that different people believe and value different things – developing an early understanding of diversity, respect, and identity across faiths, including Christianity, Islam, Judaism, and Sikh. Lastly, we will learn what makes them feel like they belong – through personal reflection, creative work, and shared storytelling, children </a:t>
            </a:r>
            <a:r>
              <a:rPr lang="en-US" sz="950" dirty="0" err="1">
                <a:latin typeface="Comic Sans MS" panose="030F0902030302020204" pitchFamily="66" charset="0"/>
                <a:ea typeface="Calibri" panose="020F0502020204030204" pitchFamily="34" charset="0"/>
                <a:cs typeface="Calibri Light" panose="020F0302020204030204" pitchFamily="34" charset="0"/>
              </a:rPr>
              <a:t>recognise</a:t>
            </a:r>
            <a:r>
              <a:rPr lang="en-US" sz="950" dirty="0">
                <a:latin typeface="Comic Sans MS" panose="030F0902030302020204" pitchFamily="66" charset="0"/>
                <a:ea typeface="Calibri" panose="020F0502020204030204" pitchFamily="34" charset="0"/>
                <a:cs typeface="Calibri Light" panose="020F0302020204030204" pitchFamily="34" charset="0"/>
              </a:rPr>
              <a:t> their own sense of identity and what helps them feel included.</a:t>
            </a:r>
            <a:r>
              <a:rPr lang="en-GB" sz="950" dirty="0">
                <a:effectLst/>
                <a:latin typeface="Comic Sans MS" panose="030F0902030302020204" pitchFamily="66" charset="0"/>
                <a:ea typeface="Times New Roman" panose="02020603050405020304" pitchFamily="18" charset="0"/>
                <a:cs typeface="Times New Roman" panose="02020603050405020304" pitchFamily="18" charset="0"/>
              </a:rPr>
              <a:t> </a:t>
            </a:r>
            <a:endParaRPr lang="en-GB" sz="950" dirty="0">
              <a:effectLst/>
              <a:latin typeface="Comic Sans MS" panose="030F0902030302020204" pitchFamily="66" charset="0"/>
              <a:ea typeface="Calibri" panose="020F0502020204030204" pitchFamily="34" charset="0"/>
              <a:cs typeface="Times New Roman" panose="02020603050405020304" pitchFamily="18"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6a6f9b4c-029b-444e-addf-4d66571c9b6f" xsi:nil="true"/>
    <lcf76f155ced4ddcb4097134ff3c332f xmlns="450a6b86-6e86-4b74-93c9-116031be495f">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3" ma:contentTypeDescription="Create a new document." ma:contentTypeScope="" ma:versionID="ef0b5838d9ca2e80ca5ac78122a63a0a">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5c5c0cf29ea19fe83182ebddc98469a9"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DE0B86A-4A11-4AE0-9DEC-88342E34C4E3}">
  <ds:schemaRefs>
    <ds:schemaRef ds:uri="http://schemas.microsoft.com/sharepoint/v3/contenttype/forms"/>
  </ds:schemaRefs>
</ds:datastoreItem>
</file>

<file path=customXml/itemProps2.xml><?xml version="1.0" encoding="utf-8"?>
<ds:datastoreItem xmlns:ds="http://schemas.openxmlformats.org/officeDocument/2006/customXml" ds:itemID="{A294016C-19C8-495D-9C63-94E31ADBCEF0}">
  <ds:schemaRefs>
    <ds:schemaRef ds:uri="http://schemas.microsoft.com/office/2006/metadata/properties"/>
    <ds:schemaRef ds:uri="http://purl.org/dc/terms/"/>
    <ds:schemaRef ds:uri="http://purl.org/dc/elements/1.1/"/>
    <ds:schemaRef ds:uri="http://schemas.microsoft.com/office/2006/documentManagement/types"/>
    <ds:schemaRef ds:uri="http://schemas.microsoft.com/office/infopath/2007/PartnerControls"/>
    <ds:schemaRef ds:uri="http://www.w3.org/XML/1998/namespace"/>
    <ds:schemaRef ds:uri="http://schemas.openxmlformats.org/package/2006/metadata/core-properties"/>
    <ds:schemaRef ds:uri="450a6b86-6e86-4b74-93c9-116031be495f"/>
    <ds:schemaRef ds:uri="6a6f9b4c-029b-444e-addf-4d66571c9b6f"/>
    <ds:schemaRef ds:uri="http://purl.org/dc/dcmitype/"/>
  </ds:schemaRefs>
</ds:datastoreItem>
</file>

<file path=customXml/itemProps3.xml><?xml version="1.0" encoding="utf-8"?>
<ds:datastoreItem xmlns:ds="http://schemas.openxmlformats.org/officeDocument/2006/customXml" ds:itemID="{2A9B8B1E-7E33-46F3-AD41-8C752149C113}"/>
</file>

<file path=docProps/app.xml><?xml version="1.0" encoding="utf-8"?>
<Properties xmlns="http://schemas.openxmlformats.org/officeDocument/2006/extended-properties" xmlns:vt="http://schemas.openxmlformats.org/officeDocument/2006/docPropsVTypes">
  <TotalTime>3500</TotalTime>
  <Words>1364</Words>
  <Application>Microsoft Macintosh PowerPoint</Application>
  <PresentationFormat>On-screen Show (4:3)</PresentationFormat>
  <Paragraphs>54</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Comic Sans MS</vt:lpstr>
      <vt:lpstr>Office Theme</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c:creator>
  <cp:lastModifiedBy>Teresa Bissett</cp:lastModifiedBy>
  <cp:revision>323</cp:revision>
  <cp:lastPrinted>2016-09-20T04:12:52Z</cp:lastPrinted>
  <dcterms:created xsi:type="dcterms:W3CDTF">2014-02-13T13:53:14Z</dcterms:created>
  <dcterms:modified xsi:type="dcterms:W3CDTF">2026-06-07T21:35:54Z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0x010100B2454E0188772A4CA30BFEF8B53D0367</vt:lpwstr>
  </property>
  <property fmtid="{D5CDD505-2E9C-101B-9397-08002B2CF9AE}" pid="3" name="MediaServiceImageTags">
    <vt:lpwstr/>
  </property>
</Properties>
</file>