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sldIdLst>
    <p:sldId id="256" r:id="rId4"/>
    <p:sldId id="257" r:id="rId5"/>
  </p:sldIdLst>
  <p:sldSz cx="9144000" cy="6858000" type="screen4x3"/>
  <p:notesSz cx="6888163" cy="100203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784" autoAdjust="0"/>
    <p:restoredTop sz="94660"/>
  </p:normalViewPr>
  <p:slideViewPr>
    <p:cSldViewPr>
      <p:cViewPr varScale="1">
        <p:scale>
          <a:sx n="132" d="100"/>
          <a:sy n="132" d="100"/>
        </p:scale>
        <p:origin x="1248" y="12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2.xml"/><Relationship Id="rId4" Type="http://schemas.openxmlformats.org/officeDocument/2006/relationships/slide" Target="slides/slide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245558-8B4B-505E-8ADF-2D0EA8B7E7E1}"/>
              </a:ext>
            </a:extLst>
          </p:cNvPr>
          <p:cNvSpPr>
            <a:spLocks noGrp="1"/>
          </p:cNvSpPr>
          <p:nvPr>
            <p:ph type="dt" sz="half" idx="10"/>
          </p:nvPr>
        </p:nvSpPr>
        <p:spPr/>
        <p:txBody>
          <a:bodyPr/>
          <a:lstStyle>
            <a:lvl1pPr>
              <a:defRPr/>
            </a:lvl1pPr>
          </a:lstStyle>
          <a:p>
            <a:pPr>
              <a:defRPr/>
            </a:pPr>
            <a:fld id="{4793F934-4963-431A-A3BD-BAD97847A347}" type="datetimeFigureOut">
              <a:rPr lang="en-GB" altLang="en-US"/>
              <a:pPr>
                <a:defRPr/>
              </a:pPr>
              <a:t>07/11/2025</a:t>
            </a:fld>
            <a:endParaRPr lang="en-GB" altLang="en-US"/>
          </a:p>
        </p:txBody>
      </p:sp>
      <p:sp>
        <p:nvSpPr>
          <p:cNvPr id="5" name="Footer Placeholder 4">
            <a:extLst>
              <a:ext uri="{FF2B5EF4-FFF2-40B4-BE49-F238E27FC236}">
                <a16:creationId xmlns:a16="http://schemas.microsoft.com/office/drawing/2014/main" id="{F134D356-AA6B-D2D5-33D9-3B0B2DFEA0E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568F281-CBF7-A11A-3102-F4FB7D372078}"/>
              </a:ext>
            </a:extLst>
          </p:cNvPr>
          <p:cNvSpPr>
            <a:spLocks noGrp="1"/>
          </p:cNvSpPr>
          <p:nvPr>
            <p:ph type="sldNum" sz="quarter" idx="12"/>
          </p:nvPr>
        </p:nvSpPr>
        <p:spPr/>
        <p:txBody>
          <a:bodyPr/>
          <a:lstStyle>
            <a:lvl1pPr>
              <a:defRPr/>
            </a:lvl1pPr>
          </a:lstStyle>
          <a:p>
            <a:fld id="{977D6ECC-4ABF-4C0B-812A-FA5851C991D0}" type="slidenum">
              <a:rPr lang="en-GB" altLang="en-US"/>
              <a:pPr/>
              <a:t>‹#›</a:t>
            </a:fld>
            <a:endParaRPr lang="en-GB" altLang="en-US"/>
          </a:p>
        </p:txBody>
      </p:sp>
    </p:spTree>
    <p:extLst>
      <p:ext uri="{BB962C8B-B14F-4D97-AF65-F5344CB8AC3E}">
        <p14:creationId xmlns:p14="http://schemas.microsoft.com/office/powerpoint/2010/main" val="3649257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093F7F-D1A4-1144-E019-0DFC7D5247DA}"/>
              </a:ext>
            </a:extLst>
          </p:cNvPr>
          <p:cNvSpPr>
            <a:spLocks noGrp="1"/>
          </p:cNvSpPr>
          <p:nvPr>
            <p:ph type="dt" sz="half" idx="10"/>
          </p:nvPr>
        </p:nvSpPr>
        <p:spPr/>
        <p:txBody>
          <a:bodyPr/>
          <a:lstStyle>
            <a:lvl1pPr>
              <a:defRPr/>
            </a:lvl1pPr>
          </a:lstStyle>
          <a:p>
            <a:pPr>
              <a:defRPr/>
            </a:pPr>
            <a:fld id="{03074D6C-C37D-4248-A138-1F4C993CAC95}" type="datetimeFigureOut">
              <a:rPr lang="en-GB" altLang="en-US"/>
              <a:pPr>
                <a:defRPr/>
              </a:pPr>
              <a:t>07/11/2025</a:t>
            </a:fld>
            <a:endParaRPr lang="en-GB" altLang="en-US"/>
          </a:p>
        </p:txBody>
      </p:sp>
      <p:sp>
        <p:nvSpPr>
          <p:cNvPr id="5" name="Footer Placeholder 4">
            <a:extLst>
              <a:ext uri="{FF2B5EF4-FFF2-40B4-BE49-F238E27FC236}">
                <a16:creationId xmlns:a16="http://schemas.microsoft.com/office/drawing/2014/main" id="{5D3A94EB-35F9-C79B-9143-0909DFB765E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E6F464C-E354-6CC5-40E7-5F3ADBAA26A0}"/>
              </a:ext>
            </a:extLst>
          </p:cNvPr>
          <p:cNvSpPr>
            <a:spLocks noGrp="1"/>
          </p:cNvSpPr>
          <p:nvPr>
            <p:ph type="sldNum" sz="quarter" idx="12"/>
          </p:nvPr>
        </p:nvSpPr>
        <p:spPr/>
        <p:txBody>
          <a:bodyPr/>
          <a:lstStyle>
            <a:lvl1pPr>
              <a:defRPr/>
            </a:lvl1pPr>
          </a:lstStyle>
          <a:p>
            <a:fld id="{E0AAA6AA-187E-408A-AC26-D3CE0CF3A9EB}" type="slidenum">
              <a:rPr lang="en-GB" altLang="en-US"/>
              <a:pPr/>
              <a:t>‹#›</a:t>
            </a:fld>
            <a:endParaRPr lang="en-GB" altLang="en-US"/>
          </a:p>
        </p:txBody>
      </p:sp>
    </p:spTree>
    <p:extLst>
      <p:ext uri="{BB962C8B-B14F-4D97-AF65-F5344CB8AC3E}">
        <p14:creationId xmlns:p14="http://schemas.microsoft.com/office/powerpoint/2010/main" val="4264861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D0335E-90EF-BFA3-8959-8EED6295108A}"/>
              </a:ext>
            </a:extLst>
          </p:cNvPr>
          <p:cNvSpPr>
            <a:spLocks noGrp="1"/>
          </p:cNvSpPr>
          <p:nvPr>
            <p:ph type="dt" sz="half" idx="10"/>
          </p:nvPr>
        </p:nvSpPr>
        <p:spPr/>
        <p:txBody>
          <a:bodyPr/>
          <a:lstStyle>
            <a:lvl1pPr>
              <a:defRPr/>
            </a:lvl1pPr>
          </a:lstStyle>
          <a:p>
            <a:pPr>
              <a:defRPr/>
            </a:pPr>
            <a:fld id="{2872A6C5-F49F-4BC8-BB77-297C5BBB6340}" type="datetimeFigureOut">
              <a:rPr lang="en-GB" altLang="en-US"/>
              <a:pPr>
                <a:defRPr/>
              </a:pPr>
              <a:t>07/11/2025</a:t>
            </a:fld>
            <a:endParaRPr lang="en-GB" altLang="en-US"/>
          </a:p>
        </p:txBody>
      </p:sp>
      <p:sp>
        <p:nvSpPr>
          <p:cNvPr id="5" name="Footer Placeholder 4">
            <a:extLst>
              <a:ext uri="{FF2B5EF4-FFF2-40B4-BE49-F238E27FC236}">
                <a16:creationId xmlns:a16="http://schemas.microsoft.com/office/drawing/2014/main" id="{DD73A958-A434-DE14-C298-C199E1363F4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9FF64C9-11EA-AA79-29D1-1859A1021471}"/>
              </a:ext>
            </a:extLst>
          </p:cNvPr>
          <p:cNvSpPr>
            <a:spLocks noGrp="1"/>
          </p:cNvSpPr>
          <p:nvPr>
            <p:ph type="sldNum" sz="quarter" idx="12"/>
          </p:nvPr>
        </p:nvSpPr>
        <p:spPr/>
        <p:txBody>
          <a:bodyPr/>
          <a:lstStyle>
            <a:lvl1pPr>
              <a:defRPr/>
            </a:lvl1pPr>
          </a:lstStyle>
          <a:p>
            <a:fld id="{E7019B18-E388-43D1-A88E-CB8E9266E55C}" type="slidenum">
              <a:rPr lang="en-GB" altLang="en-US"/>
              <a:pPr/>
              <a:t>‹#›</a:t>
            </a:fld>
            <a:endParaRPr lang="en-GB" altLang="en-US"/>
          </a:p>
        </p:txBody>
      </p:sp>
    </p:spTree>
    <p:extLst>
      <p:ext uri="{BB962C8B-B14F-4D97-AF65-F5344CB8AC3E}">
        <p14:creationId xmlns:p14="http://schemas.microsoft.com/office/powerpoint/2010/main" val="2469956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7E99570C-5E19-6977-F9EF-5D9046BB4FCB}"/>
              </a:ext>
            </a:extLst>
          </p:cNvPr>
          <p:cNvSpPr>
            <a:spLocks noGrp="1"/>
          </p:cNvSpPr>
          <p:nvPr>
            <p:ph type="dt" sz="half" idx="10"/>
          </p:nvPr>
        </p:nvSpPr>
        <p:spPr/>
        <p:txBody>
          <a:bodyPr/>
          <a:lstStyle>
            <a:lvl1pPr>
              <a:defRPr/>
            </a:lvl1pPr>
          </a:lstStyle>
          <a:p>
            <a:pPr>
              <a:defRPr/>
            </a:pPr>
            <a:fld id="{7F4A140D-E5B8-4BB0-978F-5CA124FF8709}" type="datetimeFigureOut">
              <a:rPr lang="en-GB" altLang="en-US"/>
              <a:pPr>
                <a:defRPr/>
              </a:pPr>
              <a:t>07/11/2025</a:t>
            </a:fld>
            <a:endParaRPr lang="en-GB" altLang="en-US"/>
          </a:p>
        </p:txBody>
      </p:sp>
      <p:sp>
        <p:nvSpPr>
          <p:cNvPr id="6" name="Footer Placeholder 4">
            <a:extLst>
              <a:ext uri="{FF2B5EF4-FFF2-40B4-BE49-F238E27FC236}">
                <a16:creationId xmlns:a16="http://schemas.microsoft.com/office/drawing/2014/main" id="{63589C7A-1CD1-AFF4-8FF5-E7D23F5CD1FD}"/>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C5F012D-9AB1-0370-45DC-3F5936CD9F63}"/>
              </a:ext>
            </a:extLst>
          </p:cNvPr>
          <p:cNvSpPr>
            <a:spLocks noGrp="1"/>
          </p:cNvSpPr>
          <p:nvPr>
            <p:ph type="sldNum" sz="quarter" idx="12"/>
          </p:nvPr>
        </p:nvSpPr>
        <p:spPr/>
        <p:txBody>
          <a:bodyPr/>
          <a:lstStyle>
            <a:lvl1pPr>
              <a:defRPr/>
            </a:lvl1pPr>
          </a:lstStyle>
          <a:p>
            <a:fld id="{2039383E-53D6-4311-AABA-82525E10E43D}" type="slidenum">
              <a:rPr lang="en-GB" altLang="en-US"/>
              <a:pPr/>
              <a:t>‹#›</a:t>
            </a:fld>
            <a:endParaRPr lang="en-GB" altLang="en-US"/>
          </a:p>
        </p:txBody>
      </p:sp>
    </p:spTree>
    <p:extLst>
      <p:ext uri="{BB962C8B-B14F-4D97-AF65-F5344CB8AC3E}">
        <p14:creationId xmlns:p14="http://schemas.microsoft.com/office/powerpoint/2010/main" val="1954150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B330F7A6-20AF-B12B-0AF7-D1F95DE593F1}"/>
              </a:ext>
            </a:extLst>
          </p:cNvPr>
          <p:cNvSpPr>
            <a:spLocks noGrp="1"/>
          </p:cNvSpPr>
          <p:nvPr>
            <p:ph type="dt" sz="half" idx="10"/>
          </p:nvPr>
        </p:nvSpPr>
        <p:spPr/>
        <p:txBody>
          <a:bodyPr/>
          <a:lstStyle>
            <a:lvl1pPr>
              <a:defRPr/>
            </a:lvl1pPr>
          </a:lstStyle>
          <a:p>
            <a:pPr>
              <a:defRPr/>
            </a:pPr>
            <a:fld id="{6C954F64-ABB5-4CC3-B4AD-DAC8AD2765D7}" type="datetimeFigureOut">
              <a:rPr lang="en-GB" altLang="en-US"/>
              <a:pPr>
                <a:defRPr/>
              </a:pPr>
              <a:t>07/11/2025</a:t>
            </a:fld>
            <a:endParaRPr lang="en-GB" altLang="en-US"/>
          </a:p>
        </p:txBody>
      </p:sp>
      <p:sp>
        <p:nvSpPr>
          <p:cNvPr id="8" name="Footer Placeholder 4">
            <a:extLst>
              <a:ext uri="{FF2B5EF4-FFF2-40B4-BE49-F238E27FC236}">
                <a16:creationId xmlns:a16="http://schemas.microsoft.com/office/drawing/2014/main" id="{6EB551BE-1EA4-7837-00F4-434159D5A3EB}"/>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DEEA1A83-48F7-849F-FFB5-F605DB9D1867}"/>
              </a:ext>
            </a:extLst>
          </p:cNvPr>
          <p:cNvSpPr>
            <a:spLocks noGrp="1"/>
          </p:cNvSpPr>
          <p:nvPr>
            <p:ph type="sldNum" sz="quarter" idx="12"/>
          </p:nvPr>
        </p:nvSpPr>
        <p:spPr/>
        <p:txBody>
          <a:bodyPr/>
          <a:lstStyle>
            <a:lvl1pPr>
              <a:defRPr/>
            </a:lvl1pPr>
          </a:lstStyle>
          <a:p>
            <a:fld id="{454739D8-E0A9-4C17-BD18-EDCC89FCB2C0}" type="slidenum">
              <a:rPr lang="en-GB" altLang="en-US"/>
              <a:pPr/>
              <a:t>‹#›</a:t>
            </a:fld>
            <a:endParaRPr lang="en-GB" altLang="en-US"/>
          </a:p>
        </p:txBody>
      </p:sp>
    </p:spTree>
    <p:extLst>
      <p:ext uri="{BB962C8B-B14F-4D97-AF65-F5344CB8AC3E}">
        <p14:creationId xmlns:p14="http://schemas.microsoft.com/office/powerpoint/2010/main" val="1859936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7124A3D-0884-4927-E0D5-F97B9BC6F517}"/>
              </a:ext>
            </a:extLst>
          </p:cNvPr>
          <p:cNvSpPr>
            <a:spLocks noGrp="1"/>
          </p:cNvSpPr>
          <p:nvPr>
            <p:ph type="dt" sz="half" idx="10"/>
          </p:nvPr>
        </p:nvSpPr>
        <p:spPr/>
        <p:txBody>
          <a:bodyPr/>
          <a:lstStyle>
            <a:lvl1pPr>
              <a:defRPr/>
            </a:lvl1pPr>
          </a:lstStyle>
          <a:p>
            <a:pPr>
              <a:defRPr/>
            </a:pPr>
            <a:fld id="{045E8FF8-758A-4831-B839-D7AEB73CB353}" type="datetimeFigureOut">
              <a:rPr lang="en-GB" altLang="en-US"/>
              <a:pPr>
                <a:defRPr/>
              </a:pPr>
              <a:t>07/11/2025</a:t>
            </a:fld>
            <a:endParaRPr lang="en-GB" altLang="en-US"/>
          </a:p>
        </p:txBody>
      </p:sp>
      <p:sp>
        <p:nvSpPr>
          <p:cNvPr id="4" name="Footer Placeholder 4">
            <a:extLst>
              <a:ext uri="{FF2B5EF4-FFF2-40B4-BE49-F238E27FC236}">
                <a16:creationId xmlns:a16="http://schemas.microsoft.com/office/drawing/2014/main" id="{B89658DE-2BBA-4D82-214F-46645820E9D4}"/>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C859F34A-A9A0-CDF2-3728-971FDA7E0321}"/>
              </a:ext>
            </a:extLst>
          </p:cNvPr>
          <p:cNvSpPr>
            <a:spLocks noGrp="1"/>
          </p:cNvSpPr>
          <p:nvPr>
            <p:ph type="sldNum" sz="quarter" idx="12"/>
          </p:nvPr>
        </p:nvSpPr>
        <p:spPr/>
        <p:txBody>
          <a:bodyPr/>
          <a:lstStyle>
            <a:lvl1pPr>
              <a:defRPr/>
            </a:lvl1pPr>
          </a:lstStyle>
          <a:p>
            <a:fld id="{CD2A24AC-FB9D-4BD8-BE83-A728AE75D178}" type="slidenum">
              <a:rPr lang="en-GB" altLang="en-US"/>
              <a:pPr/>
              <a:t>‹#›</a:t>
            </a:fld>
            <a:endParaRPr lang="en-GB" altLang="en-US"/>
          </a:p>
        </p:txBody>
      </p:sp>
    </p:spTree>
    <p:extLst>
      <p:ext uri="{BB962C8B-B14F-4D97-AF65-F5344CB8AC3E}">
        <p14:creationId xmlns:p14="http://schemas.microsoft.com/office/powerpoint/2010/main" val="537876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0EBC730-5ABB-336F-ED56-69F37620B918}"/>
              </a:ext>
            </a:extLst>
          </p:cNvPr>
          <p:cNvSpPr>
            <a:spLocks noGrp="1"/>
          </p:cNvSpPr>
          <p:nvPr>
            <p:ph type="dt" sz="half" idx="10"/>
          </p:nvPr>
        </p:nvSpPr>
        <p:spPr/>
        <p:txBody>
          <a:bodyPr/>
          <a:lstStyle>
            <a:lvl1pPr>
              <a:defRPr/>
            </a:lvl1pPr>
          </a:lstStyle>
          <a:p>
            <a:pPr>
              <a:defRPr/>
            </a:pPr>
            <a:fld id="{BA2523E6-FBAD-4396-94BE-8C41FBBA0F25}" type="datetimeFigureOut">
              <a:rPr lang="en-GB" altLang="en-US"/>
              <a:pPr>
                <a:defRPr/>
              </a:pPr>
              <a:t>07/11/2025</a:t>
            </a:fld>
            <a:endParaRPr lang="en-GB" altLang="en-US"/>
          </a:p>
        </p:txBody>
      </p:sp>
      <p:sp>
        <p:nvSpPr>
          <p:cNvPr id="3" name="Footer Placeholder 4">
            <a:extLst>
              <a:ext uri="{FF2B5EF4-FFF2-40B4-BE49-F238E27FC236}">
                <a16:creationId xmlns:a16="http://schemas.microsoft.com/office/drawing/2014/main" id="{1C816069-04A9-095A-032A-A1D7F6492CC6}"/>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B38B2829-9FAC-A23A-0BF3-61A37E9A0B72}"/>
              </a:ext>
            </a:extLst>
          </p:cNvPr>
          <p:cNvSpPr>
            <a:spLocks noGrp="1"/>
          </p:cNvSpPr>
          <p:nvPr>
            <p:ph type="sldNum" sz="quarter" idx="12"/>
          </p:nvPr>
        </p:nvSpPr>
        <p:spPr/>
        <p:txBody>
          <a:bodyPr/>
          <a:lstStyle>
            <a:lvl1pPr>
              <a:defRPr/>
            </a:lvl1pPr>
          </a:lstStyle>
          <a:p>
            <a:fld id="{7632536A-7855-49A0-A966-7F3616DC48FE}" type="slidenum">
              <a:rPr lang="en-GB" altLang="en-US"/>
              <a:pPr/>
              <a:t>‹#›</a:t>
            </a:fld>
            <a:endParaRPr lang="en-GB" altLang="en-US"/>
          </a:p>
        </p:txBody>
      </p:sp>
    </p:spTree>
    <p:extLst>
      <p:ext uri="{BB962C8B-B14F-4D97-AF65-F5344CB8AC3E}">
        <p14:creationId xmlns:p14="http://schemas.microsoft.com/office/powerpoint/2010/main" val="1675073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E31953A9-0D7F-7FA1-4BAC-6B82817CA936}"/>
              </a:ext>
            </a:extLst>
          </p:cNvPr>
          <p:cNvSpPr>
            <a:spLocks noGrp="1"/>
          </p:cNvSpPr>
          <p:nvPr>
            <p:ph type="dt" sz="half" idx="10"/>
          </p:nvPr>
        </p:nvSpPr>
        <p:spPr/>
        <p:txBody>
          <a:bodyPr/>
          <a:lstStyle>
            <a:lvl1pPr>
              <a:defRPr/>
            </a:lvl1pPr>
          </a:lstStyle>
          <a:p>
            <a:pPr>
              <a:defRPr/>
            </a:pPr>
            <a:fld id="{A345CF39-E9DB-49A7-A4FF-33C529D67A5A}" type="datetimeFigureOut">
              <a:rPr lang="en-GB" altLang="en-US"/>
              <a:pPr>
                <a:defRPr/>
              </a:pPr>
              <a:t>07/11/2025</a:t>
            </a:fld>
            <a:endParaRPr lang="en-GB" altLang="en-US"/>
          </a:p>
        </p:txBody>
      </p:sp>
      <p:sp>
        <p:nvSpPr>
          <p:cNvPr id="6" name="Footer Placeholder 4">
            <a:extLst>
              <a:ext uri="{FF2B5EF4-FFF2-40B4-BE49-F238E27FC236}">
                <a16:creationId xmlns:a16="http://schemas.microsoft.com/office/drawing/2014/main" id="{83199A4E-DC70-7319-565D-DDFDC05A3F5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41420D7-0B62-6234-37C7-84046DB3F6E1}"/>
              </a:ext>
            </a:extLst>
          </p:cNvPr>
          <p:cNvSpPr>
            <a:spLocks noGrp="1"/>
          </p:cNvSpPr>
          <p:nvPr>
            <p:ph type="sldNum" sz="quarter" idx="12"/>
          </p:nvPr>
        </p:nvSpPr>
        <p:spPr/>
        <p:txBody>
          <a:bodyPr/>
          <a:lstStyle>
            <a:lvl1pPr>
              <a:defRPr/>
            </a:lvl1pPr>
          </a:lstStyle>
          <a:p>
            <a:fld id="{20764F4D-6AFD-4D5F-86D1-1EE50A90324C}" type="slidenum">
              <a:rPr lang="en-GB" altLang="en-US"/>
              <a:pPr/>
              <a:t>‹#›</a:t>
            </a:fld>
            <a:endParaRPr lang="en-GB" altLang="en-US"/>
          </a:p>
        </p:txBody>
      </p:sp>
    </p:spTree>
    <p:extLst>
      <p:ext uri="{BB962C8B-B14F-4D97-AF65-F5344CB8AC3E}">
        <p14:creationId xmlns:p14="http://schemas.microsoft.com/office/powerpoint/2010/main" val="3786309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01B562-457C-124A-2B86-D551E48BC141}"/>
              </a:ext>
            </a:extLst>
          </p:cNvPr>
          <p:cNvSpPr>
            <a:spLocks noGrp="1"/>
          </p:cNvSpPr>
          <p:nvPr>
            <p:ph type="dt" sz="half" idx="10"/>
          </p:nvPr>
        </p:nvSpPr>
        <p:spPr/>
        <p:txBody>
          <a:bodyPr/>
          <a:lstStyle>
            <a:lvl1pPr>
              <a:defRPr/>
            </a:lvl1pPr>
          </a:lstStyle>
          <a:p>
            <a:pPr>
              <a:defRPr/>
            </a:pPr>
            <a:fld id="{99DDE2CB-1C13-4D89-9EEC-C640150FAB59}" type="datetimeFigureOut">
              <a:rPr lang="en-GB" altLang="en-US"/>
              <a:pPr>
                <a:defRPr/>
              </a:pPr>
              <a:t>07/11/2025</a:t>
            </a:fld>
            <a:endParaRPr lang="en-GB" altLang="en-US"/>
          </a:p>
        </p:txBody>
      </p:sp>
      <p:sp>
        <p:nvSpPr>
          <p:cNvPr id="6" name="Footer Placeholder 4">
            <a:extLst>
              <a:ext uri="{FF2B5EF4-FFF2-40B4-BE49-F238E27FC236}">
                <a16:creationId xmlns:a16="http://schemas.microsoft.com/office/drawing/2014/main" id="{C17FBD6A-0C0F-25DD-00B2-DCC8669ED72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E0619373-1AFC-9081-C8CE-2FE0014591AF}"/>
              </a:ext>
            </a:extLst>
          </p:cNvPr>
          <p:cNvSpPr>
            <a:spLocks noGrp="1"/>
          </p:cNvSpPr>
          <p:nvPr>
            <p:ph type="sldNum" sz="quarter" idx="12"/>
          </p:nvPr>
        </p:nvSpPr>
        <p:spPr/>
        <p:txBody>
          <a:bodyPr/>
          <a:lstStyle>
            <a:lvl1pPr>
              <a:defRPr/>
            </a:lvl1pPr>
          </a:lstStyle>
          <a:p>
            <a:fld id="{BE1219B1-6AAB-47D0-997A-BE8FA817A05F}" type="slidenum">
              <a:rPr lang="en-GB" altLang="en-US"/>
              <a:pPr/>
              <a:t>‹#›</a:t>
            </a:fld>
            <a:endParaRPr lang="en-GB" altLang="en-US"/>
          </a:p>
        </p:txBody>
      </p:sp>
    </p:spTree>
    <p:extLst>
      <p:ext uri="{BB962C8B-B14F-4D97-AF65-F5344CB8AC3E}">
        <p14:creationId xmlns:p14="http://schemas.microsoft.com/office/powerpoint/2010/main" val="1021304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B17FC9-59EE-9491-C7DF-8607960DE0F6}"/>
              </a:ext>
            </a:extLst>
          </p:cNvPr>
          <p:cNvSpPr>
            <a:spLocks noGrp="1"/>
          </p:cNvSpPr>
          <p:nvPr>
            <p:ph type="dt" sz="half" idx="10"/>
          </p:nvPr>
        </p:nvSpPr>
        <p:spPr/>
        <p:txBody>
          <a:bodyPr/>
          <a:lstStyle>
            <a:lvl1pPr>
              <a:defRPr/>
            </a:lvl1pPr>
          </a:lstStyle>
          <a:p>
            <a:pPr>
              <a:defRPr/>
            </a:pPr>
            <a:fld id="{2DA8549A-BA4D-4333-A664-59F669F48B95}" type="datetimeFigureOut">
              <a:rPr lang="en-GB" altLang="en-US"/>
              <a:pPr>
                <a:defRPr/>
              </a:pPr>
              <a:t>07/11/2025</a:t>
            </a:fld>
            <a:endParaRPr lang="en-GB" altLang="en-US"/>
          </a:p>
        </p:txBody>
      </p:sp>
      <p:sp>
        <p:nvSpPr>
          <p:cNvPr id="5" name="Footer Placeholder 4">
            <a:extLst>
              <a:ext uri="{FF2B5EF4-FFF2-40B4-BE49-F238E27FC236}">
                <a16:creationId xmlns:a16="http://schemas.microsoft.com/office/drawing/2014/main" id="{DBB0DBB9-B16E-B417-5296-205AF9B7C80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F6FBD2E-5375-F9E2-CC35-3087E76234A6}"/>
              </a:ext>
            </a:extLst>
          </p:cNvPr>
          <p:cNvSpPr>
            <a:spLocks noGrp="1"/>
          </p:cNvSpPr>
          <p:nvPr>
            <p:ph type="sldNum" sz="quarter" idx="12"/>
          </p:nvPr>
        </p:nvSpPr>
        <p:spPr/>
        <p:txBody>
          <a:bodyPr/>
          <a:lstStyle>
            <a:lvl1pPr>
              <a:defRPr/>
            </a:lvl1pPr>
          </a:lstStyle>
          <a:p>
            <a:fld id="{0F6A5A54-3EDB-461E-8A7B-1E104D4B5F16}" type="slidenum">
              <a:rPr lang="en-GB" altLang="en-US"/>
              <a:pPr/>
              <a:t>‹#›</a:t>
            </a:fld>
            <a:endParaRPr lang="en-GB" altLang="en-US"/>
          </a:p>
        </p:txBody>
      </p:sp>
    </p:spTree>
    <p:extLst>
      <p:ext uri="{BB962C8B-B14F-4D97-AF65-F5344CB8AC3E}">
        <p14:creationId xmlns:p14="http://schemas.microsoft.com/office/powerpoint/2010/main" val="2798910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FC1992-4896-6EC2-F76F-A2E8FF80665F}"/>
              </a:ext>
            </a:extLst>
          </p:cNvPr>
          <p:cNvSpPr>
            <a:spLocks noGrp="1"/>
          </p:cNvSpPr>
          <p:nvPr>
            <p:ph type="dt" sz="half" idx="10"/>
          </p:nvPr>
        </p:nvSpPr>
        <p:spPr/>
        <p:txBody>
          <a:bodyPr/>
          <a:lstStyle>
            <a:lvl1pPr>
              <a:defRPr/>
            </a:lvl1pPr>
          </a:lstStyle>
          <a:p>
            <a:pPr>
              <a:defRPr/>
            </a:pPr>
            <a:fld id="{B381C060-813B-4B9A-899F-1445C44B6432}" type="datetimeFigureOut">
              <a:rPr lang="en-GB" altLang="en-US"/>
              <a:pPr>
                <a:defRPr/>
              </a:pPr>
              <a:t>07/11/2025</a:t>
            </a:fld>
            <a:endParaRPr lang="en-GB" altLang="en-US"/>
          </a:p>
        </p:txBody>
      </p:sp>
      <p:sp>
        <p:nvSpPr>
          <p:cNvPr id="5" name="Footer Placeholder 4">
            <a:extLst>
              <a:ext uri="{FF2B5EF4-FFF2-40B4-BE49-F238E27FC236}">
                <a16:creationId xmlns:a16="http://schemas.microsoft.com/office/drawing/2014/main" id="{27A640D3-A7DE-51CD-872B-D675EE88FB2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6DDC5B1-C3CB-F362-7162-3EC97BD97424}"/>
              </a:ext>
            </a:extLst>
          </p:cNvPr>
          <p:cNvSpPr>
            <a:spLocks noGrp="1"/>
          </p:cNvSpPr>
          <p:nvPr>
            <p:ph type="sldNum" sz="quarter" idx="12"/>
          </p:nvPr>
        </p:nvSpPr>
        <p:spPr/>
        <p:txBody>
          <a:bodyPr/>
          <a:lstStyle>
            <a:lvl1pPr>
              <a:defRPr/>
            </a:lvl1pPr>
          </a:lstStyle>
          <a:p>
            <a:fld id="{D9B99F19-EF56-426A-A08B-DA41FAA1F269}" type="slidenum">
              <a:rPr lang="en-GB" altLang="en-US"/>
              <a:pPr/>
              <a:t>‹#›</a:t>
            </a:fld>
            <a:endParaRPr lang="en-GB" altLang="en-US"/>
          </a:p>
        </p:txBody>
      </p:sp>
    </p:spTree>
    <p:extLst>
      <p:ext uri="{BB962C8B-B14F-4D97-AF65-F5344CB8AC3E}">
        <p14:creationId xmlns:p14="http://schemas.microsoft.com/office/powerpoint/2010/main" val="90866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BE718E3-016E-F6B6-F3D2-1EA793E84D2A}"/>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00A843FB-A8DF-20E2-39B1-278C6DBC1DD5}"/>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E43A8C5D-7AEF-32C8-F3CB-D7A96ABD32FF}"/>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7E5A5BC7-7B13-4E2B-92E0-BA21AD100983}" type="datetimeFigureOut">
              <a:rPr lang="en-GB" altLang="en-US"/>
              <a:pPr>
                <a:defRPr/>
              </a:pPr>
              <a:t>07/11/2025</a:t>
            </a:fld>
            <a:endParaRPr lang="en-GB" altLang="en-US"/>
          </a:p>
        </p:txBody>
      </p:sp>
      <p:sp>
        <p:nvSpPr>
          <p:cNvPr id="5" name="Footer Placeholder 4">
            <a:extLst>
              <a:ext uri="{FF2B5EF4-FFF2-40B4-BE49-F238E27FC236}">
                <a16:creationId xmlns:a16="http://schemas.microsoft.com/office/drawing/2014/main" id="{FCD6792A-593E-0EC5-EB69-226A6C021005}"/>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1DBDB012-ED4B-56AA-E86F-B3806A5CCDD3}"/>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15CB20ED-1558-4110-B98F-F13F25100E4F}"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j-cs"/>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FD7E9416-46E4-34D8-8B48-3BDEEFF26C29}"/>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algn="ctr" eaLnBrk="1" hangingPunct="1">
              <a:spcAft>
                <a:spcPts val="1000"/>
              </a:spcAft>
              <a:defRPr/>
            </a:pPr>
            <a:endParaRPr lang="en-GB" sz="1200" b="1" dirty="0">
              <a:latin typeface="Comic Sans MS" pitchFamily="66" charset="0"/>
              <a:ea typeface="+mn-ea"/>
              <a:cs typeface="Arial" panose="020B0604020202020204" pitchFamily="34" charset="0"/>
            </a:endParaRPr>
          </a:p>
          <a:p>
            <a:pPr algn="ctr" eaLnBrk="1" hangingPunct="1">
              <a:spcAft>
                <a:spcPts val="1000"/>
              </a:spcAft>
              <a:defRPr/>
            </a:pPr>
            <a:r>
              <a:rPr lang="en-GB" sz="1200" b="1" dirty="0">
                <a:latin typeface="Comic Sans MS" pitchFamily="66" charset="0"/>
                <a:ea typeface="+mn-ea"/>
                <a:cs typeface="Arial" panose="020B0604020202020204" pitchFamily="34" charset="0"/>
              </a:rPr>
              <a:t>Nursery Curriculum Plan</a:t>
            </a:r>
          </a:p>
          <a:p>
            <a:pPr algn="ctr" eaLnBrk="1" hangingPunct="1">
              <a:spcAft>
                <a:spcPts val="1000"/>
              </a:spcAft>
              <a:defRPr/>
            </a:pPr>
            <a:r>
              <a:rPr lang="en-GB" sz="1200" b="1" dirty="0">
                <a:latin typeface="Comic Sans MS" pitchFamily="66" charset="0"/>
                <a:ea typeface="+mn-ea"/>
                <a:cs typeface="Arial" panose="020B0604020202020204" pitchFamily="34" charset="0"/>
              </a:rPr>
              <a:t>Autumn 2 2017</a:t>
            </a:r>
            <a:endParaRPr lang="en-US" sz="12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id="{AD1AC786-654A-4E97-BD3C-B3D346C97E42}"/>
              </a:ext>
            </a:extLst>
          </p:cNvPr>
          <p:cNvSpPr>
            <a:spLocks noChangeArrowheads="1"/>
          </p:cNvSpPr>
          <p:nvPr/>
        </p:nvSpPr>
        <p:spPr bwMode="auto">
          <a:xfrm flipH="1">
            <a:off x="4572000" y="116041"/>
            <a:ext cx="4449762" cy="6553047"/>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defRPr sz="2400">
                <a:solidFill>
                  <a:schemeClr val="tx1"/>
                </a:solidFill>
                <a:latin typeface="Calibri" pitchFamily="34" charset="0"/>
                <a:ea typeface="MS PGothic" pitchFamily="34" charset="-128"/>
              </a:defRPr>
            </a:lvl1pPr>
            <a:lvl2pPr>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spcAft>
                <a:spcPts val="400"/>
              </a:spcAft>
              <a:defRPr/>
            </a:pPr>
            <a:r>
              <a:rPr lang="en-GB" altLang="en-US" sz="1150" b="1" u="sng" dirty="0">
                <a:latin typeface="Comic Sans MS" pitchFamily="66" charset="0"/>
              </a:rPr>
              <a:t>The Prime Areas:</a:t>
            </a:r>
            <a:endParaRPr lang="en-GB" altLang="en-US" sz="1150" u="sng" dirty="0">
              <a:latin typeface="Comic Sans MS" pitchFamily="66" charset="0"/>
            </a:endParaRPr>
          </a:p>
          <a:p>
            <a:pPr eaLnBrk="1" hangingPunct="1">
              <a:spcAft>
                <a:spcPts val="0"/>
              </a:spcAft>
              <a:defRPr/>
            </a:pPr>
            <a:r>
              <a:rPr lang="en-GB" altLang="en-US" sz="1150" b="1" u="sng" dirty="0">
                <a:latin typeface="Comic Sans MS" pitchFamily="66" charset="0"/>
              </a:rPr>
              <a:t>Personal, Social and Emotional</a:t>
            </a:r>
          </a:p>
          <a:p>
            <a:pPr eaLnBrk="1" hangingPunct="1">
              <a:spcAft>
                <a:spcPts val="0"/>
              </a:spcAft>
              <a:defRPr/>
            </a:pPr>
            <a:r>
              <a:rPr lang="en-GB" altLang="en-US" sz="1150" dirty="0">
                <a:latin typeface="Comic Sans MS" pitchFamily="66" charset="0"/>
              </a:rPr>
              <a:t>We will continue to promote our nursery rules and routines. The children will be encouraged to listen to one another during carpet sessions and small group work. The children will also be encouraged to develop their friendships during child-initiated learning. We will continue to use the language of Zones of Regulation to help the children articulate how they are feeling and to help adjust their behaviour if needed. At home, you can assist your child’s independence by practising dressing themselves and putting their coat on independently. </a:t>
            </a:r>
          </a:p>
          <a:p>
            <a:pPr eaLnBrk="1" hangingPunct="1">
              <a:spcAft>
                <a:spcPts val="0"/>
              </a:spcAft>
              <a:defRPr/>
            </a:pPr>
            <a:endParaRPr lang="en-GB" altLang="en-US" sz="800" u="sng" dirty="0">
              <a:latin typeface="Comic Sans MS" pitchFamily="66" charset="0"/>
            </a:endParaRPr>
          </a:p>
          <a:p>
            <a:pPr eaLnBrk="1" hangingPunct="1">
              <a:spcAft>
                <a:spcPts val="0"/>
              </a:spcAft>
              <a:defRPr/>
            </a:pPr>
            <a:r>
              <a:rPr lang="en-GB" altLang="en-US" sz="1150" b="1" u="sng" dirty="0">
                <a:latin typeface="Comic Sans MS" pitchFamily="66" charset="0"/>
              </a:rPr>
              <a:t>Physical</a:t>
            </a:r>
          </a:p>
          <a:p>
            <a:pPr eaLnBrk="1" hangingPunct="1">
              <a:spcAft>
                <a:spcPts val="0"/>
              </a:spcAft>
              <a:defRPr/>
            </a:pPr>
            <a:r>
              <a:rPr lang="en-GB" altLang="en-US" sz="1150" dirty="0">
                <a:latin typeface="Comic Sans MS" pitchFamily="66" charset="0"/>
              </a:rPr>
              <a:t>During our PE lessons, we will experiment with different movements, such as rolling, crawling, walking, jumping, skipping, running and hopping. We will also be developing our ball skills. The unit of work will explore different ways of using our hands to move with a ball, keeping control. Pupils will explore rolling, pushing and bouncing a ball with a partner. We will also continue to provide opportunities for the children to continue their gross and fine motor skills development through many fun activities. We will strengthen our wrist muscles and continue to practise our writing patterns. </a:t>
            </a:r>
          </a:p>
          <a:p>
            <a:pPr eaLnBrk="1" hangingPunct="1">
              <a:spcAft>
                <a:spcPts val="0"/>
              </a:spcAft>
              <a:defRPr/>
            </a:pPr>
            <a:endParaRPr lang="en-GB" altLang="en-US" sz="800" b="1" u="sng" dirty="0">
              <a:latin typeface="Comic Sans MS" pitchFamily="66" charset="0"/>
            </a:endParaRPr>
          </a:p>
          <a:p>
            <a:pPr eaLnBrk="1" hangingPunct="1">
              <a:spcAft>
                <a:spcPts val="0"/>
              </a:spcAft>
              <a:defRPr/>
            </a:pPr>
            <a:r>
              <a:rPr lang="en-GB" altLang="en-US" sz="1150" b="1" u="sng" dirty="0">
                <a:latin typeface="Comic Sans MS" pitchFamily="66" charset="0"/>
              </a:rPr>
              <a:t>Communication and Language</a:t>
            </a:r>
          </a:p>
          <a:p>
            <a:pPr eaLnBrk="1" hangingPunct="1">
              <a:spcAft>
                <a:spcPts val="0"/>
              </a:spcAft>
              <a:defRPr/>
            </a:pPr>
            <a:r>
              <a:rPr lang="en-GB" altLang="en-US" sz="1150" dirty="0">
                <a:latin typeface="Comic Sans MS" pitchFamily="66" charset="0"/>
              </a:rPr>
              <a:t>We will continue with daily phonics sessions, moving to Phase 2 phonics. We will continue with Aspect 1 &amp; 2 and then move on to Aspect 3 -  body percussion. They will also continue to sing lots of different nursery rhymes and listen to many new stories. We will focus on using longer sentences, starting conversations with adults and peers and using talk to organise play.</a:t>
            </a:r>
          </a:p>
          <a:p>
            <a:pPr algn="ctr" eaLnBrk="1" hangingPunct="1">
              <a:spcAft>
                <a:spcPts val="1000"/>
              </a:spcAft>
              <a:defRPr/>
            </a:pPr>
            <a:endParaRPr lang="en-GB" altLang="en-US" sz="1150" b="1" u="sng" dirty="0">
              <a:latin typeface="Comic Sans MS" pitchFamily="66" charset="0"/>
            </a:endParaRPr>
          </a:p>
        </p:txBody>
      </p:sp>
      <p:sp>
        <p:nvSpPr>
          <p:cNvPr id="2052" name="Text Box 2">
            <a:extLst>
              <a:ext uri="{FF2B5EF4-FFF2-40B4-BE49-F238E27FC236}">
                <a16:creationId xmlns:a16="http://schemas.microsoft.com/office/drawing/2014/main" id="{3AA2577E-A89D-96B0-788F-7F5856D94214}"/>
              </a:ext>
            </a:extLst>
          </p:cNvPr>
          <p:cNvSpPr txBox="1">
            <a:spLocks noChangeArrowheads="1"/>
          </p:cNvSpPr>
          <p:nvPr/>
        </p:nvSpPr>
        <p:spPr bwMode="auto">
          <a:xfrm>
            <a:off x="250825" y="3563915"/>
            <a:ext cx="4033838" cy="1737293"/>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spcAft>
                <a:spcPts val="1000"/>
              </a:spcAft>
              <a:buFontTx/>
              <a:buNone/>
            </a:pPr>
            <a:r>
              <a:rPr lang="en-GB" altLang="en-US" sz="1100" dirty="0">
                <a:latin typeface="Comic Sans MS" panose="030F0702030302020204" pitchFamily="66" charset="0"/>
              </a:rPr>
              <a:t>During this topic, the children will be exploring the world around us, the changes that we see in the day and the night. We will also consider how different parts of the world are asleep when we’re awake and vice versa! The children will learn about different animals and whether they are nocturnal or diurnal. We will also look at the topic of Celebration and how we celebrate life and all its wonders. We will look at different festivals across the world, some of which include Diwali, Bonfire Night, Remembrance, Christmas &amp; Hanukkah.</a:t>
            </a:r>
          </a:p>
        </p:txBody>
      </p:sp>
      <p:sp>
        <p:nvSpPr>
          <p:cNvPr id="2053" name="Text Box 2">
            <a:extLst>
              <a:ext uri="{FF2B5EF4-FFF2-40B4-BE49-F238E27FC236}">
                <a16:creationId xmlns:a16="http://schemas.microsoft.com/office/drawing/2014/main" id="{185C775B-770D-BFEE-0D03-7C6BF1260FD9}"/>
              </a:ext>
            </a:extLst>
          </p:cNvPr>
          <p:cNvSpPr txBox="1">
            <a:spLocks noChangeArrowheads="1"/>
          </p:cNvSpPr>
          <p:nvPr/>
        </p:nvSpPr>
        <p:spPr bwMode="auto">
          <a:xfrm>
            <a:off x="250825" y="3213075"/>
            <a:ext cx="4033838" cy="28267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Overview of Topics</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9" name="Rectangle 397">
            <a:extLst>
              <a:ext uri="{FF2B5EF4-FFF2-40B4-BE49-F238E27FC236}">
                <a16:creationId xmlns:a16="http://schemas.microsoft.com/office/drawing/2014/main" id="{FF358CD8-4860-7352-EE09-55579B9E06D0}"/>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lIns="274320" tIns="274320" rIns="274320" bIns="274320"/>
          <a:lstStyle/>
          <a:p>
            <a:pPr eaLnBrk="1" hangingPunct="1">
              <a:spcAft>
                <a:spcPts val="1000"/>
              </a:spcAft>
              <a:defRPr/>
            </a:pPr>
            <a:r>
              <a:rPr lang="en-GB" sz="1400" b="1" dirty="0">
                <a:latin typeface="Comic Sans MS" pitchFamily="66" charset="0"/>
                <a:ea typeface="+mn-ea"/>
                <a:cs typeface="Arial" panose="020B0604020202020204" pitchFamily="34" charset="0"/>
              </a:rPr>
              <a:t>Nursery Curriculum Plan</a:t>
            </a:r>
          </a:p>
          <a:p>
            <a:pPr eaLnBrk="1" hangingPunct="1">
              <a:spcAft>
                <a:spcPts val="1000"/>
              </a:spcAft>
              <a:defRPr/>
            </a:pPr>
            <a:r>
              <a:rPr lang="en-GB" sz="1400" b="1" dirty="0">
                <a:latin typeface="Comic Sans MS" pitchFamily="66" charset="0"/>
                <a:ea typeface="+mn-ea"/>
                <a:cs typeface="Arial" panose="020B0604020202020204" pitchFamily="34" charset="0"/>
              </a:rPr>
              <a:t>Autumn 2 2025-2026</a:t>
            </a:r>
            <a:endParaRPr lang="en-US" sz="1400" dirty="0">
              <a:latin typeface="Arial" pitchFamily="34" charset="0"/>
              <a:ea typeface="+mn-ea"/>
              <a:cs typeface="Arial" panose="020B0604020202020204" pitchFamily="34" charset="0"/>
            </a:endParaRPr>
          </a:p>
        </p:txBody>
      </p:sp>
      <p:pic>
        <p:nvPicPr>
          <p:cNvPr id="2058" name="Picture 12">
            <a:extLst>
              <a:ext uri="{FF2B5EF4-FFF2-40B4-BE49-F238E27FC236}">
                <a16:creationId xmlns:a16="http://schemas.microsoft.com/office/drawing/2014/main" id="{B1F666C0-12FB-4708-BD87-6F31A17012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6786" y="1360978"/>
            <a:ext cx="1296614" cy="1219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 Box 2">
            <a:extLst>
              <a:ext uri="{FF2B5EF4-FFF2-40B4-BE49-F238E27FC236}">
                <a16:creationId xmlns:a16="http://schemas.microsoft.com/office/drawing/2014/main" id="{7680C1B2-C04F-1E03-9437-A9336953A3B3}"/>
              </a:ext>
            </a:extLst>
          </p:cNvPr>
          <p:cNvSpPr txBox="1">
            <a:spLocks noChangeArrowheads="1"/>
          </p:cNvSpPr>
          <p:nvPr/>
        </p:nvSpPr>
        <p:spPr bwMode="auto">
          <a:xfrm>
            <a:off x="209550" y="6380435"/>
            <a:ext cx="4133850"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u="sng" dirty="0">
                <a:latin typeface="Comic Sans MS" pitchFamily="66" charset="0"/>
                <a:ea typeface="+mn-ea"/>
                <a:cs typeface="Arial" charset="0"/>
              </a:rPr>
              <a:t>Half Term Value - Respect</a:t>
            </a:r>
          </a:p>
          <a:p>
            <a:pPr eaLnBrk="1" hangingPunct="1">
              <a:spcBef>
                <a:spcPct val="0"/>
              </a:spcBef>
              <a:buFontTx/>
              <a:buNone/>
              <a:defRPr/>
            </a:pPr>
            <a:endParaRPr lang="en-US" altLang="en-US" sz="900" dirty="0">
              <a:latin typeface="Comic Sans MS" panose="030F0702030302020204" pitchFamily="66" charset="0"/>
              <a:ea typeface="+mn-ea"/>
              <a:cs typeface="Arial" charset="0"/>
            </a:endParaRPr>
          </a:p>
        </p:txBody>
      </p:sp>
      <p:sp>
        <p:nvSpPr>
          <p:cNvPr id="3" name="Text Box 2">
            <a:extLst>
              <a:ext uri="{FF2B5EF4-FFF2-40B4-BE49-F238E27FC236}">
                <a16:creationId xmlns:a16="http://schemas.microsoft.com/office/drawing/2014/main" id="{F5E968B2-C3A6-E88E-D8AD-51BDB9D5E2F6}"/>
              </a:ext>
            </a:extLst>
          </p:cNvPr>
          <p:cNvSpPr txBox="1">
            <a:spLocks noChangeArrowheads="1"/>
          </p:cNvSpPr>
          <p:nvPr/>
        </p:nvSpPr>
        <p:spPr bwMode="auto">
          <a:xfrm>
            <a:off x="209550" y="5372323"/>
            <a:ext cx="4133850"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u="sng" dirty="0">
                <a:latin typeface="Comic Sans MS" pitchFamily="66" charset="0"/>
                <a:ea typeface="+mn-ea"/>
                <a:cs typeface="Arial" charset="0"/>
              </a:rPr>
              <a:t>Key Vocabulary</a:t>
            </a:r>
          </a:p>
          <a:p>
            <a:pPr algn="ctr" eaLnBrk="1" hangingPunct="1">
              <a:spcBef>
                <a:spcPct val="0"/>
              </a:spcBef>
              <a:buFontTx/>
              <a:buNone/>
              <a:defRPr/>
            </a:pPr>
            <a:endParaRPr lang="en-GB" altLang="en-US" sz="1200" b="1" u="sng" dirty="0">
              <a:latin typeface="Comic Sans MS" pitchFamily="66" charset="0"/>
              <a:ea typeface="+mn-ea"/>
              <a:cs typeface="Arial" charset="0"/>
            </a:endParaRPr>
          </a:p>
          <a:p>
            <a:pPr eaLnBrk="1" hangingPunct="1">
              <a:spcBef>
                <a:spcPct val="0"/>
              </a:spcBef>
              <a:buFontTx/>
              <a:buNone/>
              <a:defRPr/>
            </a:pPr>
            <a:endParaRPr lang="en-US" altLang="en-US" sz="900" dirty="0">
              <a:latin typeface="Comic Sans MS" panose="030F0702030302020204" pitchFamily="66" charset="0"/>
              <a:ea typeface="+mn-ea"/>
              <a:cs typeface="Arial" charset="0"/>
            </a:endParaRPr>
          </a:p>
        </p:txBody>
      </p:sp>
      <p:sp>
        <p:nvSpPr>
          <p:cNvPr id="6" name="TextBox 6">
            <a:extLst>
              <a:ext uri="{FF2B5EF4-FFF2-40B4-BE49-F238E27FC236}">
                <a16:creationId xmlns:a16="http://schemas.microsoft.com/office/drawing/2014/main" id="{2657A63D-6F33-6A20-AA03-E667E9099C53}"/>
              </a:ext>
            </a:extLst>
          </p:cNvPr>
          <p:cNvSpPr txBox="1">
            <a:spLocks noChangeArrowheads="1"/>
          </p:cNvSpPr>
          <p:nvPr/>
        </p:nvSpPr>
        <p:spPr bwMode="auto">
          <a:xfrm>
            <a:off x="209550" y="5709156"/>
            <a:ext cx="4133850" cy="60016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r>
              <a:rPr lang="en-GB" altLang="en-US" sz="1100" b="1" dirty="0">
                <a:latin typeface="Comic Sans MS" panose="030F0902030302020204" pitchFamily="66" charset="0"/>
              </a:rPr>
              <a:t>independence, remembrance, peace, day, night, nativity, Christmas, Christians, Jesus, angels, message, God, nocturnal, diurnal, celebration, special</a:t>
            </a:r>
            <a:r>
              <a:rPr lang="en-GB" altLang="en-US" sz="1100" b="1">
                <a:latin typeface="Comic Sans MS" panose="030F0902030302020204" pitchFamily="66" charset="0"/>
              </a:rPr>
              <a:t>, incarnation</a:t>
            </a:r>
            <a:endParaRPr lang="en-GB" altLang="en-US" sz="1100" b="1" dirty="0">
              <a:latin typeface="Comic Sans MS" panose="030F0902030302020204" pitchFamily="66" charset="0"/>
            </a:endParaRPr>
          </a:p>
        </p:txBody>
      </p:sp>
      <p:pic>
        <p:nvPicPr>
          <p:cNvPr id="7" name="Picture 1" descr="A green shield with yellow trees and text&#10;&#10;Description automatically generated">
            <a:extLst>
              <a:ext uri="{FF2B5EF4-FFF2-40B4-BE49-F238E27FC236}">
                <a16:creationId xmlns:a16="http://schemas.microsoft.com/office/drawing/2014/main" id="{12F6DBD0-FAC4-CF8C-0F7A-F80EDDDF83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2872" t="8151" r="12413" b="7320"/>
          <a:stretch>
            <a:fillRect/>
          </a:stretch>
        </p:blipFill>
        <p:spPr bwMode="auto">
          <a:xfrm>
            <a:off x="3416300" y="195263"/>
            <a:ext cx="781050"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Peace at Last (A Bear Family Book, 1)">
            <a:extLst>
              <a:ext uri="{FF2B5EF4-FFF2-40B4-BE49-F238E27FC236}">
                <a16:creationId xmlns:a16="http://schemas.microsoft.com/office/drawing/2014/main" id="{CCDE9FA8-CD6E-EF4D-CC33-360275834CD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7325" y="1360978"/>
            <a:ext cx="861060" cy="1079500"/>
          </a:xfrm>
          <a:prstGeom prst="rect">
            <a:avLst/>
          </a:prstGeom>
          <a:noFill/>
          <a:ln>
            <a:noFill/>
          </a:ln>
        </p:spPr>
      </p:pic>
      <p:pic>
        <p:nvPicPr>
          <p:cNvPr id="10" name="Picture 9">
            <a:extLst>
              <a:ext uri="{FF2B5EF4-FFF2-40B4-BE49-F238E27FC236}">
                <a16:creationId xmlns:a16="http://schemas.microsoft.com/office/drawing/2014/main" id="{F05F3E14-ECBD-9299-7024-EAEFEBF8F1E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1402" y="2137144"/>
            <a:ext cx="854075" cy="1079500"/>
          </a:xfrm>
          <a:prstGeom prst="rect">
            <a:avLst/>
          </a:prstGeom>
          <a:noFill/>
          <a:ln>
            <a:noFill/>
          </a:ln>
        </p:spPr>
      </p:pic>
      <p:pic>
        <p:nvPicPr>
          <p:cNvPr id="11" name="Picture 10" descr="A blue cover with a picture of an owl&#10;&#10;Description automatically generated">
            <a:extLst>
              <a:ext uri="{FF2B5EF4-FFF2-40B4-BE49-F238E27FC236}">
                <a16:creationId xmlns:a16="http://schemas.microsoft.com/office/drawing/2014/main" id="{137F14C2-BDEF-9B3D-303E-0D64A349EAE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24062" y="1360978"/>
            <a:ext cx="1398905" cy="1079500"/>
          </a:xfrm>
          <a:prstGeom prst="rect">
            <a:avLst/>
          </a:prstGeom>
        </p:spPr>
      </p:pic>
      <p:pic>
        <p:nvPicPr>
          <p:cNvPr id="12" name="Picture 11" descr="A book cover with an owl&#10;&#10;Description automatically generated">
            <a:extLst>
              <a:ext uri="{FF2B5EF4-FFF2-40B4-BE49-F238E27FC236}">
                <a16:creationId xmlns:a16="http://schemas.microsoft.com/office/drawing/2014/main" id="{480BA21E-BC25-FEFD-8A76-C767D00D187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46155" y="2133575"/>
            <a:ext cx="796290" cy="10795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a:extLst>
              <a:ext uri="{FF2B5EF4-FFF2-40B4-BE49-F238E27FC236}">
                <a16:creationId xmlns:a16="http://schemas.microsoft.com/office/drawing/2014/main" id="{B359D364-A0E5-F9AF-31AC-A46F45D750A7}"/>
              </a:ext>
            </a:extLst>
          </p:cNvPr>
          <p:cNvSpPr txBox="1">
            <a:spLocks noChangeArrowheads="1"/>
          </p:cNvSpPr>
          <p:nvPr/>
        </p:nvSpPr>
        <p:spPr bwMode="auto">
          <a:xfrm>
            <a:off x="323850" y="620713"/>
            <a:ext cx="4111625" cy="10810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buFontTx/>
              <a:buNone/>
            </a:pPr>
            <a:endParaRPr lang="en-US" altLang="en-US" sz="1000">
              <a:latin typeface="Arial" panose="020B0604020202020204" pitchFamily="34" charset="0"/>
            </a:endParaRPr>
          </a:p>
        </p:txBody>
      </p:sp>
      <p:sp>
        <p:nvSpPr>
          <p:cNvPr id="3075" name="Text Box 2">
            <a:extLst>
              <a:ext uri="{FF2B5EF4-FFF2-40B4-BE49-F238E27FC236}">
                <a16:creationId xmlns:a16="http://schemas.microsoft.com/office/drawing/2014/main" id="{11A89CE3-BEAD-FE0C-134F-1756339C37F4}"/>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3076" name="Text Box 2">
            <a:extLst>
              <a:ext uri="{FF2B5EF4-FFF2-40B4-BE49-F238E27FC236}">
                <a16:creationId xmlns:a16="http://schemas.microsoft.com/office/drawing/2014/main" id="{894EF9E9-51AE-FE0B-80A0-DD5A407A8FF7}"/>
              </a:ext>
            </a:extLst>
          </p:cNvPr>
          <p:cNvSpPr txBox="1">
            <a:spLocks noChangeArrowheads="1"/>
          </p:cNvSpPr>
          <p:nvPr/>
        </p:nvSpPr>
        <p:spPr bwMode="auto">
          <a:xfrm>
            <a:off x="0" y="692150"/>
            <a:ext cx="4111625" cy="1444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Aft>
                <a:spcPts val="1000"/>
              </a:spcAft>
              <a:buFont typeface="Arial" panose="020B0604020202020204" pitchFamily="34" charset="0"/>
              <a:buNone/>
            </a:pPr>
            <a:endParaRPr lang="en-GB" altLang="en-US" sz="900">
              <a:latin typeface="Comic Sans MS" panose="030F0702030302020204" pitchFamily="66" charset="0"/>
            </a:endParaRPr>
          </a:p>
        </p:txBody>
      </p:sp>
      <p:sp>
        <p:nvSpPr>
          <p:cNvPr id="3077" name="Text Box 2">
            <a:extLst>
              <a:ext uri="{FF2B5EF4-FFF2-40B4-BE49-F238E27FC236}">
                <a16:creationId xmlns:a16="http://schemas.microsoft.com/office/drawing/2014/main" id="{4D24C559-B96A-1732-5705-C0D820DCA045}"/>
              </a:ext>
            </a:extLst>
          </p:cNvPr>
          <p:cNvSpPr txBox="1">
            <a:spLocks noChangeArrowheads="1"/>
          </p:cNvSpPr>
          <p:nvPr/>
        </p:nvSpPr>
        <p:spPr bwMode="auto">
          <a:xfrm>
            <a:off x="4427538" y="312948"/>
            <a:ext cx="4583112" cy="6232103"/>
          </a:xfrm>
          <a:prstGeom prst="rect">
            <a:avLst/>
          </a:prstGeom>
          <a:solidFill>
            <a:srgbClr val="FFFFFF"/>
          </a:solidFill>
          <a:ln w="9525">
            <a:solidFill>
              <a:srgbClr val="00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spcAft>
                <a:spcPts val="1000"/>
              </a:spcAft>
              <a:buFontTx/>
              <a:buNone/>
            </a:pPr>
            <a:r>
              <a:rPr lang="en-GB" altLang="en-US" sz="1200" b="1" u="sng" dirty="0">
                <a:latin typeface="Comic Sans MS" panose="030F0702030302020204" pitchFamily="66" charset="0"/>
              </a:rPr>
              <a:t>Reminders:</a:t>
            </a:r>
          </a:p>
          <a:p>
            <a:pPr eaLnBrk="1" hangingPunct="1">
              <a:spcBef>
                <a:spcPct val="0"/>
              </a:spcBef>
              <a:spcAft>
                <a:spcPts val="600"/>
              </a:spcAft>
              <a:buFontTx/>
              <a:buNone/>
            </a:pPr>
            <a:r>
              <a:rPr lang="en-US" altLang="en-US" sz="1200" b="1" u="sng" dirty="0">
                <a:solidFill>
                  <a:srgbClr val="000000"/>
                </a:solidFill>
                <a:latin typeface="Comic Sans MS" panose="030F0702030302020204" pitchFamily="66" charset="0"/>
              </a:rPr>
              <a:t>Home / School links</a:t>
            </a:r>
          </a:p>
          <a:p>
            <a:pPr eaLnBrk="1" hangingPunct="1">
              <a:spcBef>
                <a:spcPct val="0"/>
              </a:spcBef>
              <a:spcAft>
                <a:spcPts val="600"/>
              </a:spcAft>
              <a:buNone/>
            </a:pPr>
            <a:r>
              <a:rPr lang="en-US" altLang="en-US" sz="1100" dirty="0">
                <a:solidFill>
                  <a:srgbClr val="000000"/>
                </a:solidFill>
                <a:latin typeface="Comic Sans MS" panose="030F0902030302020204" pitchFamily="66" charset="0"/>
              </a:rPr>
              <a:t>Your child will be tired after a busy morning at nursery, but please sit with them every day and read for pleasure! We encourage you to discuss the story with them, discussing the characters and what they think may happen next.</a:t>
            </a:r>
          </a:p>
          <a:p>
            <a:pPr eaLnBrk="1" hangingPunct="1">
              <a:spcBef>
                <a:spcPct val="0"/>
              </a:spcBef>
              <a:spcAft>
                <a:spcPts val="600"/>
              </a:spcAft>
              <a:buFontTx/>
              <a:buNone/>
            </a:pPr>
            <a:r>
              <a:rPr lang="en-US" altLang="en-US" sz="1200" b="1" u="sng" dirty="0">
                <a:solidFill>
                  <a:srgbClr val="000000"/>
                </a:solidFill>
                <a:latin typeface="Comic Sans MS" panose="030F0702030302020204" pitchFamily="66" charset="0"/>
              </a:rPr>
              <a:t>Tapestry</a:t>
            </a:r>
            <a:r>
              <a:rPr lang="en-US" altLang="en-US" sz="1200" dirty="0">
                <a:solidFill>
                  <a:srgbClr val="000000"/>
                </a:solidFill>
                <a:latin typeface="Comic Sans MS" panose="030F0702030302020204" pitchFamily="66" charset="0"/>
              </a:rPr>
              <a:t> - </a:t>
            </a:r>
            <a:r>
              <a:rPr lang="en-US" altLang="en-US" sz="1100" dirty="0">
                <a:solidFill>
                  <a:srgbClr val="000000"/>
                </a:solidFill>
                <a:latin typeface="Comic Sans MS" panose="030F0702030302020204" pitchFamily="66" charset="0"/>
              </a:rPr>
              <a:t>We will aim to post your child’s development on Tapestry weekly and show what they have been doing during that week. You are welcome to upload pictures to Tapestry and interact with the posts.</a:t>
            </a:r>
          </a:p>
          <a:p>
            <a:pPr eaLnBrk="1" hangingPunct="1">
              <a:spcBef>
                <a:spcPct val="0"/>
              </a:spcBef>
              <a:spcAft>
                <a:spcPts val="600"/>
              </a:spcAft>
              <a:buFontTx/>
              <a:buNone/>
            </a:pPr>
            <a:r>
              <a:rPr lang="en-US" altLang="en-US" sz="1200" b="1" u="sng" dirty="0">
                <a:solidFill>
                  <a:srgbClr val="000000"/>
                </a:solidFill>
                <a:latin typeface="Comic Sans MS" panose="030F0702030302020204" pitchFamily="66" charset="0"/>
              </a:rPr>
              <a:t>Weather</a:t>
            </a:r>
            <a:r>
              <a:rPr lang="en-US" altLang="en-US" sz="1100" dirty="0">
                <a:solidFill>
                  <a:srgbClr val="000000"/>
                </a:solidFill>
                <a:latin typeface="Comic Sans MS" panose="030F0702030302020204" pitchFamily="66" charset="0"/>
              </a:rPr>
              <a:t> - As the weather is changing, please ensure your child has a pair of wellies that can be left at Nursery or brought in each day. This will allow the children to continue using the grass area during the winter months.</a:t>
            </a:r>
          </a:p>
          <a:p>
            <a:pPr eaLnBrk="1" hangingPunct="1">
              <a:spcBef>
                <a:spcPct val="0"/>
              </a:spcBef>
              <a:buFontTx/>
              <a:buNone/>
            </a:pPr>
            <a:r>
              <a:rPr lang="en-US" altLang="en-US" sz="1200" b="1" u="sng" dirty="0">
                <a:solidFill>
                  <a:srgbClr val="000000"/>
                </a:solidFill>
                <a:latin typeface="Comic Sans MS" panose="030F0702030302020204" pitchFamily="66" charset="0"/>
              </a:rPr>
              <a:t>Dates to note:</a:t>
            </a:r>
            <a:r>
              <a:rPr lang="en-GB" sz="1200" dirty="0"/>
              <a:t> </a:t>
            </a:r>
          </a:p>
          <a:p>
            <a:pPr marL="171450" indent="-171450"/>
            <a:r>
              <a:rPr lang="en-GB" sz="1100" b="1" dirty="0">
                <a:solidFill>
                  <a:srgbClr val="000000"/>
                </a:solidFill>
                <a:latin typeface="Comic Sans MS" panose="030F0702030302020204" pitchFamily="66" charset="0"/>
              </a:rPr>
              <a:t>Monday 10th November </a:t>
            </a:r>
            <a:r>
              <a:rPr lang="en-GB" sz="1100" dirty="0">
                <a:solidFill>
                  <a:srgbClr val="000000"/>
                </a:solidFill>
                <a:latin typeface="Comic Sans MS" panose="030F0702030302020204" pitchFamily="66" charset="0"/>
              </a:rPr>
              <a:t>– Nursery visit to Clockhouse to buy Poppies </a:t>
            </a:r>
          </a:p>
          <a:p>
            <a:pPr marL="171450" indent="-171450"/>
            <a:r>
              <a:rPr lang="en-GB" sz="1100" b="1" dirty="0">
                <a:solidFill>
                  <a:srgbClr val="000000"/>
                </a:solidFill>
                <a:latin typeface="Comic Sans MS" panose="030F0702030302020204" pitchFamily="66" charset="0"/>
              </a:rPr>
              <a:t>Tuesday 11th November – </a:t>
            </a:r>
            <a:r>
              <a:rPr lang="en-GB" sz="1100" dirty="0">
                <a:solidFill>
                  <a:srgbClr val="000000"/>
                </a:solidFill>
                <a:latin typeface="Comic Sans MS" panose="030F0702030302020204" pitchFamily="66" charset="0"/>
              </a:rPr>
              <a:t>Remembrance Service @ 10.45am</a:t>
            </a:r>
          </a:p>
          <a:p>
            <a:pPr marL="171450" indent="-171450"/>
            <a:r>
              <a:rPr lang="en-GB" sz="1100" b="1" dirty="0">
                <a:solidFill>
                  <a:srgbClr val="000000"/>
                </a:solidFill>
                <a:latin typeface="Comic Sans MS" panose="030F0702030302020204" pitchFamily="66" charset="0"/>
              </a:rPr>
              <a:t>Friday 21st November - </a:t>
            </a:r>
            <a:r>
              <a:rPr lang="en-GB" sz="1100" dirty="0">
                <a:solidFill>
                  <a:srgbClr val="000000"/>
                </a:solidFill>
                <a:latin typeface="Comic Sans MS" panose="030F0702030302020204" pitchFamily="66" charset="0"/>
              </a:rPr>
              <a:t>Non-uniform fundraiser for Children in Need </a:t>
            </a:r>
          </a:p>
          <a:p>
            <a:pPr marL="171450" indent="-171450"/>
            <a:r>
              <a:rPr lang="en-GB" sz="1100" b="1" dirty="0">
                <a:solidFill>
                  <a:srgbClr val="000000"/>
                </a:solidFill>
                <a:latin typeface="Comic Sans MS" panose="030F0702030302020204" pitchFamily="66" charset="0"/>
              </a:rPr>
              <a:t>Tuesday 25th November – </a:t>
            </a:r>
            <a:r>
              <a:rPr lang="en-GB" sz="1100" dirty="0">
                <a:solidFill>
                  <a:srgbClr val="000000"/>
                </a:solidFill>
                <a:latin typeface="Comic Sans MS" panose="030F0702030302020204" pitchFamily="66" charset="0"/>
              </a:rPr>
              <a:t>Early Maths Workshop @9am</a:t>
            </a:r>
          </a:p>
          <a:p>
            <a:pPr marL="171450" indent="-171450"/>
            <a:r>
              <a:rPr lang="en-GB" sz="1100" b="1" dirty="0">
                <a:solidFill>
                  <a:srgbClr val="000000"/>
                </a:solidFill>
                <a:latin typeface="Comic Sans MS" panose="030F0702030302020204" pitchFamily="66" charset="0"/>
              </a:rPr>
              <a:t>Monday 1st December – </a:t>
            </a:r>
            <a:r>
              <a:rPr lang="en-GB" sz="1100" dirty="0">
                <a:solidFill>
                  <a:srgbClr val="000000"/>
                </a:solidFill>
                <a:latin typeface="Comic Sans MS" panose="030F0702030302020204" pitchFamily="66" charset="0"/>
              </a:rPr>
              <a:t>Phase Trip to </a:t>
            </a:r>
            <a:r>
              <a:rPr lang="en-GB" sz="1100" dirty="0" err="1">
                <a:solidFill>
                  <a:srgbClr val="000000"/>
                </a:solidFill>
                <a:latin typeface="Comic Sans MS" panose="030F0702030302020204" pitchFamily="66" charset="0"/>
              </a:rPr>
              <a:t>Chickenshed</a:t>
            </a:r>
            <a:r>
              <a:rPr lang="en-GB" sz="1100" dirty="0">
                <a:solidFill>
                  <a:srgbClr val="000000"/>
                </a:solidFill>
                <a:latin typeface="Comic Sans MS" panose="030F0702030302020204" pitchFamily="66" charset="0"/>
              </a:rPr>
              <a:t> Theatre 11am</a:t>
            </a:r>
          </a:p>
          <a:p>
            <a:pPr marL="171450" indent="-171450"/>
            <a:r>
              <a:rPr lang="en-GB" sz="1100" b="1" dirty="0">
                <a:solidFill>
                  <a:srgbClr val="000000"/>
                </a:solidFill>
                <a:latin typeface="Comic Sans MS" panose="030F0702030302020204" pitchFamily="66" charset="0"/>
              </a:rPr>
              <a:t>Thursday 11th December – </a:t>
            </a:r>
            <a:r>
              <a:rPr lang="en-GB" sz="1100" dirty="0">
                <a:solidFill>
                  <a:srgbClr val="000000"/>
                </a:solidFill>
                <a:latin typeface="Comic Sans MS" panose="030F0702030302020204" pitchFamily="66" charset="0"/>
              </a:rPr>
              <a:t>Christmas Jumper Day tbc</a:t>
            </a:r>
          </a:p>
          <a:p>
            <a:pPr marL="171450" indent="-171450"/>
            <a:r>
              <a:rPr lang="en-GB" sz="1100" b="1" dirty="0">
                <a:solidFill>
                  <a:srgbClr val="000000"/>
                </a:solidFill>
                <a:latin typeface="Comic Sans MS" panose="030F0702030302020204" pitchFamily="66" charset="0"/>
              </a:rPr>
              <a:t>Friday 12th December - </a:t>
            </a:r>
            <a:r>
              <a:rPr lang="en-GB" sz="1100" dirty="0">
                <a:solidFill>
                  <a:srgbClr val="000000"/>
                </a:solidFill>
                <a:latin typeface="Comic Sans MS" panose="030F0702030302020204" pitchFamily="66" charset="0"/>
              </a:rPr>
              <a:t>Arts Trophy Final (Solo Performance) </a:t>
            </a:r>
          </a:p>
          <a:p>
            <a:pPr marL="171450" indent="-171450"/>
            <a:r>
              <a:rPr lang="en-GB" sz="1100" b="1" dirty="0">
                <a:solidFill>
                  <a:srgbClr val="000000"/>
                </a:solidFill>
                <a:latin typeface="Comic Sans MS" panose="030F0702030302020204" pitchFamily="66" charset="0"/>
              </a:rPr>
              <a:t>Wednesday 17th – </a:t>
            </a:r>
            <a:r>
              <a:rPr lang="en-GB" sz="1100" dirty="0">
                <a:solidFill>
                  <a:srgbClr val="000000"/>
                </a:solidFill>
                <a:latin typeface="Comic Sans MS" panose="030F0702030302020204" pitchFamily="66" charset="0"/>
              </a:rPr>
              <a:t>EYFS Nativity</a:t>
            </a:r>
          </a:p>
          <a:p>
            <a:pPr marL="171450" indent="-171450"/>
            <a:r>
              <a:rPr lang="en-GB" sz="1100" b="1" dirty="0">
                <a:solidFill>
                  <a:srgbClr val="000000"/>
                </a:solidFill>
                <a:latin typeface="Comic Sans MS" panose="030F0702030302020204" pitchFamily="66" charset="0"/>
              </a:rPr>
              <a:t>Wednesday 17th December – </a:t>
            </a:r>
            <a:r>
              <a:rPr lang="en-GB" sz="1100" dirty="0">
                <a:solidFill>
                  <a:srgbClr val="000000"/>
                </a:solidFill>
                <a:latin typeface="Comic Sans MS" panose="030F0702030302020204" pitchFamily="66" charset="0"/>
              </a:rPr>
              <a:t>Community Carols in the playground @ 3.30pm</a:t>
            </a:r>
          </a:p>
          <a:p>
            <a:pPr marL="171450" indent="-171450"/>
            <a:r>
              <a:rPr lang="en-GB" sz="1100" b="1" dirty="0">
                <a:solidFill>
                  <a:srgbClr val="000000"/>
                </a:solidFill>
                <a:latin typeface="Comic Sans MS" panose="030F0702030302020204" pitchFamily="66" charset="0"/>
              </a:rPr>
              <a:t>Thursday 18th December - </a:t>
            </a:r>
            <a:r>
              <a:rPr lang="en-GB" sz="1100" dirty="0">
                <a:solidFill>
                  <a:srgbClr val="000000"/>
                </a:solidFill>
                <a:latin typeface="Comic Sans MS" panose="030F0702030302020204" pitchFamily="66" charset="0"/>
              </a:rPr>
              <a:t>Rocksteady Performance to Whole School </a:t>
            </a:r>
          </a:p>
          <a:p>
            <a:pPr marL="171450" indent="-171450"/>
            <a:r>
              <a:rPr lang="en-GB" sz="1100" b="1" dirty="0">
                <a:solidFill>
                  <a:srgbClr val="000000"/>
                </a:solidFill>
                <a:latin typeface="Comic Sans MS" panose="030F0702030302020204" pitchFamily="66" charset="0"/>
              </a:rPr>
              <a:t>Friday 19th December - </a:t>
            </a:r>
            <a:r>
              <a:rPr lang="en-GB" sz="1100" dirty="0">
                <a:solidFill>
                  <a:srgbClr val="000000"/>
                </a:solidFill>
                <a:latin typeface="Comic Sans MS" panose="030F0702030302020204" pitchFamily="66" charset="0"/>
              </a:rPr>
              <a:t>End of Term Service @ Church 12.30pm </a:t>
            </a:r>
          </a:p>
        </p:txBody>
      </p:sp>
      <p:sp>
        <p:nvSpPr>
          <p:cNvPr id="3078" name="Rectangle 1">
            <a:extLst>
              <a:ext uri="{FF2B5EF4-FFF2-40B4-BE49-F238E27FC236}">
                <a16:creationId xmlns:a16="http://schemas.microsoft.com/office/drawing/2014/main" id="{653CEA41-D8BA-1EF3-6547-290947BADE2A}"/>
              </a:ext>
            </a:extLst>
          </p:cNvPr>
          <p:cNvSpPr>
            <a:spLocks noChangeArrowheads="1"/>
          </p:cNvSpPr>
          <p:nvPr/>
        </p:nvSpPr>
        <p:spPr bwMode="auto">
          <a:xfrm>
            <a:off x="0" y="2259013"/>
            <a:ext cx="4572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r>
              <a:rPr lang="en-GB" altLang="en-US" sz="1000">
                <a:latin typeface="Comic Sans MS" panose="030F0702030302020204" pitchFamily="66" charset="0"/>
              </a:rPr>
              <a:t>.</a:t>
            </a:r>
            <a:endParaRPr lang="en-US" altLang="en-US" sz="1000">
              <a:latin typeface="Comic Sans MS" panose="030F0702030302020204" pitchFamily="66" charset="0"/>
            </a:endParaRPr>
          </a:p>
        </p:txBody>
      </p:sp>
      <p:sp>
        <p:nvSpPr>
          <p:cNvPr id="3079" name="TextBox 9">
            <a:extLst>
              <a:ext uri="{FF2B5EF4-FFF2-40B4-BE49-F238E27FC236}">
                <a16:creationId xmlns:a16="http://schemas.microsoft.com/office/drawing/2014/main" id="{0A1FFD0B-C15D-744A-6850-41E7FC61D954}"/>
              </a:ext>
            </a:extLst>
          </p:cNvPr>
          <p:cNvSpPr txBox="1">
            <a:spLocks noChangeArrowheads="1"/>
          </p:cNvSpPr>
          <p:nvPr/>
        </p:nvSpPr>
        <p:spPr bwMode="auto">
          <a:xfrm>
            <a:off x="125413" y="82550"/>
            <a:ext cx="4176712" cy="6668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spcAft>
                <a:spcPts val="400"/>
              </a:spcAft>
              <a:buFontTx/>
              <a:buNone/>
            </a:pPr>
            <a:r>
              <a:rPr lang="en-GB" altLang="en-US" sz="1200" b="1" u="sng" dirty="0">
                <a:latin typeface="Comic Sans MS" panose="030F0702030302020204" pitchFamily="66" charset="0"/>
              </a:rPr>
              <a:t>The Specific Areas</a:t>
            </a:r>
          </a:p>
          <a:p>
            <a:pPr eaLnBrk="1" hangingPunct="1">
              <a:spcBef>
                <a:spcPct val="0"/>
              </a:spcBef>
              <a:buFontTx/>
              <a:buNone/>
            </a:pPr>
            <a:r>
              <a:rPr lang="en-GB" altLang="en-US" sz="1200" b="1" u="sng" dirty="0">
                <a:latin typeface="Comic Sans MS" panose="030F0702030302020204" pitchFamily="66" charset="0"/>
              </a:rPr>
              <a:t>Literacy</a:t>
            </a:r>
          </a:p>
          <a:p>
            <a:pPr eaLnBrk="1" hangingPunct="1">
              <a:spcBef>
                <a:spcPct val="0"/>
              </a:spcBef>
              <a:buFontTx/>
              <a:buNone/>
            </a:pPr>
            <a:r>
              <a:rPr lang="en-GB" altLang="en-US" sz="1100" dirty="0">
                <a:latin typeface="Comic Sans MS" panose="030F0702030302020204" pitchFamily="66" charset="0"/>
              </a:rPr>
              <a:t>The children will continue to have a variety of stories read to them daily. Our focus texts this term are Peace at Last!, Night Monkey, Day Monkey, Wow! Said the Owl and Night &amp; Day. Using these texts and ‘Talk For Writing’ concepts, we will practise retelling the stories with actions. We will also continue developing our mark-making skills using different tools and patterns. In phonics, we will revisit Aspects 1, 2 (Environmental &amp; instrumental sounds) &amp; move on to Aspect 3: body percussion. During these aspects, children will have the opportunity to explore the different sounds that the environment and instruments make and explore sounds we can make using parts of our bodies such as clapping, stamping and clicking. We will also learn the initial sounds of S, A, T, P, I, N, and M and identify items that begin with these sounds.</a:t>
            </a:r>
          </a:p>
          <a:p>
            <a:pPr eaLnBrk="1" hangingPunct="1">
              <a:spcBef>
                <a:spcPct val="0"/>
              </a:spcBef>
              <a:buFontTx/>
              <a:buNone/>
            </a:pPr>
            <a:endParaRPr lang="en-GB" altLang="en-US" sz="400" b="1" dirty="0">
              <a:latin typeface="Comic Sans MS" panose="030F0702030302020204" pitchFamily="66" charset="0"/>
            </a:endParaRPr>
          </a:p>
          <a:p>
            <a:pPr eaLnBrk="1" hangingPunct="1">
              <a:spcBef>
                <a:spcPct val="0"/>
              </a:spcBef>
              <a:buFontTx/>
              <a:buNone/>
            </a:pPr>
            <a:r>
              <a:rPr lang="en-GB" altLang="en-US" sz="1200" b="1" u="sng" dirty="0">
                <a:latin typeface="Comic Sans MS" panose="030F0702030302020204" pitchFamily="66" charset="0"/>
              </a:rPr>
              <a:t>Mathematics</a:t>
            </a:r>
          </a:p>
          <a:p>
            <a:pPr eaLnBrk="1" hangingPunct="1">
              <a:spcBef>
                <a:spcPct val="0"/>
              </a:spcBef>
              <a:buFontTx/>
              <a:buNone/>
            </a:pPr>
            <a:r>
              <a:rPr lang="en-GB" altLang="en-US" sz="1100" dirty="0">
                <a:latin typeface="Comic Sans MS" panose="030F0702030302020204" pitchFamily="66" charset="0"/>
              </a:rPr>
              <a:t>Continuing to build on the foundations that we started in the first half term, we will expand our finger numbers to 5 by also representing these numbers in different ways using a variety of objects. We will also look for shapes in our environment and use prepositional language. </a:t>
            </a:r>
          </a:p>
          <a:p>
            <a:pPr eaLnBrk="1" hangingPunct="1">
              <a:spcBef>
                <a:spcPct val="0"/>
              </a:spcBef>
              <a:buFontTx/>
              <a:buNone/>
            </a:pPr>
            <a:endParaRPr lang="en-GB" altLang="en-US" sz="400" dirty="0">
              <a:latin typeface="Comic Sans MS" panose="030F0702030302020204" pitchFamily="66" charset="0"/>
            </a:endParaRPr>
          </a:p>
          <a:p>
            <a:pPr eaLnBrk="1" hangingPunct="1">
              <a:spcBef>
                <a:spcPct val="0"/>
              </a:spcBef>
              <a:buFontTx/>
              <a:buNone/>
            </a:pPr>
            <a:r>
              <a:rPr lang="en-GB" altLang="en-US" sz="1200" b="1" u="sng" dirty="0">
                <a:latin typeface="Comic Sans MS" panose="030F0702030302020204" pitchFamily="66" charset="0"/>
              </a:rPr>
              <a:t>Expressive Arts and Design</a:t>
            </a:r>
          </a:p>
          <a:p>
            <a:pPr eaLnBrk="1" hangingPunct="1">
              <a:spcBef>
                <a:spcPct val="0"/>
              </a:spcBef>
              <a:buFontTx/>
              <a:buNone/>
            </a:pPr>
            <a:r>
              <a:rPr lang="en-GB" altLang="en-US" sz="1100" dirty="0">
                <a:latin typeface="Comic Sans MS" panose="030F0702030302020204" pitchFamily="66" charset="0"/>
              </a:rPr>
              <a:t>We will explore the colour wheel, colour mixing, creating patterns, day and night-inspired pictures and firework paintings. We will learn songs and actions for our Nativity performance, practising matching the pitch. The children will create Autumn art, inspired by Andy Goldsworthy.</a:t>
            </a:r>
          </a:p>
          <a:p>
            <a:pPr eaLnBrk="1" hangingPunct="1">
              <a:spcBef>
                <a:spcPct val="0"/>
              </a:spcBef>
              <a:buFontTx/>
              <a:buNone/>
            </a:pPr>
            <a:endParaRPr lang="en-GB" altLang="en-US" sz="400" b="1" dirty="0">
              <a:latin typeface="Comic Sans MS" panose="030F0702030302020204" pitchFamily="66" charset="0"/>
            </a:endParaRPr>
          </a:p>
          <a:p>
            <a:pPr eaLnBrk="1" hangingPunct="1">
              <a:spcBef>
                <a:spcPct val="0"/>
              </a:spcBef>
              <a:buFontTx/>
              <a:buNone/>
            </a:pPr>
            <a:r>
              <a:rPr lang="en-GB" altLang="en-US" sz="1200" b="1" u="sng" dirty="0">
                <a:latin typeface="Comic Sans MS" panose="030F0702030302020204" pitchFamily="66" charset="0"/>
              </a:rPr>
              <a:t>Understanding the World</a:t>
            </a:r>
          </a:p>
          <a:p>
            <a:pPr eaLnBrk="1" hangingPunct="1">
              <a:spcBef>
                <a:spcPct val="0"/>
              </a:spcBef>
              <a:buFontTx/>
              <a:buNone/>
            </a:pPr>
            <a:r>
              <a:rPr lang="en-GB" altLang="en-US" sz="1100" dirty="0">
                <a:latin typeface="Comic Sans MS" panose="030F0702030302020204" pitchFamily="66" charset="0"/>
              </a:rPr>
              <a:t>We will continue to look for signs of Autumn and signs of winter as the seasons change. During Outdoor Learning, we will go on a leaf hunt and use our findings to create some wonderful art. In RE, we will learn about the different festivals and events we celebrate along with trying to answer our big question ‘Why is Christmas special?’. This term, there will be a focus on Diwali, bonfire night, remembrance, and Christmas.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1" ma:contentTypeDescription="Create a new document." ma:contentTypeScope="" ma:versionID="ffe7fac44cb31902365782207de1a05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6c192b837418c2a735c256c19b98978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DE0B86A-4A11-4AE0-9DEC-88342E34C4E3}">
  <ds:schemaRefs>
    <ds:schemaRef ds:uri="http://schemas.microsoft.com/sharepoint/v3/contenttype/forms"/>
  </ds:schemaRefs>
</ds:datastoreItem>
</file>

<file path=customXml/itemProps2.xml><?xml version="1.0" encoding="utf-8"?>
<ds:datastoreItem xmlns:ds="http://schemas.openxmlformats.org/officeDocument/2006/customXml" ds:itemID="{11DF082C-B702-476A-9C56-B5E2DA0A32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1680</TotalTime>
  <Words>1057</Words>
  <Application>Microsoft Office PowerPoint</Application>
  <PresentationFormat>On-screen Show (4:3)</PresentationFormat>
  <Paragraphs>49</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Comic Sans MS</vt: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J Izard</cp:lastModifiedBy>
  <cp:revision>221</cp:revision>
  <cp:lastPrinted>2016-09-20T04:12:52Z</cp:lastPrinted>
  <dcterms:created xsi:type="dcterms:W3CDTF">2014-02-13T13:53:14Z</dcterms:created>
  <dcterms:modified xsi:type="dcterms:W3CDTF">2025-11-07T10:19:40Z</dcterms:modified>
</cp:coreProperties>
</file>