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6"/>
  </p:notesMasterIdLst>
  <p:sldIdLst>
    <p:sldId id="256" r:id="rId4"/>
    <p:sldId id="257" r:id="rId5"/>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88"/>
  </p:normalViewPr>
  <p:slideViewPr>
    <p:cSldViewPr>
      <p:cViewPr>
        <p:scale>
          <a:sx n="94" d="100"/>
          <a:sy n="94" d="100"/>
        </p:scale>
        <p:origin x="480" y="-15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1.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customXml" Target="../customXml/item3.xml"/><Relationship Id="rId5" Type="http://schemas.openxmlformats.org/officeDocument/2006/relationships/slide" Target="slides/slide2.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BE0A433-4237-A5F7-1D00-6B650913C555}"/>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358E95AA-6133-0D18-292D-80D350DA790E}"/>
              </a:ext>
            </a:extLst>
          </p:cNvPr>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pPr>
              <a:defRPr/>
            </a:pPr>
            <a:fld id="{2AC61CFE-7363-4707-96E8-0257A05DEE89}" type="datetimeFigureOut">
              <a:rPr lang="en-GB"/>
              <a:pPr>
                <a:defRPr/>
              </a:pPr>
              <a:t>07/06/2026</a:t>
            </a:fld>
            <a:endParaRPr lang="en-GB"/>
          </a:p>
        </p:txBody>
      </p:sp>
      <p:sp>
        <p:nvSpPr>
          <p:cNvPr id="4" name="Slide Image Placeholder 3">
            <a:extLst>
              <a:ext uri="{FF2B5EF4-FFF2-40B4-BE49-F238E27FC236}">
                <a16:creationId xmlns:a16="http://schemas.microsoft.com/office/drawing/2014/main" id="{9D7BDA77-B120-D61A-CF25-2E828799ADEF}"/>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4D56874-B891-1CEE-08EE-95D36762BA62}"/>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37783CC-69D7-1462-874F-2575D328C2F2}"/>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E3B85D61-174C-8F89-A779-0707D5D83486}"/>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A6C24016-7344-4F09-AE12-7F298A31237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B0580460-A506-8DE7-4482-3B7195DC333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4BC96DAC-6F51-7CB0-9402-94CA8768487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3" name="Slide Number Placeholder 3">
            <a:extLst>
              <a:ext uri="{FF2B5EF4-FFF2-40B4-BE49-F238E27FC236}">
                <a16:creationId xmlns:a16="http://schemas.microsoft.com/office/drawing/2014/main" id="{A69BA0BE-F873-F6ED-655A-7969DA37ED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57632617-28FE-4FE1-B7DE-55678B353CFE}" type="slidenum">
              <a:rPr lang="en-GB" altLang="en-US" smtClean="0"/>
              <a:pPr/>
              <a:t>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1193E64-C943-F6EE-9A2C-CA7E88E70432}"/>
              </a:ext>
            </a:extLst>
          </p:cNvPr>
          <p:cNvSpPr>
            <a:spLocks noGrp="1"/>
          </p:cNvSpPr>
          <p:nvPr>
            <p:ph type="dt" sz="half" idx="10"/>
          </p:nvPr>
        </p:nvSpPr>
        <p:spPr/>
        <p:txBody>
          <a:bodyPr/>
          <a:lstStyle>
            <a:lvl1pPr>
              <a:defRPr/>
            </a:lvl1pPr>
          </a:lstStyle>
          <a:p>
            <a:pPr>
              <a:defRPr/>
            </a:pPr>
            <a:fld id="{59D51F35-E9A5-4DA3-98E4-2C46CBA77DC2}"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F86D2502-5CF3-F4D9-309B-4B2AF70F3D4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EA430CF-2D3E-73D8-8272-2BDC917BE251}"/>
              </a:ext>
            </a:extLst>
          </p:cNvPr>
          <p:cNvSpPr>
            <a:spLocks noGrp="1"/>
          </p:cNvSpPr>
          <p:nvPr>
            <p:ph type="sldNum" sz="quarter" idx="12"/>
          </p:nvPr>
        </p:nvSpPr>
        <p:spPr/>
        <p:txBody>
          <a:bodyPr/>
          <a:lstStyle>
            <a:lvl1pPr>
              <a:defRPr/>
            </a:lvl1pPr>
          </a:lstStyle>
          <a:p>
            <a:pPr>
              <a:defRPr/>
            </a:pPr>
            <a:fld id="{26391309-3563-403F-9FF6-773D10803CB0}" type="slidenum">
              <a:rPr lang="en-GB" altLang="en-US"/>
              <a:pPr>
                <a:defRPr/>
              </a:pPr>
              <a:t>‹#›</a:t>
            </a:fld>
            <a:endParaRPr lang="en-GB" altLang="en-US"/>
          </a:p>
        </p:txBody>
      </p:sp>
    </p:spTree>
    <p:extLst>
      <p:ext uri="{BB962C8B-B14F-4D97-AF65-F5344CB8AC3E}">
        <p14:creationId xmlns:p14="http://schemas.microsoft.com/office/powerpoint/2010/main" val="4123840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D5384F-9E3D-CCC9-4F39-223123AB368E}"/>
              </a:ext>
            </a:extLst>
          </p:cNvPr>
          <p:cNvSpPr>
            <a:spLocks noGrp="1"/>
          </p:cNvSpPr>
          <p:nvPr>
            <p:ph type="dt" sz="half" idx="10"/>
          </p:nvPr>
        </p:nvSpPr>
        <p:spPr/>
        <p:txBody>
          <a:bodyPr/>
          <a:lstStyle>
            <a:lvl1pPr>
              <a:defRPr/>
            </a:lvl1pPr>
          </a:lstStyle>
          <a:p>
            <a:pPr>
              <a:defRPr/>
            </a:pPr>
            <a:fld id="{DEB3A841-B043-47A4-821E-D1F3A50E4A01}"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935AF624-DCB9-FAED-A140-D6F94976A39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4A95263-C966-EEC2-CA79-94F8A1581FE0}"/>
              </a:ext>
            </a:extLst>
          </p:cNvPr>
          <p:cNvSpPr>
            <a:spLocks noGrp="1"/>
          </p:cNvSpPr>
          <p:nvPr>
            <p:ph type="sldNum" sz="quarter" idx="12"/>
          </p:nvPr>
        </p:nvSpPr>
        <p:spPr/>
        <p:txBody>
          <a:bodyPr/>
          <a:lstStyle>
            <a:lvl1pPr>
              <a:defRPr/>
            </a:lvl1pPr>
          </a:lstStyle>
          <a:p>
            <a:pPr>
              <a:defRPr/>
            </a:pPr>
            <a:fld id="{6CCB2B8E-9A75-4AEC-8448-DC2481145E50}" type="slidenum">
              <a:rPr lang="en-GB" altLang="en-US"/>
              <a:pPr>
                <a:defRPr/>
              </a:pPr>
              <a:t>‹#›</a:t>
            </a:fld>
            <a:endParaRPr lang="en-GB" altLang="en-US"/>
          </a:p>
        </p:txBody>
      </p:sp>
    </p:spTree>
    <p:extLst>
      <p:ext uri="{BB962C8B-B14F-4D97-AF65-F5344CB8AC3E}">
        <p14:creationId xmlns:p14="http://schemas.microsoft.com/office/powerpoint/2010/main" val="798146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62D140C-5B97-4E24-4CDE-3259AC5B116D}"/>
              </a:ext>
            </a:extLst>
          </p:cNvPr>
          <p:cNvSpPr>
            <a:spLocks noGrp="1"/>
          </p:cNvSpPr>
          <p:nvPr>
            <p:ph type="dt" sz="half" idx="10"/>
          </p:nvPr>
        </p:nvSpPr>
        <p:spPr/>
        <p:txBody>
          <a:bodyPr/>
          <a:lstStyle>
            <a:lvl1pPr>
              <a:defRPr/>
            </a:lvl1pPr>
          </a:lstStyle>
          <a:p>
            <a:pPr>
              <a:defRPr/>
            </a:pPr>
            <a:fld id="{A31B1A9E-02B6-415E-A353-E71177298E37}"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A932D73C-31CD-F096-F7F1-D224E4A55C6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20910BD-BD9B-CB00-0A0E-44AA3DC16A0C}"/>
              </a:ext>
            </a:extLst>
          </p:cNvPr>
          <p:cNvSpPr>
            <a:spLocks noGrp="1"/>
          </p:cNvSpPr>
          <p:nvPr>
            <p:ph type="sldNum" sz="quarter" idx="12"/>
          </p:nvPr>
        </p:nvSpPr>
        <p:spPr/>
        <p:txBody>
          <a:bodyPr/>
          <a:lstStyle>
            <a:lvl1pPr>
              <a:defRPr/>
            </a:lvl1pPr>
          </a:lstStyle>
          <a:p>
            <a:pPr>
              <a:defRPr/>
            </a:pPr>
            <a:fld id="{6457A98C-6D03-42C7-87B5-0EB3C6D3B6E7}" type="slidenum">
              <a:rPr lang="en-GB" altLang="en-US"/>
              <a:pPr>
                <a:defRPr/>
              </a:pPr>
              <a:t>‹#›</a:t>
            </a:fld>
            <a:endParaRPr lang="en-GB" altLang="en-US"/>
          </a:p>
        </p:txBody>
      </p:sp>
    </p:spTree>
    <p:extLst>
      <p:ext uri="{BB962C8B-B14F-4D97-AF65-F5344CB8AC3E}">
        <p14:creationId xmlns:p14="http://schemas.microsoft.com/office/powerpoint/2010/main" val="2465802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0A77646C-0359-F620-9F7B-BB08EEB63D3A}"/>
              </a:ext>
            </a:extLst>
          </p:cNvPr>
          <p:cNvSpPr>
            <a:spLocks noGrp="1"/>
          </p:cNvSpPr>
          <p:nvPr>
            <p:ph type="dt" sz="half" idx="10"/>
          </p:nvPr>
        </p:nvSpPr>
        <p:spPr/>
        <p:txBody>
          <a:bodyPr/>
          <a:lstStyle>
            <a:lvl1pPr>
              <a:defRPr/>
            </a:lvl1pPr>
          </a:lstStyle>
          <a:p>
            <a:pPr>
              <a:defRPr/>
            </a:pPr>
            <a:fld id="{BF2846BA-8E81-487B-896F-AC5D9EEDB661}"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49C8B8AA-3303-E71C-99EE-4FE89F702E3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B8F0CD3-F421-DB94-8EB4-868B6232348E}"/>
              </a:ext>
            </a:extLst>
          </p:cNvPr>
          <p:cNvSpPr>
            <a:spLocks noGrp="1"/>
          </p:cNvSpPr>
          <p:nvPr>
            <p:ph type="sldNum" sz="quarter" idx="12"/>
          </p:nvPr>
        </p:nvSpPr>
        <p:spPr/>
        <p:txBody>
          <a:bodyPr/>
          <a:lstStyle>
            <a:lvl1pPr>
              <a:defRPr/>
            </a:lvl1pPr>
          </a:lstStyle>
          <a:p>
            <a:pPr>
              <a:defRPr/>
            </a:pPr>
            <a:fld id="{9232687B-883F-40B4-978D-14DD2E75F0D2}" type="slidenum">
              <a:rPr lang="en-GB" altLang="en-US"/>
              <a:pPr>
                <a:defRPr/>
              </a:pPr>
              <a:t>‹#›</a:t>
            </a:fld>
            <a:endParaRPr lang="en-GB" altLang="en-US"/>
          </a:p>
        </p:txBody>
      </p:sp>
    </p:spTree>
    <p:extLst>
      <p:ext uri="{BB962C8B-B14F-4D97-AF65-F5344CB8AC3E}">
        <p14:creationId xmlns:p14="http://schemas.microsoft.com/office/powerpoint/2010/main" val="3566698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C7B90D90-0884-722A-59E0-AE7158C73137}"/>
              </a:ext>
            </a:extLst>
          </p:cNvPr>
          <p:cNvSpPr>
            <a:spLocks noGrp="1"/>
          </p:cNvSpPr>
          <p:nvPr>
            <p:ph type="dt" sz="half" idx="10"/>
          </p:nvPr>
        </p:nvSpPr>
        <p:spPr/>
        <p:txBody>
          <a:bodyPr/>
          <a:lstStyle>
            <a:lvl1pPr>
              <a:defRPr/>
            </a:lvl1pPr>
          </a:lstStyle>
          <a:p>
            <a:pPr>
              <a:defRPr/>
            </a:pPr>
            <a:fld id="{7F2E26D2-DB8B-4386-B242-8B1A5B4D6767}" type="datetimeFigureOut">
              <a:rPr lang="en-GB" altLang="en-US"/>
              <a:pPr>
                <a:defRPr/>
              </a:pPr>
              <a:t>07/06/2026</a:t>
            </a:fld>
            <a:endParaRPr lang="en-GB" altLang="en-US"/>
          </a:p>
        </p:txBody>
      </p:sp>
      <p:sp>
        <p:nvSpPr>
          <p:cNvPr id="8" name="Footer Placeholder 4">
            <a:extLst>
              <a:ext uri="{FF2B5EF4-FFF2-40B4-BE49-F238E27FC236}">
                <a16:creationId xmlns:a16="http://schemas.microsoft.com/office/drawing/2014/main" id="{9D338EBC-8FB2-5FA1-3BF5-0A3561851692}"/>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E9CC3EB8-BF55-8859-BFC1-AE396B6CD83E}"/>
              </a:ext>
            </a:extLst>
          </p:cNvPr>
          <p:cNvSpPr>
            <a:spLocks noGrp="1"/>
          </p:cNvSpPr>
          <p:nvPr>
            <p:ph type="sldNum" sz="quarter" idx="12"/>
          </p:nvPr>
        </p:nvSpPr>
        <p:spPr/>
        <p:txBody>
          <a:bodyPr/>
          <a:lstStyle>
            <a:lvl1pPr>
              <a:defRPr/>
            </a:lvl1pPr>
          </a:lstStyle>
          <a:p>
            <a:pPr>
              <a:defRPr/>
            </a:pPr>
            <a:fld id="{A6EF6412-87C3-490B-8A18-B46A1EC123E7}" type="slidenum">
              <a:rPr lang="en-GB" altLang="en-US"/>
              <a:pPr>
                <a:defRPr/>
              </a:pPr>
              <a:t>‹#›</a:t>
            </a:fld>
            <a:endParaRPr lang="en-GB" altLang="en-US"/>
          </a:p>
        </p:txBody>
      </p:sp>
    </p:spTree>
    <p:extLst>
      <p:ext uri="{BB962C8B-B14F-4D97-AF65-F5344CB8AC3E}">
        <p14:creationId xmlns:p14="http://schemas.microsoft.com/office/powerpoint/2010/main" val="69985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DC9CB631-18D8-1D3B-1FB8-C5C0769920DE}"/>
              </a:ext>
            </a:extLst>
          </p:cNvPr>
          <p:cNvSpPr>
            <a:spLocks noGrp="1"/>
          </p:cNvSpPr>
          <p:nvPr>
            <p:ph type="dt" sz="half" idx="10"/>
          </p:nvPr>
        </p:nvSpPr>
        <p:spPr/>
        <p:txBody>
          <a:bodyPr/>
          <a:lstStyle>
            <a:lvl1pPr>
              <a:defRPr/>
            </a:lvl1pPr>
          </a:lstStyle>
          <a:p>
            <a:pPr>
              <a:defRPr/>
            </a:pPr>
            <a:fld id="{3EF3C500-B6F7-4C12-8A9E-11B39AE9F66D}" type="datetimeFigureOut">
              <a:rPr lang="en-GB" altLang="en-US"/>
              <a:pPr>
                <a:defRPr/>
              </a:pPr>
              <a:t>07/06/2026</a:t>
            </a:fld>
            <a:endParaRPr lang="en-GB" altLang="en-US"/>
          </a:p>
        </p:txBody>
      </p:sp>
      <p:sp>
        <p:nvSpPr>
          <p:cNvPr id="4" name="Footer Placeholder 4">
            <a:extLst>
              <a:ext uri="{FF2B5EF4-FFF2-40B4-BE49-F238E27FC236}">
                <a16:creationId xmlns:a16="http://schemas.microsoft.com/office/drawing/2014/main" id="{DE9E1EBF-7A16-9872-27D2-5CAAF69C8BEB}"/>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21C3B2A6-797F-2836-3588-55AFBDF0550C}"/>
              </a:ext>
            </a:extLst>
          </p:cNvPr>
          <p:cNvSpPr>
            <a:spLocks noGrp="1"/>
          </p:cNvSpPr>
          <p:nvPr>
            <p:ph type="sldNum" sz="quarter" idx="12"/>
          </p:nvPr>
        </p:nvSpPr>
        <p:spPr/>
        <p:txBody>
          <a:bodyPr/>
          <a:lstStyle>
            <a:lvl1pPr>
              <a:defRPr/>
            </a:lvl1pPr>
          </a:lstStyle>
          <a:p>
            <a:pPr>
              <a:defRPr/>
            </a:pPr>
            <a:fld id="{4B97968E-6E3F-49AB-A080-233DBDD45C21}" type="slidenum">
              <a:rPr lang="en-GB" altLang="en-US"/>
              <a:pPr>
                <a:defRPr/>
              </a:pPr>
              <a:t>‹#›</a:t>
            </a:fld>
            <a:endParaRPr lang="en-GB" altLang="en-US"/>
          </a:p>
        </p:txBody>
      </p:sp>
    </p:spTree>
    <p:extLst>
      <p:ext uri="{BB962C8B-B14F-4D97-AF65-F5344CB8AC3E}">
        <p14:creationId xmlns:p14="http://schemas.microsoft.com/office/powerpoint/2010/main" val="3076321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1B0907B-BCA6-A49E-AB6E-17FF104D2054}"/>
              </a:ext>
            </a:extLst>
          </p:cNvPr>
          <p:cNvSpPr>
            <a:spLocks noGrp="1"/>
          </p:cNvSpPr>
          <p:nvPr>
            <p:ph type="dt" sz="half" idx="10"/>
          </p:nvPr>
        </p:nvSpPr>
        <p:spPr/>
        <p:txBody>
          <a:bodyPr/>
          <a:lstStyle>
            <a:lvl1pPr>
              <a:defRPr/>
            </a:lvl1pPr>
          </a:lstStyle>
          <a:p>
            <a:pPr>
              <a:defRPr/>
            </a:pPr>
            <a:fld id="{1BAD5186-413A-4DD6-BB23-365CED1C1EB7}" type="datetimeFigureOut">
              <a:rPr lang="en-GB" altLang="en-US"/>
              <a:pPr>
                <a:defRPr/>
              </a:pPr>
              <a:t>07/06/2026</a:t>
            </a:fld>
            <a:endParaRPr lang="en-GB" altLang="en-US"/>
          </a:p>
        </p:txBody>
      </p:sp>
      <p:sp>
        <p:nvSpPr>
          <p:cNvPr id="3" name="Footer Placeholder 4">
            <a:extLst>
              <a:ext uri="{FF2B5EF4-FFF2-40B4-BE49-F238E27FC236}">
                <a16:creationId xmlns:a16="http://schemas.microsoft.com/office/drawing/2014/main" id="{DB1B51C5-3068-DD42-0FF4-A958EA173F75}"/>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C7732BD2-DF47-D970-692A-49AFCA921E76}"/>
              </a:ext>
            </a:extLst>
          </p:cNvPr>
          <p:cNvSpPr>
            <a:spLocks noGrp="1"/>
          </p:cNvSpPr>
          <p:nvPr>
            <p:ph type="sldNum" sz="quarter" idx="12"/>
          </p:nvPr>
        </p:nvSpPr>
        <p:spPr/>
        <p:txBody>
          <a:bodyPr/>
          <a:lstStyle>
            <a:lvl1pPr>
              <a:defRPr/>
            </a:lvl1pPr>
          </a:lstStyle>
          <a:p>
            <a:pPr>
              <a:defRPr/>
            </a:pPr>
            <a:fld id="{165025F2-7AA5-4B32-87C0-179A4A9E8B72}" type="slidenum">
              <a:rPr lang="en-GB" altLang="en-US"/>
              <a:pPr>
                <a:defRPr/>
              </a:pPr>
              <a:t>‹#›</a:t>
            </a:fld>
            <a:endParaRPr lang="en-GB" altLang="en-US"/>
          </a:p>
        </p:txBody>
      </p:sp>
    </p:spTree>
    <p:extLst>
      <p:ext uri="{BB962C8B-B14F-4D97-AF65-F5344CB8AC3E}">
        <p14:creationId xmlns:p14="http://schemas.microsoft.com/office/powerpoint/2010/main" val="674855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D0E2E03-1F2C-6676-CC2B-7339A5A119A4}"/>
              </a:ext>
            </a:extLst>
          </p:cNvPr>
          <p:cNvSpPr>
            <a:spLocks noGrp="1"/>
          </p:cNvSpPr>
          <p:nvPr>
            <p:ph type="dt" sz="half" idx="10"/>
          </p:nvPr>
        </p:nvSpPr>
        <p:spPr/>
        <p:txBody>
          <a:bodyPr/>
          <a:lstStyle>
            <a:lvl1pPr>
              <a:defRPr/>
            </a:lvl1pPr>
          </a:lstStyle>
          <a:p>
            <a:pPr>
              <a:defRPr/>
            </a:pPr>
            <a:fld id="{CA749CEF-543E-4A78-8A46-66B2DD7D6C92}"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E9BE6DCE-8917-3163-63EB-26E5B53DC04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B3F4238-7ED6-9943-3877-14A1B726D315}"/>
              </a:ext>
            </a:extLst>
          </p:cNvPr>
          <p:cNvSpPr>
            <a:spLocks noGrp="1"/>
          </p:cNvSpPr>
          <p:nvPr>
            <p:ph type="sldNum" sz="quarter" idx="12"/>
          </p:nvPr>
        </p:nvSpPr>
        <p:spPr/>
        <p:txBody>
          <a:bodyPr/>
          <a:lstStyle>
            <a:lvl1pPr>
              <a:defRPr/>
            </a:lvl1pPr>
          </a:lstStyle>
          <a:p>
            <a:pPr>
              <a:defRPr/>
            </a:pPr>
            <a:fld id="{2CC4C03B-B7FE-40CE-9122-6383985178E9}" type="slidenum">
              <a:rPr lang="en-GB" altLang="en-US"/>
              <a:pPr>
                <a:defRPr/>
              </a:pPr>
              <a:t>‹#›</a:t>
            </a:fld>
            <a:endParaRPr lang="en-GB" altLang="en-US"/>
          </a:p>
        </p:txBody>
      </p:sp>
    </p:spTree>
    <p:extLst>
      <p:ext uri="{BB962C8B-B14F-4D97-AF65-F5344CB8AC3E}">
        <p14:creationId xmlns:p14="http://schemas.microsoft.com/office/powerpoint/2010/main" val="1821983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165F082-C915-8497-A105-64A950430DBF}"/>
              </a:ext>
            </a:extLst>
          </p:cNvPr>
          <p:cNvSpPr>
            <a:spLocks noGrp="1"/>
          </p:cNvSpPr>
          <p:nvPr>
            <p:ph type="dt" sz="half" idx="10"/>
          </p:nvPr>
        </p:nvSpPr>
        <p:spPr/>
        <p:txBody>
          <a:bodyPr/>
          <a:lstStyle>
            <a:lvl1pPr>
              <a:defRPr/>
            </a:lvl1pPr>
          </a:lstStyle>
          <a:p>
            <a:pPr>
              <a:defRPr/>
            </a:pPr>
            <a:fld id="{0DDCFB8F-7ED5-486A-8317-3E9853E359AB}"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AE2B83AF-5891-EFD2-A6EC-A24BE0B098F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8BCCB03-A0CF-92F8-1B75-D1C5E29ADF3A}"/>
              </a:ext>
            </a:extLst>
          </p:cNvPr>
          <p:cNvSpPr>
            <a:spLocks noGrp="1"/>
          </p:cNvSpPr>
          <p:nvPr>
            <p:ph type="sldNum" sz="quarter" idx="12"/>
          </p:nvPr>
        </p:nvSpPr>
        <p:spPr/>
        <p:txBody>
          <a:bodyPr/>
          <a:lstStyle>
            <a:lvl1pPr>
              <a:defRPr/>
            </a:lvl1pPr>
          </a:lstStyle>
          <a:p>
            <a:pPr>
              <a:defRPr/>
            </a:pPr>
            <a:fld id="{30350316-22FF-497C-9EEC-430260D3F38A}" type="slidenum">
              <a:rPr lang="en-GB" altLang="en-US"/>
              <a:pPr>
                <a:defRPr/>
              </a:pPr>
              <a:t>‹#›</a:t>
            </a:fld>
            <a:endParaRPr lang="en-GB" altLang="en-US"/>
          </a:p>
        </p:txBody>
      </p:sp>
    </p:spTree>
    <p:extLst>
      <p:ext uri="{BB962C8B-B14F-4D97-AF65-F5344CB8AC3E}">
        <p14:creationId xmlns:p14="http://schemas.microsoft.com/office/powerpoint/2010/main" val="1483027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35125C-42DB-12E9-5E39-FFCEFD125537}"/>
              </a:ext>
            </a:extLst>
          </p:cNvPr>
          <p:cNvSpPr>
            <a:spLocks noGrp="1"/>
          </p:cNvSpPr>
          <p:nvPr>
            <p:ph type="dt" sz="half" idx="10"/>
          </p:nvPr>
        </p:nvSpPr>
        <p:spPr/>
        <p:txBody>
          <a:bodyPr/>
          <a:lstStyle>
            <a:lvl1pPr>
              <a:defRPr/>
            </a:lvl1pPr>
          </a:lstStyle>
          <a:p>
            <a:pPr>
              <a:defRPr/>
            </a:pPr>
            <a:fld id="{0908D140-9612-438D-AF50-026D20A07A6E}"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599908F0-B5D0-B8F6-F0C0-43A5B86F6C0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E67DC33-0B0B-4C01-9D83-91812D61D21C}"/>
              </a:ext>
            </a:extLst>
          </p:cNvPr>
          <p:cNvSpPr>
            <a:spLocks noGrp="1"/>
          </p:cNvSpPr>
          <p:nvPr>
            <p:ph type="sldNum" sz="quarter" idx="12"/>
          </p:nvPr>
        </p:nvSpPr>
        <p:spPr/>
        <p:txBody>
          <a:bodyPr/>
          <a:lstStyle>
            <a:lvl1pPr>
              <a:defRPr/>
            </a:lvl1pPr>
          </a:lstStyle>
          <a:p>
            <a:pPr>
              <a:defRPr/>
            </a:pPr>
            <a:fld id="{633D4B9F-AA1C-449D-A721-79AB79E9D0F7}" type="slidenum">
              <a:rPr lang="en-GB" altLang="en-US"/>
              <a:pPr>
                <a:defRPr/>
              </a:pPr>
              <a:t>‹#›</a:t>
            </a:fld>
            <a:endParaRPr lang="en-GB" altLang="en-US"/>
          </a:p>
        </p:txBody>
      </p:sp>
    </p:spTree>
    <p:extLst>
      <p:ext uri="{BB962C8B-B14F-4D97-AF65-F5344CB8AC3E}">
        <p14:creationId xmlns:p14="http://schemas.microsoft.com/office/powerpoint/2010/main" val="381235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B8BF85-7E58-067F-9FA8-90A741F9B2D1}"/>
              </a:ext>
            </a:extLst>
          </p:cNvPr>
          <p:cNvSpPr>
            <a:spLocks noGrp="1"/>
          </p:cNvSpPr>
          <p:nvPr>
            <p:ph type="dt" sz="half" idx="10"/>
          </p:nvPr>
        </p:nvSpPr>
        <p:spPr/>
        <p:txBody>
          <a:bodyPr/>
          <a:lstStyle>
            <a:lvl1pPr>
              <a:defRPr/>
            </a:lvl1pPr>
          </a:lstStyle>
          <a:p>
            <a:pPr>
              <a:defRPr/>
            </a:pPr>
            <a:fld id="{0C9A048C-7625-437D-9F1E-81A06E30D797}"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B7FB853E-F21C-EAF1-C460-AB1F5A6E993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5C2FA8E-5FE8-5EE5-39D6-AD68509D8D95}"/>
              </a:ext>
            </a:extLst>
          </p:cNvPr>
          <p:cNvSpPr>
            <a:spLocks noGrp="1"/>
          </p:cNvSpPr>
          <p:nvPr>
            <p:ph type="sldNum" sz="quarter" idx="12"/>
          </p:nvPr>
        </p:nvSpPr>
        <p:spPr/>
        <p:txBody>
          <a:bodyPr/>
          <a:lstStyle>
            <a:lvl1pPr>
              <a:defRPr/>
            </a:lvl1pPr>
          </a:lstStyle>
          <a:p>
            <a:pPr>
              <a:defRPr/>
            </a:pPr>
            <a:fld id="{6403A4DE-FCFB-4C81-B311-544D708CCE12}" type="slidenum">
              <a:rPr lang="en-GB" altLang="en-US"/>
              <a:pPr>
                <a:defRPr/>
              </a:pPr>
              <a:t>‹#›</a:t>
            </a:fld>
            <a:endParaRPr lang="en-GB" altLang="en-US"/>
          </a:p>
        </p:txBody>
      </p:sp>
    </p:spTree>
    <p:extLst>
      <p:ext uri="{BB962C8B-B14F-4D97-AF65-F5344CB8AC3E}">
        <p14:creationId xmlns:p14="http://schemas.microsoft.com/office/powerpoint/2010/main" val="3792686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B04818B-8309-C93F-D5F3-EFF5B27B5D6C}"/>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B592117-CE38-5C9D-F2D1-A46335A684A0}"/>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5E4EAB3-90F6-73FE-3F5F-92263078449D}"/>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itchFamily="34" charset="0"/>
              </a:defRPr>
            </a:lvl1pPr>
          </a:lstStyle>
          <a:p>
            <a:pPr>
              <a:defRPr/>
            </a:pPr>
            <a:fld id="{824512C5-4150-4AF0-B965-FF058F1302C1}"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A9C3AB77-9A26-8623-FA5F-193294A5003A}"/>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7B4833EA-1409-3961-D3E6-08249FDA3DD5}"/>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cs typeface="Arial" panose="020B0604020202020204" pitchFamily="34" charset="0"/>
              </a:defRPr>
            </a:lvl1pPr>
          </a:lstStyle>
          <a:p>
            <a:pPr>
              <a:defRPr/>
            </a:pPr>
            <a:fld id="{25802FE3-2909-4BC0-B04F-B9BC6786F8D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9A7B0882-9E13-6B87-2897-C3865F5C31D0}"/>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Year 1 Curriculum Plan</a:t>
            </a:r>
          </a:p>
          <a:p>
            <a:pPr eaLnBrk="1" hangingPunct="1">
              <a:spcAft>
                <a:spcPts val="1000"/>
              </a:spcAft>
              <a:defRPr/>
            </a:pPr>
            <a:r>
              <a:rPr lang="en-GB" sz="1400" b="1" dirty="0">
                <a:latin typeface="Comic Sans MS" pitchFamily="66" charset="0"/>
                <a:ea typeface="+mn-ea"/>
                <a:cs typeface="Arial" panose="020B0604020202020204" pitchFamily="34" charset="0"/>
              </a:rPr>
              <a:t>Summer 2 2025-26</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B1B7B2C8-57CA-7BEA-7E64-ABA32B84241D}"/>
              </a:ext>
            </a:extLst>
          </p:cNvPr>
          <p:cNvSpPr>
            <a:spLocks noChangeArrowheads="1"/>
          </p:cNvSpPr>
          <p:nvPr/>
        </p:nvSpPr>
        <p:spPr bwMode="auto">
          <a:xfrm flipH="1">
            <a:off x="4483100" y="0"/>
            <a:ext cx="4660900" cy="685800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200" b="1" u="sng" dirty="0">
                <a:latin typeface="Comic Sans MS" pitchFamily="66" charset="0"/>
                <a:cs typeface="Arial" pitchFamily="34" charset="0"/>
              </a:rPr>
              <a:t>Key Curriculum Areas</a:t>
            </a:r>
          </a:p>
          <a:p>
            <a:pPr algn="just" eaLnBrk="1" hangingPunct="1">
              <a:spcAft>
                <a:spcPts val="1000"/>
              </a:spcAft>
              <a:defRPr/>
            </a:pPr>
            <a:r>
              <a:rPr lang="en-GB" altLang="en-US" sz="1000" b="1" dirty="0">
                <a:latin typeface="Comic Sans MS" pitchFamily="66" charset="0"/>
                <a:cs typeface="Arial" pitchFamily="34" charset="0"/>
              </a:rPr>
              <a:t>As Readers</a:t>
            </a:r>
            <a:r>
              <a:rPr lang="en-GB" altLang="en-US" sz="1000" dirty="0">
                <a:latin typeface="Comic Sans MS" pitchFamily="66" charset="0"/>
              </a:rPr>
              <a:t> we will continue with our Little Wandle reading and daily phonic sessions. After last terms review lessons we will once again begin to learn new graphemes for alternate sounds and focus on some spelling rules. We will be working towards greater fluency regarding recognition and recall across all phases  and Phase 5 tricky words which should ideally be read by sight. Reading of real and pseudo words will continue as it is a sound method for assessment. New tricky words this half term are: </a:t>
            </a:r>
            <a:r>
              <a:rPr lang="en-GB" altLang="en-US" sz="1000" b="1" dirty="0">
                <a:solidFill>
                  <a:srgbClr val="FF0000"/>
                </a:solidFill>
                <a:latin typeface="Comic Sans MS" pitchFamily="66" charset="0"/>
              </a:rPr>
              <a:t>busy, beautiful, pretty, hour, move, improve, parents, shoe.</a:t>
            </a:r>
          </a:p>
          <a:p>
            <a:pPr algn="just" eaLnBrk="1" hangingPunct="1">
              <a:spcAft>
                <a:spcPts val="1000"/>
              </a:spcAft>
              <a:defRPr/>
            </a:pPr>
            <a:r>
              <a:rPr lang="en-GB" altLang="en-US" sz="1000" b="1" dirty="0">
                <a:latin typeface="Comic Sans MS" pitchFamily="66" charset="0"/>
                <a:cs typeface="Arial" pitchFamily="34" charset="0"/>
              </a:rPr>
              <a:t>As Writers, t</a:t>
            </a:r>
            <a:r>
              <a:rPr lang="en-GB" altLang="en-US" sz="1000" dirty="0">
                <a:latin typeface="Comic Sans MS" pitchFamily="66" charset="0"/>
              </a:rPr>
              <a:t>his term we will use Aaron Becker’s wordless picture book </a:t>
            </a:r>
            <a:r>
              <a:rPr lang="en-US" sz="1000" i="1" dirty="0">
                <a:latin typeface="Comic Sans MS" panose="030F0702030302020204" pitchFamily="66" charset="0"/>
              </a:rPr>
              <a:t>Journey</a:t>
            </a:r>
            <a:r>
              <a:rPr lang="en-GB" sz="1000" dirty="0">
                <a:latin typeface="Comic Sans MS" pitchFamily="66" charset="0"/>
              </a:rPr>
              <a:t> </a:t>
            </a:r>
            <a:r>
              <a:rPr lang="en-GB" altLang="en-US" sz="1000" dirty="0">
                <a:latin typeface="Comic Sans MS" pitchFamily="66" charset="0"/>
              </a:rPr>
              <a:t>to create short narratives to accompany his wonderful illustrations.   The children will sequence events, create story maps and  orally compose sentences before writing them. We will be able to revisit narrative structure and once confident with the story be able to innovate to create our own adventurous journeys.  We will continue to write and read our work back before editing and really try to ‘iron out’ common letter formation errors.   </a:t>
            </a:r>
            <a:endParaRPr lang="en-GB" altLang="en-US" sz="1000" b="1" dirty="0">
              <a:latin typeface="Comic Sans MS" pitchFamily="66" charset="0"/>
            </a:endParaRPr>
          </a:p>
          <a:p>
            <a:pPr algn="just" eaLnBrk="1" hangingPunct="1">
              <a:spcAft>
                <a:spcPts val="1000"/>
              </a:spcAft>
              <a:defRPr/>
            </a:pPr>
            <a:r>
              <a:rPr lang="en-GB" altLang="en-US" sz="1000" b="1" dirty="0">
                <a:latin typeface="Comic Sans MS" pitchFamily="66" charset="0"/>
              </a:rPr>
              <a:t>As Mathematicians </a:t>
            </a:r>
            <a:r>
              <a:rPr lang="en-GB" altLang="en-US" sz="1000" dirty="0">
                <a:latin typeface="Comic Sans MS" pitchFamily="66" charset="0"/>
              </a:rPr>
              <a:t>we will continue to look at place value and compare numbers with and understanding of tens and ones. We will count forwards and backwards in 1s and 10s. We will begin to look at money, identifying coins and notes as understanding their value. We will apply our knowledge of counting in 2s, 5s, and 10s to this new context with coin addition.  Repeated addition will be developed into early multiplication and division including word problems.  We will continue to work with pictorial representations and make our own arrays to create number sentences so understanding rows and columns continues to be a priority.  Identifying how many groups there are and distinguishing between the altogether number and the number in each group are essential. As we look at time we will begin with sequencing vocabulary, days of the weeks and months of the year.  We will also be learning to tell the time to o’clock and half past. </a:t>
            </a:r>
          </a:p>
          <a:p>
            <a:pPr algn="just" eaLnBrk="1" hangingPunct="1">
              <a:spcAft>
                <a:spcPts val="1000"/>
              </a:spcAft>
              <a:defRPr/>
            </a:pPr>
            <a:r>
              <a:rPr lang="en-US" altLang="en-US" sz="1000" b="1" dirty="0">
                <a:latin typeface="Comic Sans MS" pitchFamily="66" charset="0"/>
                <a:cs typeface="Arial" pitchFamily="34" charset="0"/>
              </a:rPr>
              <a:t>As Religiously Literate students </a:t>
            </a:r>
            <a:r>
              <a:rPr lang="en-US" altLang="en-US" sz="1000" dirty="0">
                <a:latin typeface="Comic Sans MS" pitchFamily="66" charset="0"/>
                <a:cs typeface="Arial" pitchFamily="34" charset="0"/>
              </a:rPr>
              <a:t>we will be looking at big question, “Why did Jesus tell stories?” and the key concept of the Gospel . We will develop our knowledge and understanding of the person of Jesus and his role as teacher and healer. We will look at a range of stories told by, and stories about,  Jesus performing miracles. We will begin to understand  why Christians think these stories are important.</a:t>
            </a:r>
          </a:p>
          <a:p>
            <a:pPr algn="just" eaLnBrk="1" hangingPunct="1">
              <a:spcAft>
                <a:spcPts val="1000"/>
              </a:spcAft>
              <a:defRPr/>
            </a:pPr>
            <a:endParaRPr lang="en-GB" altLang="en-US" sz="1000" dirty="0">
              <a:latin typeface="Comic Sans MS" pitchFamily="66" charset="0"/>
              <a:cs typeface="Arial" pitchFamily="34" charset="0"/>
            </a:endParaRPr>
          </a:p>
          <a:p>
            <a:pPr eaLnBrk="1" hangingPunct="1">
              <a:spcAft>
                <a:spcPts val="1000"/>
              </a:spcAft>
              <a:defRPr/>
            </a:pPr>
            <a:endParaRPr lang="en-GB" altLang="en-US" sz="1000" dirty="0">
              <a:latin typeface="Comic Sans MS" pitchFamily="66" charset="0"/>
              <a:cs typeface="Arial" pitchFamily="34" charset="0"/>
            </a:endParaRPr>
          </a:p>
          <a:p>
            <a:pPr lvl="1"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b="1" u="sng" dirty="0">
              <a:latin typeface="Comic Sans MS" pitchFamily="66" charset="0"/>
              <a:cs typeface="Arial" pitchFamily="34" charset="0"/>
            </a:endParaRPr>
          </a:p>
          <a:p>
            <a:pPr eaLnBrk="1" hangingPunct="1">
              <a:defRPr/>
            </a:pPr>
            <a:endParaRPr lang="en-US" altLang="en-US" sz="1800" dirty="0">
              <a:latin typeface="Arial" pitchFamily="34" charset="0"/>
              <a:cs typeface="Arial" pitchFamily="34" charset="0"/>
            </a:endParaRPr>
          </a:p>
        </p:txBody>
      </p:sp>
      <p:sp>
        <p:nvSpPr>
          <p:cNvPr id="14339" name="Text Box 2">
            <a:extLst>
              <a:ext uri="{FF2B5EF4-FFF2-40B4-BE49-F238E27FC236}">
                <a16:creationId xmlns:a16="http://schemas.microsoft.com/office/drawing/2014/main" id="{1B1AD210-7B2D-090F-DF30-C59A6C9E3362}"/>
              </a:ext>
            </a:extLst>
          </p:cNvPr>
          <p:cNvSpPr txBox="1">
            <a:spLocks noChangeArrowheads="1"/>
          </p:cNvSpPr>
          <p:nvPr/>
        </p:nvSpPr>
        <p:spPr bwMode="auto">
          <a:xfrm>
            <a:off x="196850" y="3559175"/>
            <a:ext cx="4165600" cy="165417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spcAft>
                <a:spcPts val="1000"/>
              </a:spcAft>
              <a:buFontTx/>
              <a:buNone/>
            </a:pPr>
            <a:r>
              <a:rPr lang="en-US" altLang="en-US" sz="1100">
                <a:latin typeface="Comic Sans MS" panose="030F0702030302020204" pitchFamily="66" charset="0"/>
              </a:rPr>
              <a:t>This half term we will use the concept of going on holiday to explore the features of our world including the hot and cold areas in relation to the Equator. We will broaden our knowledge of physical and human geographical features and vocabulary as well as apply our skills by using maps and atlases.  We will take on the role of travel advisors and be able to promote a good place to go on holiday explaining why you should visit, what to pack and what you can do there so  prepare to be persuaded! </a:t>
            </a:r>
            <a:endParaRPr lang="en-GB" altLang="en-US" sz="1100">
              <a:latin typeface="Comic Sans MS" panose="030F0702030302020204" pitchFamily="66" charset="0"/>
            </a:endParaRPr>
          </a:p>
        </p:txBody>
      </p:sp>
      <p:sp>
        <p:nvSpPr>
          <p:cNvPr id="2053" name="Text Box 2">
            <a:extLst>
              <a:ext uri="{FF2B5EF4-FFF2-40B4-BE49-F238E27FC236}">
                <a16:creationId xmlns:a16="http://schemas.microsoft.com/office/drawing/2014/main" id="{B2789D01-014C-414E-14D1-54C772D7295F}"/>
              </a:ext>
            </a:extLst>
          </p:cNvPr>
          <p:cNvSpPr txBox="1">
            <a:spLocks noChangeArrowheads="1"/>
          </p:cNvSpPr>
          <p:nvPr/>
        </p:nvSpPr>
        <p:spPr bwMode="auto">
          <a:xfrm>
            <a:off x="230188" y="3213100"/>
            <a:ext cx="4097337"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2" name="TextBox 1">
            <a:extLst>
              <a:ext uri="{FF2B5EF4-FFF2-40B4-BE49-F238E27FC236}">
                <a16:creationId xmlns:a16="http://schemas.microsoft.com/office/drawing/2014/main" id="{92E46360-30BC-32BA-B817-FDC3E326ED40}"/>
              </a:ext>
            </a:extLst>
          </p:cNvPr>
          <p:cNvSpPr txBox="1">
            <a:spLocks noChangeArrowheads="1"/>
          </p:cNvSpPr>
          <p:nvPr/>
        </p:nvSpPr>
        <p:spPr bwMode="auto">
          <a:xfrm>
            <a:off x="261938" y="1484313"/>
            <a:ext cx="4002087" cy="36988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b="1" dirty="0">
                <a:solidFill>
                  <a:schemeClr val="dk1"/>
                </a:solidFill>
                <a:latin typeface="Comic Sans MS" panose="030F0702030302020204" pitchFamily="66" charset="0"/>
                <a:ea typeface="+mn-ea"/>
              </a:rPr>
              <a:t>Let’s Go On Holiday!</a:t>
            </a:r>
          </a:p>
        </p:txBody>
      </p:sp>
      <p:sp>
        <p:nvSpPr>
          <p:cNvPr id="13" name="Text Box 2">
            <a:extLst>
              <a:ext uri="{FF2B5EF4-FFF2-40B4-BE49-F238E27FC236}">
                <a16:creationId xmlns:a16="http://schemas.microsoft.com/office/drawing/2014/main" id="{E71B58C0-3758-2B7F-A886-C4B41C6E61F7}"/>
              </a:ext>
            </a:extLst>
          </p:cNvPr>
          <p:cNvSpPr txBox="1">
            <a:spLocks noChangeArrowheads="1"/>
          </p:cNvSpPr>
          <p:nvPr/>
        </p:nvSpPr>
        <p:spPr bwMode="auto">
          <a:xfrm>
            <a:off x="261938" y="6175375"/>
            <a:ext cx="4035425" cy="6191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dirty="0">
                <a:latin typeface="Comic Sans MS" pitchFamily="66" charset="0"/>
                <a:ea typeface="+mn-ea"/>
                <a:cs typeface="Arial" charset="0"/>
              </a:rPr>
              <a:t>Value of the half term: </a:t>
            </a:r>
            <a:r>
              <a:rPr lang="en-GB" sz="1400" dirty="0">
                <a:solidFill>
                  <a:srgbClr val="212121"/>
                </a:solidFill>
                <a:latin typeface="Comic Sans MS" panose="030F0902030302020204" pitchFamily="66" charset="0"/>
              </a:rPr>
              <a:t>Learning and living in SERVICE through being responsible</a:t>
            </a:r>
            <a:endParaRPr lang="en-US" altLang="en-US" sz="1400" dirty="0">
              <a:latin typeface="Comic Sans MS" panose="030F0902030302020204" pitchFamily="66" charset="0"/>
              <a:ea typeface="+mn-ea"/>
              <a:cs typeface="Arial" charset="0"/>
            </a:endParaRPr>
          </a:p>
        </p:txBody>
      </p:sp>
      <p:sp>
        <p:nvSpPr>
          <p:cNvPr id="14343" name="Rectangle 2">
            <a:extLst>
              <a:ext uri="{FF2B5EF4-FFF2-40B4-BE49-F238E27FC236}">
                <a16:creationId xmlns:a16="http://schemas.microsoft.com/office/drawing/2014/main" id="{B40C0853-CE07-1759-BABD-7D10C7143C31}"/>
              </a:ext>
            </a:extLst>
          </p:cNvPr>
          <p:cNvSpPr>
            <a:spLocks noChangeArrowheads="1"/>
          </p:cNvSpPr>
          <p:nvPr/>
        </p:nvSpPr>
        <p:spPr bwMode="auto">
          <a:xfrm>
            <a:off x="395288" y="4521200"/>
            <a:ext cx="3744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n-GB" altLang="en-US" sz="1800"/>
              <a:t> </a:t>
            </a:r>
            <a:endParaRPr lang="en-GB" altLang="en-US" sz="1200"/>
          </a:p>
        </p:txBody>
      </p:sp>
      <p:pic>
        <p:nvPicPr>
          <p:cNvPr id="14344" name="Picture 11">
            <a:extLst>
              <a:ext uri="{FF2B5EF4-FFF2-40B4-BE49-F238E27FC236}">
                <a16:creationId xmlns:a16="http://schemas.microsoft.com/office/drawing/2014/main" id="{666E108D-9073-636B-3AB8-87645FF57F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625" y="1901825"/>
            <a:ext cx="1582738" cy="1254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345" name="Rectangle 2">
            <a:extLst>
              <a:ext uri="{FF2B5EF4-FFF2-40B4-BE49-F238E27FC236}">
                <a16:creationId xmlns:a16="http://schemas.microsoft.com/office/drawing/2014/main" id="{30A3D7E9-9F31-D558-939A-080A5473EA61}"/>
              </a:ext>
            </a:extLst>
          </p:cNvPr>
          <p:cNvSpPr>
            <a:spLocks noChangeArrowheads="1"/>
          </p:cNvSpPr>
          <p:nvPr/>
        </p:nvSpPr>
        <p:spPr bwMode="auto">
          <a:xfrm>
            <a:off x="195263" y="5580063"/>
            <a:ext cx="4168775" cy="4302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GB" altLang="en-US" sz="1100" b="1">
                <a:solidFill>
                  <a:srgbClr val="00B050"/>
                </a:solidFill>
                <a:latin typeface="Comic Sans MS" panose="030F0702030302020204" pitchFamily="66" charset="0"/>
              </a:rPr>
              <a:t>city, country, forest, mountain, ocean, town, village, </a:t>
            </a:r>
            <a:r>
              <a:rPr lang="en-GB" altLang="en-US" sz="1100" b="1">
                <a:solidFill>
                  <a:srgbClr val="7030A0"/>
                </a:solidFill>
                <a:latin typeface="Comic Sans MS" panose="030F0702030302020204" pitchFamily="66" charset="0"/>
              </a:rPr>
              <a:t>continent, equator</a:t>
            </a:r>
            <a:r>
              <a:rPr lang="en-GB" altLang="en-US" sz="1100">
                <a:solidFill>
                  <a:srgbClr val="7030A0"/>
                </a:solidFill>
                <a:latin typeface="Comic Sans MS" panose="030F0702030302020204" pitchFamily="66" charset="0"/>
              </a:rPr>
              <a:t>, </a:t>
            </a:r>
            <a:r>
              <a:rPr lang="en-GB" altLang="en-US" sz="1100" b="1">
                <a:solidFill>
                  <a:srgbClr val="7030A0"/>
                </a:solidFill>
                <a:latin typeface="Comic Sans MS" panose="030F0702030302020204" pitchFamily="66" charset="0"/>
              </a:rPr>
              <a:t>North Pole</a:t>
            </a:r>
            <a:r>
              <a:rPr lang="en-GB" altLang="en-US" sz="1100">
                <a:solidFill>
                  <a:srgbClr val="7030A0"/>
                </a:solidFill>
                <a:latin typeface="Comic Sans MS" panose="030F0702030302020204" pitchFamily="66" charset="0"/>
              </a:rPr>
              <a:t>, </a:t>
            </a:r>
            <a:r>
              <a:rPr lang="en-GB" altLang="en-US" sz="1100" b="1">
                <a:solidFill>
                  <a:srgbClr val="7030A0"/>
                </a:solidFill>
                <a:latin typeface="Comic Sans MS" panose="030F0702030302020204" pitchFamily="66" charset="0"/>
              </a:rPr>
              <a:t>South Pole</a:t>
            </a:r>
            <a:r>
              <a:rPr lang="en-GB" altLang="en-US" sz="1100">
                <a:solidFill>
                  <a:srgbClr val="7030A0"/>
                </a:solidFill>
                <a:latin typeface="Comic Sans MS" panose="030F0702030302020204" pitchFamily="66" charset="0"/>
              </a:rPr>
              <a:t>, </a:t>
            </a:r>
            <a:r>
              <a:rPr lang="en-GB" altLang="en-US" sz="1100" b="1">
                <a:solidFill>
                  <a:srgbClr val="7030A0"/>
                </a:solidFill>
                <a:latin typeface="Comic Sans MS" panose="030F0702030302020204" pitchFamily="66" charset="0"/>
              </a:rPr>
              <a:t>valley</a:t>
            </a:r>
            <a:endParaRPr lang="en-GB" altLang="en-US" sz="1100">
              <a:solidFill>
                <a:srgbClr val="00B050"/>
              </a:solidFill>
              <a:latin typeface="Comic Sans MS" panose="030F0702030302020204" pitchFamily="66" charset="0"/>
            </a:endParaRPr>
          </a:p>
        </p:txBody>
      </p:sp>
      <p:pic>
        <p:nvPicPr>
          <p:cNvPr id="14346" name="Picture 13">
            <a:extLst>
              <a:ext uri="{FF2B5EF4-FFF2-40B4-BE49-F238E27FC236}">
                <a16:creationId xmlns:a16="http://schemas.microsoft.com/office/drawing/2014/main" id="{909DF733-423A-9B7A-B0D7-168A2A7B50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3900" y="46038"/>
            <a:ext cx="1128713"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2">
            <a:extLst>
              <a:ext uri="{FF2B5EF4-FFF2-40B4-BE49-F238E27FC236}">
                <a16:creationId xmlns:a16="http://schemas.microsoft.com/office/drawing/2014/main" id="{2F4FBA61-6D92-2414-23E3-01A25C785FC6}"/>
              </a:ext>
            </a:extLst>
          </p:cNvPr>
          <p:cNvSpPr txBox="1">
            <a:spLocks noChangeArrowheads="1"/>
          </p:cNvSpPr>
          <p:nvPr/>
        </p:nvSpPr>
        <p:spPr bwMode="auto">
          <a:xfrm>
            <a:off x="196850" y="5241925"/>
            <a:ext cx="4165600" cy="290513"/>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D4F6FC3E-2FA3-2C75-EA71-F9375607D524}"/>
              </a:ext>
            </a:extLst>
          </p:cNvPr>
          <p:cNvSpPr>
            <a:spLocks noChangeArrowheads="1"/>
          </p:cNvSpPr>
          <p:nvPr/>
        </p:nvSpPr>
        <p:spPr bwMode="auto">
          <a:xfrm flipH="1">
            <a:off x="107950" y="90488"/>
            <a:ext cx="2863850" cy="6286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ea typeface="+mn-ea"/>
                <a:cs typeface="Arial" panose="020B0604020202020204" pitchFamily="34" charset="0"/>
              </a:rPr>
              <a:t>Other Curriculum Areas</a:t>
            </a:r>
            <a:endParaRPr lang="en-US" dirty="0">
              <a:latin typeface="Arial" pitchFamily="34" charset="0"/>
              <a:ea typeface="+mn-ea"/>
              <a:cs typeface="Arial" panose="020B0604020202020204" pitchFamily="34" charset="0"/>
            </a:endParaRPr>
          </a:p>
        </p:txBody>
      </p:sp>
      <p:sp>
        <p:nvSpPr>
          <p:cNvPr id="16386" name="Text Box 2">
            <a:extLst>
              <a:ext uri="{FF2B5EF4-FFF2-40B4-BE49-F238E27FC236}">
                <a16:creationId xmlns:a16="http://schemas.microsoft.com/office/drawing/2014/main" id="{F16113AC-B058-F526-E0F9-E5E695DEAA0B}"/>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16387" name="Text Box 2">
            <a:extLst>
              <a:ext uri="{FF2B5EF4-FFF2-40B4-BE49-F238E27FC236}">
                <a16:creationId xmlns:a16="http://schemas.microsoft.com/office/drawing/2014/main" id="{652AF07E-912A-39CB-31A5-287695269A2F}"/>
              </a:ext>
            </a:extLst>
          </p:cNvPr>
          <p:cNvSpPr txBox="1">
            <a:spLocks noChangeArrowheads="1"/>
          </p:cNvSpPr>
          <p:nvPr/>
        </p:nvSpPr>
        <p:spPr bwMode="auto">
          <a:xfrm>
            <a:off x="107950" y="719138"/>
            <a:ext cx="4398963" cy="6048375"/>
          </a:xfrm>
          <a:prstGeom prst="rect">
            <a:avLst/>
          </a:prstGeom>
          <a:solidFill>
            <a:srgbClr val="FFFFFF"/>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a:spcBef>
                <a:spcPct val="0"/>
              </a:spcBef>
              <a:buFont typeface="Arial" panose="020B0604020202020204" pitchFamily="34" charset="0"/>
              <a:buNone/>
              <a:defRPr/>
            </a:pPr>
            <a:r>
              <a:rPr lang="en-GB" altLang="en-US" sz="870" b="1" dirty="0">
                <a:solidFill>
                  <a:srgbClr val="000000"/>
                </a:solidFill>
                <a:latin typeface="Comic Sans MS" panose="030F0902030302020204" pitchFamily="66" charset="0"/>
              </a:rPr>
              <a:t>As Scientists  </a:t>
            </a:r>
            <a:r>
              <a:rPr lang="en-GB" altLang="en-US" sz="870" dirty="0">
                <a:solidFill>
                  <a:srgbClr val="000000"/>
                </a:solidFill>
                <a:latin typeface="Comic Sans MS" panose="030F0902030302020204" pitchFamily="66" charset="0"/>
              </a:rPr>
              <a:t>we </a:t>
            </a:r>
            <a:r>
              <a:rPr lang="en-GB" altLang="en-US" sz="870" dirty="0">
                <a:latin typeface="Comic Sans MS" panose="030F0902030302020204" pitchFamily="66" charset="0"/>
              </a:rPr>
              <a:t>will identify and name a variety of common animals such as fish,  amphibians, reptiles, birds and mammals – including humans. We will describe and compare the structure of a variety of these animals including pets. We will develop our previous learning about common animals as we identify animals that are carnivores, herbivores and omnivores.  Alongside grouping, classifying  and observing we will conduct research, gather and record data to help answer questions.   </a:t>
            </a:r>
          </a:p>
          <a:p>
            <a:pPr algn="just">
              <a:spcBef>
                <a:spcPct val="0"/>
              </a:spcBef>
              <a:buFont typeface="Arial" panose="020B0604020202020204" pitchFamily="34" charset="0"/>
              <a:buNone/>
              <a:defRPr/>
            </a:pPr>
            <a:endParaRPr lang="en-US" altLang="en-US" sz="870" b="1" dirty="0">
              <a:solidFill>
                <a:srgbClr val="000000"/>
              </a:solidFill>
              <a:latin typeface="Comic Sans MS" panose="030F0902030302020204" pitchFamily="66" charset="0"/>
            </a:endParaRPr>
          </a:p>
          <a:p>
            <a:pPr algn="just">
              <a:buFont typeface="Arial" panose="020B0604020202020204" pitchFamily="34" charset="0"/>
              <a:buNone/>
              <a:defRPr/>
            </a:pPr>
            <a:r>
              <a:rPr lang="en-GB" altLang="en-US" sz="870" b="1" dirty="0">
                <a:solidFill>
                  <a:srgbClr val="000000"/>
                </a:solidFill>
                <a:latin typeface="Comic Sans MS" panose="030F0902030302020204" pitchFamily="66" charset="0"/>
              </a:rPr>
              <a:t>As Geographers </a:t>
            </a:r>
            <a:r>
              <a:rPr lang="en-GB" altLang="en-US" sz="870" dirty="0">
                <a:solidFill>
                  <a:srgbClr val="000000"/>
                </a:solidFill>
                <a:latin typeface="Comic Sans MS" panose="030F0902030302020204" pitchFamily="66" charset="0"/>
              </a:rPr>
              <a:t>we will identify the location of hot and cold areas of the world in relation to the Equator, North and South Poles.    We will develop our geographical knowledge of physical (</a:t>
            </a:r>
            <a:r>
              <a:rPr lang="en-GB" altLang="en-US" sz="870" dirty="0">
                <a:latin typeface="Comic Sans MS" panose="030F0902030302020204" pitchFamily="66" charset="0"/>
              </a:rPr>
              <a:t>forest, hill, mountain, soil, valley, vegetation) </a:t>
            </a:r>
            <a:r>
              <a:rPr lang="en-GB" altLang="en-US" sz="870" dirty="0">
                <a:solidFill>
                  <a:srgbClr val="000000"/>
                </a:solidFill>
                <a:latin typeface="Comic Sans MS" panose="030F0902030302020204" pitchFamily="66" charset="0"/>
              </a:rPr>
              <a:t>and human </a:t>
            </a:r>
            <a:r>
              <a:rPr lang="en-GB" altLang="en-US" sz="870" dirty="0">
                <a:latin typeface="Comic Sans MS" panose="030F0902030302020204" pitchFamily="66" charset="0"/>
              </a:rPr>
              <a:t>(city, town, village) </a:t>
            </a:r>
            <a:r>
              <a:rPr lang="en-GB" altLang="en-US" sz="870" dirty="0">
                <a:solidFill>
                  <a:srgbClr val="000000"/>
                </a:solidFill>
                <a:latin typeface="Comic Sans MS" panose="030F0902030302020204" pitchFamily="66" charset="0"/>
              </a:rPr>
              <a:t>features as we apply it to new knowledge and contexts. We will have the chance to practise our geographical skills as we identify and locate countries, continents and oceans on maps, atlases and globes and landmarks from aerial photographs. </a:t>
            </a:r>
          </a:p>
          <a:p>
            <a:pPr algn="just">
              <a:buFont typeface="Arial" panose="020B0604020202020204" pitchFamily="34" charset="0"/>
              <a:buNone/>
              <a:defRPr/>
            </a:pPr>
            <a:endParaRPr lang="en-GB" altLang="en-US" sz="870" dirty="0">
              <a:solidFill>
                <a:srgbClr val="000000"/>
              </a:solidFill>
              <a:latin typeface="Comic Sans MS" panose="030F0902030302020204" pitchFamily="66" charset="0"/>
            </a:endParaRPr>
          </a:p>
          <a:p>
            <a:pPr algn="just">
              <a:buFont typeface="Arial" panose="020B0604020202020204" pitchFamily="34" charset="0"/>
              <a:buNone/>
              <a:defRPr/>
            </a:pPr>
            <a:r>
              <a:rPr lang="en-GB" altLang="en-US" sz="870" b="1" dirty="0">
                <a:latin typeface="Comic Sans MS" panose="030F0902030302020204" pitchFamily="66" charset="0"/>
              </a:rPr>
              <a:t>As Athletes,</a:t>
            </a:r>
            <a:r>
              <a:rPr lang="en-GB" altLang="en-US" sz="870" dirty="0">
                <a:latin typeface="Comic Sans MS" panose="030F0902030302020204" pitchFamily="66" charset="0"/>
              </a:rPr>
              <a:t> we will be exploring games and jumping. The games for understanding will develop pupils’ ability to apply simple principles of attack vs defence, with a particular focus on creating simple tactics in order to win the game. They will develop their understanding of how, where and why to attack and defend in a game. In the jumping unit, the children will understand how and why we jump, using our head, arms, feet, applying the correct jumping technique. </a:t>
            </a:r>
          </a:p>
          <a:p>
            <a:pPr>
              <a:buFont typeface="Arial" panose="020B0604020202020204" pitchFamily="34" charset="0"/>
              <a:buNone/>
              <a:defRPr/>
            </a:pPr>
            <a:endParaRPr lang="en-GB" altLang="en-US" sz="870" dirty="0">
              <a:latin typeface="Comic Sans MS" panose="030F0902030302020204" pitchFamily="66" charset="0"/>
            </a:endParaRPr>
          </a:p>
          <a:p>
            <a:pPr algn="just">
              <a:spcBef>
                <a:spcPct val="0"/>
              </a:spcBef>
              <a:buFontTx/>
              <a:buNone/>
              <a:defRPr/>
            </a:pPr>
            <a:r>
              <a:rPr lang="en-US" altLang="en-US" sz="870" b="1" dirty="0">
                <a:latin typeface="Comic Sans MS" panose="030F0902030302020204" pitchFamily="66" charset="0"/>
              </a:rPr>
              <a:t>As Emotionally Literate students, </a:t>
            </a:r>
            <a:r>
              <a:rPr lang="en-US" altLang="en-US" sz="870" dirty="0">
                <a:latin typeface="Comic Sans MS" panose="030F0902030302020204" pitchFamily="66" charset="0"/>
              </a:rPr>
              <a:t>we will be thinking about money. We will reflect on where money comes from and the  different jobs people do. We will discuss making good choices with regards to spending money and think about  how to save and keep money safe. </a:t>
            </a:r>
          </a:p>
          <a:p>
            <a:pPr algn="just">
              <a:spcBef>
                <a:spcPct val="0"/>
              </a:spcBef>
              <a:buFontTx/>
              <a:buNone/>
              <a:defRPr/>
            </a:pPr>
            <a:endParaRPr lang="en-GB" altLang="en-US" sz="870" dirty="0">
              <a:latin typeface="Comic Sans MS" panose="030F0902030302020204" pitchFamily="66" charset="0"/>
            </a:endParaRPr>
          </a:p>
          <a:p>
            <a:pPr algn="just">
              <a:spcBef>
                <a:spcPct val="0"/>
              </a:spcBef>
              <a:buFontTx/>
              <a:buNone/>
              <a:defRPr/>
            </a:pPr>
            <a:r>
              <a:rPr lang="en-GB" altLang="en-US" sz="870" b="1" dirty="0">
                <a:latin typeface="Comic Sans MS" panose="030F0902030302020204" pitchFamily="66" charset="0"/>
              </a:rPr>
              <a:t>As Musicians</a:t>
            </a:r>
            <a:r>
              <a:rPr lang="en-GB" altLang="en-US" sz="870" dirty="0">
                <a:latin typeface="Comic Sans MS" panose="030F0902030302020204" pitchFamily="66" charset="0"/>
              </a:rPr>
              <a:t>, we will continue to focus on beat and rhythm and perform different rhythms with body percussion and instruments.  We will listen to music, identify transport sounds and respond with appropriate transport movements.  We will  </a:t>
            </a:r>
            <a:r>
              <a:rPr lang="en-US" altLang="en-US" sz="870" dirty="0">
                <a:latin typeface="Comic Sans MS" panose="030F0902030302020204" pitchFamily="66" charset="0"/>
              </a:rPr>
              <a:t>combine voices, movement and instruments to perform both  a chant and a song. </a:t>
            </a:r>
            <a:endParaRPr lang="en-GB" altLang="en-US" sz="870" dirty="0">
              <a:latin typeface="Comic Sans MS" panose="030F0902030302020204" pitchFamily="66" charset="0"/>
            </a:endParaRPr>
          </a:p>
          <a:p>
            <a:pPr>
              <a:spcBef>
                <a:spcPct val="0"/>
              </a:spcBef>
              <a:buFontTx/>
              <a:buNone/>
              <a:defRPr/>
            </a:pPr>
            <a:endParaRPr lang="en-GB" altLang="en-US" sz="870" dirty="0">
              <a:latin typeface="Comic Sans MS" panose="030F0902030302020204" pitchFamily="66" charset="0"/>
            </a:endParaRPr>
          </a:p>
          <a:p>
            <a:pPr algn="just">
              <a:buFont typeface="Arial" panose="020B0604020202020204" pitchFamily="34" charset="0"/>
              <a:buNone/>
              <a:defRPr/>
            </a:pPr>
            <a:r>
              <a:rPr lang="en-GB" altLang="en-US" sz="870" b="1" dirty="0">
                <a:latin typeface="Comic Sans MS" panose="030F0902030302020204" pitchFamily="66" charset="0"/>
              </a:rPr>
              <a:t>As Design Technologists, </a:t>
            </a:r>
            <a:r>
              <a:rPr lang="en-GB" altLang="en-US" sz="870" dirty="0">
                <a:latin typeface="Comic Sans MS" panose="030F0902030302020204" pitchFamily="66" charset="0"/>
              </a:rPr>
              <a:t>we will be planning, designing and building a vehicle once we have conducted our research. We are now used to considering the person, purpose and specification for our DT projects and of course evaluating them at the end.   </a:t>
            </a:r>
          </a:p>
          <a:p>
            <a:pPr algn="just">
              <a:buFont typeface="Arial" panose="020B0604020202020204" pitchFamily="34" charset="0"/>
              <a:buNone/>
              <a:defRPr/>
            </a:pPr>
            <a:endParaRPr lang="en-GB" altLang="en-US" sz="870" b="1" dirty="0">
              <a:solidFill>
                <a:srgbClr val="000000"/>
              </a:solidFill>
              <a:latin typeface="Comic Sans MS" panose="030F0902030302020204" pitchFamily="66" charset="0"/>
            </a:endParaRPr>
          </a:p>
          <a:p>
            <a:pPr eaLnBrk="1" hangingPunct="1">
              <a:spcAft>
                <a:spcPts val="1000"/>
              </a:spcAft>
              <a:buFontTx/>
              <a:buNone/>
              <a:defRPr/>
            </a:pPr>
            <a:r>
              <a:rPr lang="en-US" altLang="en-US" sz="870" b="1" dirty="0">
                <a:latin typeface="Comic Sans MS" panose="030F0902030302020204" pitchFamily="66" charset="0"/>
              </a:rPr>
              <a:t>As Computer Literate students, </a:t>
            </a:r>
            <a:r>
              <a:rPr lang="en-US" altLang="en-US" sz="870" dirty="0">
                <a:latin typeface="Comic Sans MS" panose="030F0902030302020204" pitchFamily="66" charset="0"/>
              </a:rPr>
              <a:t>the children will work on their coding unit, where they will understand what instructions are and use code to make a computer program. The children will also understand technology outside of school and what is meant by technology. They will understand how technology is used in and outside of school. </a:t>
            </a:r>
            <a:endParaRPr lang="en-GB" altLang="en-US" sz="870" dirty="0">
              <a:latin typeface="Comic Sans MS" panose="030F0902030302020204" pitchFamily="66" charset="0"/>
            </a:endParaRPr>
          </a:p>
        </p:txBody>
      </p:sp>
      <p:sp>
        <p:nvSpPr>
          <p:cNvPr id="5125" name="Text Box 2">
            <a:extLst>
              <a:ext uri="{FF2B5EF4-FFF2-40B4-BE49-F238E27FC236}">
                <a16:creationId xmlns:a16="http://schemas.microsoft.com/office/drawing/2014/main" id="{501F7B7B-2D0B-8050-BC3A-F3968DA05FBA}"/>
              </a:ext>
            </a:extLst>
          </p:cNvPr>
          <p:cNvSpPr txBox="1">
            <a:spLocks noChangeArrowheads="1"/>
          </p:cNvSpPr>
          <p:nvPr/>
        </p:nvSpPr>
        <p:spPr bwMode="auto">
          <a:xfrm>
            <a:off x="4545013" y="0"/>
            <a:ext cx="4419600" cy="6858000"/>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defRPr/>
            </a:pPr>
            <a:r>
              <a:rPr lang="en-GB" altLang="en-US" sz="1000" b="1" u="sng" dirty="0">
                <a:latin typeface="Comic Sans MS" pitchFamily="66" charset="0"/>
                <a:cs typeface="Arial" charset="0"/>
              </a:rPr>
              <a:t>Reminders</a:t>
            </a:r>
          </a:p>
          <a:p>
            <a:pPr eaLnBrk="1" hangingPunct="1">
              <a:spcBef>
                <a:spcPct val="0"/>
              </a:spcBef>
              <a:spcAft>
                <a:spcPts val="1200"/>
              </a:spcAft>
              <a:buFontTx/>
              <a:buNone/>
              <a:defRPr/>
            </a:pPr>
            <a:r>
              <a:rPr lang="en-US" altLang="en-US" sz="1000" b="1" u="sng" dirty="0">
                <a:solidFill>
                  <a:srgbClr val="000000"/>
                </a:solidFill>
                <a:latin typeface="Comic Sans MS" pitchFamily="66" charset="0"/>
                <a:cs typeface="Arial" charset="0"/>
              </a:rPr>
              <a:t>PE Days</a:t>
            </a:r>
            <a:r>
              <a:rPr lang="en-US" altLang="en-US" sz="1000" b="1" dirty="0">
                <a:solidFill>
                  <a:srgbClr val="000000"/>
                </a:solidFill>
                <a:latin typeface="Comic Sans MS" pitchFamily="66" charset="0"/>
                <a:cs typeface="Arial" charset="0"/>
              </a:rPr>
              <a:t> </a:t>
            </a:r>
          </a:p>
          <a:p>
            <a:pPr algn="just" eaLnBrk="1" hangingPunct="1">
              <a:spcBef>
                <a:spcPct val="0"/>
              </a:spcBef>
              <a:spcAft>
                <a:spcPts val="1200"/>
              </a:spcAft>
              <a:buFontTx/>
              <a:buNone/>
              <a:defRPr/>
            </a:pPr>
            <a:r>
              <a:rPr lang="en-US" altLang="en-US" sz="1000" dirty="0">
                <a:solidFill>
                  <a:srgbClr val="000000"/>
                </a:solidFill>
                <a:latin typeface="Comic Sans MS" pitchFamily="66" charset="0"/>
                <a:cs typeface="Arial" charset="0"/>
              </a:rPr>
              <a:t>Children will continue to come to school in their PE kits on Tuesday and Wednesday.</a:t>
            </a:r>
            <a:endParaRPr lang="en-US" altLang="en-US" sz="1000" u="sng" dirty="0">
              <a:solidFill>
                <a:srgbClr val="000000"/>
              </a:solidFill>
              <a:latin typeface="Comic Sans MS" pitchFamily="66" charset="0"/>
              <a:cs typeface="Arial" charset="0"/>
            </a:endParaRPr>
          </a:p>
          <a:p>
            <a:pPr algn="just" eaLnBrk="1" hangingPunct="1">
              <a:spcBef>
                <a:spcPct val="0"/>
              </a:spcBef>
              <a:spcAft>
                <a:spcPts val="1200"/>
              </a:spcAft>
              <a:buFont typeface="Arial" panose="020B0604020202020204" pitchFamily="34" charset="0"/>
              <a:buNone/>
              <a:defRPr/>
            </a:pPr>
            <a:r>
              <a:rPr lang="en-US" altLang="en-US" sz="1000" b="1" dirty="0">
                <a:solidFill>
                  <a:srgbClr val="000000"/>
                </a:solidFill>
                <a:latin typeface="Comic Sans MS" pitchFamily="66" charset="0"/>
                <a:cs typeface="Arial" pitchFamily="34" charset="0"/>
              </a:rPr>
              <a:t>Reading</a:t>
            </a:r>
            <a:r>
              <a:rPr lang="en-US" altLang="en-US" sz="1000" dirty="0">
                <a:solidFill>
                  <a:srgbClr val="000000"/>
                </a:solidFill>
                <a:latin typeface="Comic Sans MS" pitchFamily="66" charset="0"/>
                <a:cs typeface="Arial" pitchFamily="34" charset="0"/>
              </a:rPr>
              <a:t>:</a:t>
            </a:r>
            <a:r>
              <a:rPr lang="en-US" altLang="en-US" sz="1000" dirty="0">
                <a:solidFill>
                  <a:srgbClr val="000000"/>
                </a:solidFill>
                <a:latin typeface="Comic Sans MS" pitchFamily="66" charset="0"/>
                <a:cs typeface="Arial" charset="0"/>
              </a:rPr>
              <a:t> Children will continue to bring home a decodable text which they have used in three adult led reading practice sessions. As a result we expect them to read this to you almost fluently and with an awareness of how punctuation affects tone and expression. Your child should be able to read ‘tricky words’ by sight and discuss key vocabulary with you. Please also use the comprehension guide at the back of the book to check their understanding of the text and feel free to create your own questions too. Children are expected to read </a:t>
            </a:r>
            <a:r>
              <a:rPr lang="en-US" altLang="en-US" sz="1000" b="1" dirty="0">
                <a:solidFill>
                  <a:srgbClr val="000000"/>
                </a:solidFill>
                <a:latin typeface="Comic Sans MS" pitchFamily="66" charset="0"/>
                <a:cs typeface="Arial" charset="0"/>
              </a:rPr>
              <a:t>everyday </a:t>
            </a:r>
            <a:r>
              <a:rPr lang="en-US" altLang="en-US" sz="1000" dirty="0">
                <a:solidFill>
                  <a:srgbClr val="000000"/>
                </a:solidFill>
                <a:latin typeface="Comic Sans MS" pitchFamily="66" charset="0"/>
                <a:cs typeface="Arial" charset="0"/>
              </a:rPr>
              <a:t>at home and whilst we provide books you should not feel limited by these, please read together for learning and for pleasure. </a:t>
            </a:r>
          </a:p>
          <a:p>
            <a:pPr algn="just" eaLnBrk="1" hangingPunct="1">
              <a:spcBef>
                <a:spcPct val="0"/>
              </a:spcBef>
              <a:spcAft>
                <a:spcPts val="1200"/>
              </a:spcAft>
              <a:buFont typeface="Arial" panose="020B0604020202020204" pitchFamily="34" charset="0"/>
              <a:buNone/>
              <a:defRPr/>
            </a:pPr>
            <a:r>
              <a:rPr lang="en-GB" altLang="en-US" sz="1000" b="1" u="sng" dirty="0">
                <a:latin typeface="Comic Sans MS" pitchFamily="66" charset="0"/>
                <a:cs typeface="Arial" pitchFamily="34" charset="0"/>
              </a:rPr>
              <a:t>This term you can help your child at home by:</a:t>
            </a:r>
          </a:p>
          <a:p>
            <a:pPr marL="171450" indent="-171450" eaLnBrk="1" hangingPunct="1">
              <a:lnSpc>
                <a:spcPts val="700"/>
              </a:lnSpc>
              <a:spcBef>
                <a:spcPct val="0"/>
              </a:spcBef>
              <a:spcAft>
                <a:spcPts val="1200"/>
              </a:spcAft>
              <a:defRPr/>
            </a:pPr>
            <a:r>
              <a:rPr lang="en-GB" altLang="en-US" sz="1000" dirty="0">
                <a:latin typeface="Comic Sans MS" pitchFamily="66" charset="0"/>
                <a:cs typeface="Arial" pitchFamily="34" charset="0"/>
              </a:rPr>
              <a:t>Daily reading </a:t>
            </a:r>
          </a:p>
          <a:p>
            <a:pPr marL="171450" indent="-171450" eaLnBrk="1" hangingPunct="1">
              <a:lnSpc>
                <a:spcPts val="700"/>
              </a:lnSpc>
              <a:spcBef>
                <a:spcPct val="0"/>
              </a:spcBef>
              <a:spcAft>
                <a:spcPts val="1200"/>
              </a:spcAft>
              <a:defRPr/>
            </a:pPr>
            <a:r>
              <a:rPr lang="en-GB" altLang="en-US" sz="1000" dirty="0">
                <a:latin typeface="Comic Sans MS" pitchFamily="66" charset="0"/>
                <a:cs typeface="Arial" pitchFamily="34" charset="0"/>
              </a:rPr>
              <a:t>Number and letter formation.  </a:t>
            </a:r>
          </a:p>
          <a:p>
            <a:pPr marL="171450" indent="-171450" eaLnBrk="1" hangingPunct="1">
              <a:lnSpc>
                <a:spcPts val="700"/>
              </a:lnSpc>
              <a:spcBef>
                <a:spcPct val="0"/>
              </a:spcBef>
              <a:spcAft>
                <a:spcPts val="1200"/>
              </a:spcAft>
              <a:defRPr/>
            </a:pPr>
            <a:r>
              <a:rPr lang="en-GB" altLang="en-US" sz="1000" dirty="0">
                <a:latin typeface="Comic Sans MS" pitchFamily="66" charset="0"/>
                <a:cs typeface="Arial" pitchFamily="34" charset="0"/>
              </a:rPr>
              <a:t>Counting forwards and backwards in 1s, 2s, 5s and 10s. </a:t>
            </a:r>
          </a:p>
          <a:p>
            <a:pPr marL="171450" indent="-171450" algn="just">
              <a:defRPr/>
            </a:pPr>
            <a:r>
              <a:rPr lang="en-GB" altLang="en-US" sz="1000" dirty="0">
                <a:latin typeface="Comic Sans MS" pitchFamily="66" charset="0"/>
                <a:cs typeface="Arial" pitchFamily="34" charset="0"/>
              </a:rPr>
              <a:t>Telling the time – o’clock and half past</a:t>
            </a:r>
          </a:p>
          <a:p>
            <a:pPr marL="171450" indent="-171450" algn="just">
              <a:defRPr/>
            </a:pPr>
            <a:endParaRPr lang="en-GB" altLang="en-US" sz="1000" dirty="0">
              <a:latin typeface="Comic Sans MS" pitchFamily="66" charset="0"/>
              <a:cs typeface="Arial" pitchFamily="34" charset="0"/>
            </a:endParaRPr>
          </a:p>
          <a:p>
            <a:pPr algn="just">
              <a:defRPr/>
            </a:pPr>
            <a:r>
              <a:rPr lang="en-GB" altLang="en-US" sz="1000" dirty="0">
                <a:latin typeface="Comic Sans MS" pitchFamily="66" charset="0"/>
                <a:cs typeface="Arial" pitchFamily="34" charset="0"/>
              </a:rPr>
              <a:t>     Drawing arrays and recognising how they can be grouped differently using rows and columns.  </a:t>
            </a:r>
          </a:p>
          <a:p>
            <a:pPr algn="just">
              <a:defRPr/>
            </a:pPr>
            <a:endParaRPr lang="en-GB" altLang="en-US" sz="1000" b="1" i="1" dirty="0">
              <a:latin typeface="Comic Sans MS" panose="030F0702030302020204" pitchFamily="66" charset="0"/>
              <a:cs typeface="Arial" panose="020B0604020202020204" pitchFamily="34" charset="0"/>
            </a:endParaRPr>
          </a:p>
          <a:p>
            <a:pPr>
              <a:buFont typeface="Arial" panose="020B0604020202020204" pitchFamily="34" charset="0"/>
              <a:buNone/>
              <a:defRPr/>
            </a:pPr>
            <a:r>
              <a:rPr lang="en-GB" altLang="en-US" sz="1000" b="1" u="sng" dirty="0">
                <a:latin typeface="Comic Sans MS" panose="030F0702030302020204" pitchFamily="66" charset="0"/>
                <a:cs typeface="Arial" panose="020B0604020202020204" pitchFamily="34" charset="0"/>
              </a:rPr>
              <a:t>Learning Experiences:</a:t>
            </a:r>
          </a:p>
          <a:p>
            <a:pPr>
              <a:buFont typeface="Arial" panose="020B0604020202020204" pitchFamily="34" charset="0"/>
              <a:buNone/>
              <a:defRPr/>
            </a:pPr>
            <a:r>
              <a:rPr lang="en-GB" altLang="en-US" sz="1000" b="1" dirty="0">
                <a:latin typeface="Comic Sans MS" panose="030F0702030302020204" pitchFamily="66" charset="0"/>
                <a:cs typeface="Arial" panose="020B0604020202020204" pitchFamily="34" charset="0"/>
              </a:rPr>
              <a:t>W/C 8</a:t>
            </a:r>
            <a:r>
              <a:rPr lang="en-GB" altLang="en-US" sz="1000" b="1" baseline="30000" dirty="0">
                <a:latin typeface="Comic Sans MS" panose="030F0702030302020204" pitchFamily="66" charset="0"/>
                <a:cs typeface="Arial" panose="020B0604020202020204" pitchFamily="34" charset="0"/>
              </a:rPr>
              <a:t>th</a:t>
            </a:r>
            <a:r>
              <a:rPr lang="en-GB" altLang="en-US" sz="1000" b="1" dirty="0">
                <a:latin typeface="Comic Sans MS" panose="030F0702030302020204" pitchFamily="66" charset="0"/>
                <a:cs typeface="Arial" panose="020B0604020202020204" pitchFamily="34" charset="0"/>
              </a:rPr>
              <a:t> June- </a:t>
            </a:r>
            <a:r>
              <a:rPr lang="en-GB" altLang="en-US" sz="1000" dirty="0">
                <a:latin typeface="Comic Sans MS" panose="030F0702030302020204" pitchFamily="66" charset="0"/>
                <a:cs typeface="Arial" panose="020B0604020202020204" pitchFamily="34" charset="0"/>
              </a:rPr>
              <a:t>Phonics Screener</a:t>
            </a:r>
          </a:p>
          <a:p>
            <a:pPr>
              <a:buFont typeface="Arial" panose="020B0604020202020204" pitchFamily="34" charset="0"/>
              <a:buNone/>
              <a:defRPr/>
            </a:pPr>
            <a:r>
              <a:rPr lang="en-GB" altLang="en-US" sz="1000" b="1" dirty="0">
                <a:latin typeface="Comic Sans MS" panose="030F0702030302020204" pitchFamily="66" charset="0"/>
                <a:cs typeface="Arial" panose="020B0604020202020204" pitchFamily="34" charset="0"/>
              </a:rPr>
              <a:t>W/C 15th June – </a:t>
            </a:r>
            <a:r>
              <a:rPr lang="en-GB" altLang="en-US" sz="1000" dirty="0">
                <a:latin typeface="Comic Sans MS" panose="030F0702030302020204" pitchFamily="66" charset="0"/>
                <a:cs typeface="Arial" panose="020B0604020202020204" pitchFamily="34" charset="0"/>
              </a:rPr>
              <a:t>Mental Health &amp; Well-being week</a:t>
            </a:r>
          </a:p>
          <a:p>
            <a:pPr>
              <a:buFont typeface="Arial" panose="020B0604020202020204" pitchFamily="34" charset="0"/>
              <a:buNone/>
              <a:defRPr/>
            </a:pPr>
            <a:r>
              <a:rPr lang="en-GB" altLang="en-US" sz="1000" b="1" dirty="0">
                <a:latin typeface="Comic Sans MS" panose="030F0702030302020204" pitchFamily="66" charset="0"/>
                <a:cs typeface="Arial" panose="020B0604020202020204" pitchFamily="34" charset="0"/>
              </a:rPr>
              <a:t>Wednesday 17</a:t>
            </a:r>
            <a:r>
              <a:rPr lang="en-GB" altLang="en-US" sz="1000" b="1" baseline="30000" dirty="0">
                <a:latin typeface="Comic Sans MS" panose="030F0702030302020204" pitchFamily="66" charset="0"/>
                <a:cs typeface="Arial" panose="020B0604020202020204" pitchFamily="34" charset="0"/>
              </a:rPr>
              <a:t>th</a:t>
            </a:r>
            <a:r>
              <a:rPr lang="en-GB" altLang="en-US" sz="1000" b="1" dirty="0">
                <a:latin typeface="Comic Sans MS" panose="030F0702030302020204" pitchFamily="66" charset="0"/>
                <a:cs typeface="Arial" panose="020B0604020202020204" pitchFamily="34" charset="0"/>
              </a:rPr>
              <a:t> June – </a:t>
            </a:r>
            <a:r>
              <a:rPr lang="en-GB" altLang="en-US" sz="1000" dirty="0">
                <a:latin typeface="Comic Sans MS" panose="030F0702030302020204" pitchFamily="66" charset="0"/>
                <a:cs typeface="Arial" panose="020B0604020202020204" pitchFamily="34" charset="0"/>
              </a:rPr>
              <a:t>World Cup Fundraising, Non School Uniform Day</a:t>
            </a:r>
          </a:p>
          <a:p>
            <a:pPr>
              <a:buFont typeface="Arial" panose="020B0604020202020204" pitchFamily="34" charset="0"/>
              <a:buNone/>
              <a:defRPr/>
            </a:pPr>
            <a:r>
              <a:rPr lang="en-GB" altLang="en-US" sz="1000" b="1" dirty="0">
                <a:latin typeface="Comic Sans MS" panose="030F0702030302020204" pitchFamily="66" charset="0"/>
                <a:cs typeface="Arial" panose="020B0604020202020204" pitchFamily="34" charset="0"/>
              </a:rPr>
              <a:t>Friday 19th June – </a:t>
            </a:r>
            <a:r>
              <a:rPr lang="en-GB" altLang="en-US" sz="1000" dirty="0">
                <a:latin typeface="Comic Sans MS" panose="030F0702030302020204" pitchFamily="66" charset="0"/>
                <a:cs typeface="Arial" panose="020B0604020202020204" pitchFamily="34" charset="0"/>
              </a:rPr>
              <a:t>Sports Day</a:t>
            </a:r>
            <a:endParaRPr lang="en-GB" altLang="en-US" sz="1000" b="1" dirty="0">
              <a:latin typeface="Comic Sans MS" panose="030F0702030302020204" pitchFamily="66" charset="0"/>
              <a:cs typeface="Arial" panose="020B0604020202020204" pitchFamily="34" charset="0"/>
            </a:endParaRPr>
          </a:p>
          <a:p>
            <a:pPr>
              <a:buFont typeface="Arial" panose="020B0604020202020204" pitchFamily="34" charset="0"/>
              <a:buNone/>
              <a:defRPr/>
            </a:pPr>
            <a:r>
              <a:rPr lang="en-GB" altLang="en-US" sz="1000" b="1" dirty="0">
                <a:latin typeface="Comic Sans MS" panose="030F0702030302020204" pitchFamily="66" charset="0"/>
                <a:cs typeface="Arial" panose="020B0604020202020204" pitchFamily="34" charset="0"/>
              </a:rPr>
              <a:t>W/C 29th June – </a:t>
            </a:r>
            <a:r>
              <a:rPr lang="en-GB" altLang="en-US" sz="1000" dirty="0">
                <a:latin typeface="Comic Sans MS" panose="030F0702030302020204" pitchFamily="66" charset="0"/>
                <a:cs typeface="Arial" panose="020B0604020202020204" pitchFamily="34" charset="0"/>
              </a:rPr>
              <a:t>Maths focus week – Milo’s Money</a:t>
            </a:r>
          </a:p>
          <a:p>
            <a:pPr>
              <a:buFont typeface="Arial" panose="020B0604020202020204" pitchFamily="34" charset="0"/>
              <a:buNone/>
              <a:defRPr/>
            </a:pPr>
            <a:r>
              <a:rPr lang="en-GB" altLang="en-US" sz="1000" b="1" dirty="0">
                <a:latin typeface="Comic Sans MS" panose="030F0702030302020204" pitchFamily="66" charset="0"/>
                <a:cs typeface="Arial" panose="020B0604020202020204" pitchFamily="34" charset="0"/>
              </a:rPr>
              <a:t>Thursday 2</a:t>
            </a:r>
            <a:r>
              <a:rPr lang="en-GB" altLang="en-US" sz="1000" b="1" baseline="30000" dirty="0">
                <a:latin typeface="Comic Sans MS" panose="030F0702030302020204" pitchFamily="66" charset="0"/>
                <a:cs typeface="Arial" panose="020B0604020202020204" pitchFamily="34" charset="0"/>
              </a:rPr>
              <a:t>nd</a:t>
            </a:r>
            <a:r>
              <a:rPr lang="en-GB" altLang="en-US" sz="1000" b="1" dirty="0">
                <a:latin typeface="Comic Sans MS" panose="030F0702030302020204" pitchFamily="66" charset="0"/>
                <a:cs typeface="Arial" panose="020B0604020202020204" pitchFamily="34" charset="0"/>
              </a:rPr>
              <a:t> July – </a:t>
            </a:r>
            <a:r>
              <a:rPr lang="en-GB" altLang="en-US" sz="1000" dirty="0">
                <a:latin typeface="Comic Sans MS" panose="030F0702030302020204" pitchFamily="66" charset="0"/>
                <a:cs typeface="Arial" panose="020B0604020202020204" pitchFamily="34" charset="0"/>
              </a:rPr>
              <a:t>Year 1 Class Act of Worship</a:t>
            </a:r>
          </a:p>
          <a:p>
            <a:pPr>
              <a:buFont typeface="Arial" panose="020B0604020202020204" pitchFamily="34" charset="0"/>
              <a:buNone/>
              <a:defRPr/>
            </a:pPr>
            <a:r>
              <a:rPr lang="en-GB" altLang="en-US" sz="1000" b="1" dirty="0">
                <a:latin typeface="Comic Sans MS" panose="030F0702030302020204" pitchFamily="66" charset="0"/>
                <a:cs typeface="Arial" panose="020B0604020202020204" pitchFamily="34" charset="0"/>
              </a:rPr>
              <a:t>Friday 3rd July – </a:t>
            </a:r>
            <a:r>
              <a:rPr lang="en-GB" altLang="en-US" sz="1000" dirty="0">
                <a:latin typeface="Comic Sans MS" panose="030F0702030302020204" pitchFamily="66" charset="0"/>
                <a:cs typeface="Arial" panose="020B0604020202020204" pitchFamily="34" charset="0"/>
              </a:rPr>
              <a:t>School Fayre time tbc</a:t>
            </a:r>
          </a:p>
          <a:p>
            <a:pPr>
              <a:buFont typeface="Arial" panose="020B0604020202020204" pitchFamily="34" charset="0"/>
              <a:buNone/>
              <a:defRPr/>
            </a:pPr>
            <a:r>
              <a:rPr lang="en-GB" altLang="en-US" sz="1000" b="1" dirty="0">
                <a:latin typeface="Comic Sans MS" panose="030F0702030302020204" pitchFamily="66" charset="0"/>
                <a:cs typeface="Arial" panose="020B0604020202020204" pitchFamily="34" charset="0"/>
              </a:rPr>
              <a:t>Friday 17th July – </a:t>
            </a:r>
            <a:r>
              <a:rPr lang="en-GB" altLang="en-US" sz="1000" dirty="0">
                <a:latin typeface="Comic Sans MS" panose="030F0702030302020204" pitchFamily="66" charset="0"/>
                <a:cs typeface="Arial" panose="020B0604020202020204" pitchFamily="34" charset="0"/>
              </a:rPr>
              <a:t>End of term service @ 12.30pm</a:t>
            </a:r>
          </a:p>
          <a:p>
            <a:pPr>
              <a:buFont typeface="Arial" panose="020B0604020202020204" pitchFamily="34" charset="0"/>
              <a:buNone/>
              <a:defRPr/>
            </a:pPr>
            <a:endParaRPr lang="en-GB" altLang="en-US" sz="1050" b="1" u="sng" dirty="0">
              <a:latin typeface="Comic Sans MS" panose="030F0702030302020204" pitchFamily="66" charset="0"/>
              <a:cs typeface="Arial" panose="020B0604020202020204" pitchFamily="34" charset="0"/>
            </a:endParaRPr>
          </a:p>
          <a:p>
            <a:pPr eaLnBrk="1" hangingPunct="1">
              <a:spcBef>
                <a:spcPct val="0"/>
              </a:spcBef>
              <a:spcAft>
                <a:spcPts val="1200"/>
              </a:spcAft>
              <a:buFontTx/>
              <a:buNone/>
              <a:defRPr/>
            </a:pPr>
            <a:endParaRPr lang="en-US" altLang="en-US" sz="1000" dirty="0">
              <a:solidFill>
                <a:srgbClr val="000000"/>
              </a:solidFill>
              <a:latin typeface="Comic Sans MS" panose="030F0702030302020204" pitchFamily="66"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BC2BDC4-D10F-4256-B721-E2275912148C}">
  <ds:schemaRefs>
    <ds:schemaRef ds:uri="http://schemas.microsoft.com/sharepoint/v3/contenttype/forms"/>
  </ds:schemaRefs>
</ds:datastoreItem>
</file>

<file path=customXml/itemProps2.xml><?xml version="1.0" encoding="utf-8"?>
<ds:datastoreItem xmlns:ds="http://schemas.openxmlformats.org/officeDocument/2006/customXml" ds:itemID="{EB6FEF29-2311-48CC-853D-8020556AD06B}"/>
</file>

<file path=customXml/itemProps3.xml><?xml version="1.0" encoding="utf-8"?>
<ds:datastoreItem xmlns:ds="http://schemas.openxmlformats.org/officeDocument/2006/customXml" ds:itemID="{0E1AAC05-01FB-4ACB-8C46-2464ACC5F8A9}"/>
</file>

<file path=docProps/app.xml><?xml version="1.0" encoding="utf-8"?>
<Properties xmlns="http://schemas.openxmlformats.org/officeDocument/2006/extended-properties" xmlns:vt="http://schemas.openxmlformats.org/officeDocument/2006/docPropsVTypes">
  <TotalTime>3535</TotalTime>
  <Words>1374</Words>
  <Application>Microsoft Office PowerPoint</Application>
  <PresentationFormat>On-screen Show (4:3)</PresentationFormat>
  <Paragraphs>53</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A Piccone</cp:lastModifiedBy>
  <cp:revision>204</cp:revision>
  <cp:lastPrinted>2016-09-01T06:41:04Z</cp:lastPrinted>
  <dcterms:created xsi:type="dcterms:W3CDTF">2014-02-13T13:53:14Z</dcterms:created>
  <dcterms:modified xsi:type="dcterms:W3CDTF">2026-06-07T12:32:38Z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CatchAll">
    <vt:lpwstr/>
  </property>
  <property fmtid="{D5CDD505-2E9C-101B-9397-08002B2CF9AE}" pid="3" name="lcf76f155ced4ddcb4097134ff3c332f">
    <vt:lpwstr/>
  </property>
  <property fmtid="{D5CDD505-2E9C-101B-9397-08002B2CF9AE}" pid="4" name="ContentTypeId">
    <vt:lpwstr>0x010100B2454E0188772A4CA30BFEF8B53D0367</vt:lpwstr>
  </property>
</Properties>
</file>