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0BDBE6-9593-6B1E-C49A-F6CF1609E7C8}" v="177" dt="2025-02-24T19:25:03.8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8"/>
  </p:normalViewPr>
  <p:slideViewPr>
    <p:cSldViewPr>
      <p:cViewPr>
        <p:scale>
          <a:sx n="88" d="100"/>
          <a:sy n="88" d="100"/>
        </p:scale>
        <p:origin x="660"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Campion" userId="S::ecampion.308@o365.fortyhill.enfield.sch.uk::37be1c8b-39db-48cf-8fd5-bfaf598f357a" providerId="AD" clId="Web-{3CEA0F60-67E8-8F25-4ACC-BD7DA84BC438}"/>
    <pc:docChg chg="modSld">
      <pc:chgData name="E Campion" userId="S::ecampion.308@o365.fortyhill.enfield.sch.uk::37be1c8b-39db-48cf-8fd5-bfaf598f357a" providerId="AD" clId="Web-{3CEA0F60-67E8-8F25-4ACC-BD7DA84BC438}" dt="2025-02-21T16:40:18.289" v="711" actId="20577"/>
      <pc:docMkLst>
        <pc:docMk/>
      </pc:docMkLst>
      <pc:sldChg chg="addSp delSp modSp">
        <pc:chgData name="E Campion" userId="S::ecampion.308@o365.fortyhill.enfield.sch.uk::37be1c8b-39db-48cf-8fd5-bfaf598f357a" providerId="AD" clId="Web-{3CEA0F60-67E8-8F25-4ACC-BD7DA84BC438}" dt="2025-02-21T16:40:18.289" v="711" actId="20577"/>
        <pc:sldMkLst>
          <pc:docMk/>
          <pc:sldMk cId="0" sldId="257"/>
        </pc:sldMkLst>
        <pc:spChg chg="add mod">
          <ac:chgData name="E Campion" userId="S::ecampion.308@o365.fortyhill.enfield.sch.uk::37be1c8b-39db-48cf-8fd5-bfaf598f357a" providerId="AD" clId="Web-{3CEA0F60-67E8-8F25-4ACC-BD7DA84BC438}" dt="2025-02-21T16:40:18.289" v="711" actId="20577"/>
          <ac:spMkLst>
            <pc:docMk/>
            <pc:sldMk cId="0" sldId="257"/>
            <ac:spMk id="2" creationId="{59B3BAB4-D7EE-A20D-8E1B-88DA763EB1DF}"/>
          </ac:spMkLst>
        </pc:spChg>
        <pc:spChg chg="mod">
          <ac:chgData name="E Campion" userId="S::ecampion.308@o365.fortyhill.enfield.sch.uk::37be1c8b-39db-48cf-8fd5-bfaf598f357a" providerId="AD" clId="Web-{3CEA0F60-67E8-8F25-4ACC-BD7DA84BC438}" dt="2025-02-20T17:32:08.467" v="708" actId="20577"/>
          <ac:spMkLst>
            <pc:docMk/>
            <pc:sldMk cId="0" sldId="257"/>
            <ac:spMk id="16387" creationId="{69DEFCEA-AD91-C902-9072-77861277F783}"/>
          </ac:spMkLst>
        </pc:spChg>
        <pc:picChg chg="del mod">
          <ac:chgData name="E Campion" userId="S::ecampion.308@o365.fortyhill.enfield.sch.uk::37be1c8b-39db-48cf-8fd5-bfaf598f357a" providerId="AD" clId="Web-{3CEA0F60-67E8-8F25-4ACC-BD7DA84BC438}" dt="2025-02-20T17:24:39.204" v="346"/>
          <ac:picMkLst>
            <pc:docMk/>
            <pc:sldMk cId="0" sldId="257"/>
            <ac:picMk id="3077" creationId="{271DC782-7094-68D5-A0F9-A6413EB1F8BC}"/>
          </ac:picMkLst>
        </pc:picChg>
      </pc:sldChg>
    </pc:docChg>
  </pc:docChgLst>
  <pc:docChgLst>
    <pc:chgData name="E Campion" userId="S::ecampion.308@o365.fortyhill.enfield.sch.uk::37be1c8b-39db-48cf-8fd5-bfaf598f357a" providerId="AD" clId="Web-{390BDBE6-9593-6B1E-C49A-F6CF1609E7C8}"/>
    <pc:docChg chg="modSld">
      <pc:chgData name="E Campion" userId="S::ecampion.308@o365.fortyhill.enfield.sch.uk::37be1c8b-39db-48cf-8fd5-bfaf598f357a" providerId="AD" clId="Web-{390BDBE6-9593-6B1E-C49A-F6CF1609E7C8}" dt="2025-02-24T19:25:03.857" v="177" actId="20577"/>
      <pc:docMkLst>
        <pc:docMk/>
      </pc:docMkLst>
      <pc:sldChg chg="modSp">
        <pc:chgData name="E Campion" userId="S::ecampion.308@o365.fortyhill.enfield.sch.uk::37be1c8b-39db-48cf-8fd5-bfaf598f357a" providerId="AD" clId="Web-{390BDBE6-9593-6B1E-C49A-F6CF1609E7C8}" dt="2025-02-24T19:25:03.857" v="177" actId="20577"/>
        <pc:sldMkLst>
          <pc:docMk/>
          <pc:sldMk cId="0" sldId="257"/>
        </pc:sldMkLst>
        <pc:spChg chg="mod">
          <ac:chgData name="E Campion" userId="S::ecampion.308@o365.fortyhill.enfield.sch.uk::37be1c8b-39db-48cf-8fd5-bfaf598f357a" providerId="AD" clId="Web-{390BDBE6-9593-6B1E-C49A-F6CF1609E7C8}" dt="2025-02-24T19:25:03.857" v="177" actId="20577"/>
          <ac:spMkLst>
            <pc:docMk/>
            <pc:sldMk cId="0" sldId="257"/>
            <ac:spMk id="16387" creationId="{69DEFCEA-AD91-C902-9072-77861277F78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F4654C5-3E0F-9521-BB76-2D7343DCB3F6}"/>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BA5D7D90-F768-1E56-2443-801E2B2D8ED5}"/>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pPr>
              <a:defRPr/>
            </a:pPr>
            <a:fld id="{4F511528-A2E2-4CEF-A2CB-79397BCA5CF3}" type="datetimeFigureOut">
              <a:rPr lang="en-GB"/>
              <a:pPr>
                <a:defRPr/>
              </a:pPr>
              <a:t>23/02/2026</a:t>
            </a:fld>
            <a:endParaRPr lang="en-GB"/>
          </a:p>
        </p:txBody>
      </p:sp>
      <p:sp>
        <p:nvSpPr>
          <p:cNvPr id="4" name="Slide Image Placeholder 3">
            <a:extLst>
              <a:ext uri="{FF2B5EF4-FFF2-40B4-BE49-F238E27FC236}">
                <a16:creationId xmlns:a16="http://schemas.microsoft.com/office/drawing/2014/main" id="{6DE8397A-3438-AD1C-C54C-37EB5AE32D08}"/>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F1A680E-F2F9-5F8A-E349-CBD1C48AB9F4}"/>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99829F7-DA7E-EFE9-C898-3425DFC82451}"/>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CDCE78F2-7009-C8D3-8BE3-446E3AF99A88}"/>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CCF76BDD-1166-4AB8-8449-A7E925261B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DFB2FFA7-408D-89D9-5C55-A86FFAED1BB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EC2C7BF4-0DD4-C9D7-2703-31B6C60F67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3" name="Slide Number Placeholder 3">
            <a:extLst>
              <a:ext uri="{FF2B5EF4-FFF2-40B4-BE49-F238E27FC236}">
                <a16:creationId xmlns:a16="http://schemas.microsoft.com/office/drawing/2014/main" id="{A4610F40-1A13-3A7F-5390-FB583B570B8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F8E6F48-A7B4-4389-A869-705578B5050D}" type="slidenum">
              <a:rPr lang="en-GB" altLang="en-US" smtClean="0"/>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D5313AF-AD47-FE01-D3C0-906D52F3B20D}"/>
              </a:ext>
            </a:extLst>
          </p:cNvPr>
          <p:cNvSpPr>
            <a:spLocks noGrp="1"/>
          </p:cNvSpPr>
          <p:nvPr>
            <p:ph type="dt" sz="half" idx="10"/>
          </p:nvPr>
        </p:nvSpPr>
        <p:spPr/>
        <p:txBody>
          <a:bodyPr/>
          <a:lstStyle>
            <a:lvl1pPr>
              <a:defRPr/>
            </a:lvl1pPr>
          </a:lstStyle>
          <a:p>
            <a:pPr>
              <a:defRPr/>
            </a:pPr>
            <a:fld id="{AC024178-B175-434B-B318-EC23718020E0}" type="datetimeFigureOut">
              <a:rPr lang="en-GB" altLang="en-US"/>
              <a:pPr>
                <a:defRPr/>
              </a:pPr>
              <a:t>23/02/2026</a:t>
            </a:fld>
            <a:endParaRPr lang="en-GB" altLang="en-US"/>
          </a:p>
        </p:txBody>
      </p:sp>
      <p:sp>
        <p:nvSpPr>
          <p:cNvPr id="5" name="Footer Placeholder 4">
            <a:extLst>
              <a:ext uri="{FF2B5EF4-FFF2-40B4-BE49-F238E27FC236}">
                <a16:creationId xmlns:a16="http://schemas.microsoft.com/office/drawing/2014/main" id="{6EE67188-F247-612B-050A-23CD6BB64B1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4F46A37-7743-AAD0-4917-4D5D791C4171}"/>
              </a:ext>
            </a:extLst>
          </p:cNvPr>
          <p:cNvSpPr>
            <a:spLocks noGrp="1"/>
          </p:cNvSpPr>
          <p:nvPr>
            <p:ph type="sldNum" sz="quarter" idx="12"/>
          </p:nvPr>
        </p:nvSpPr>
        <p:spPr/>
        <p:txBody>
          <a:bodyPr/>
          <a:lstStyle>
            <a:lvl1pPr>
              <a:defRPr/>
            </a:lvl1pPr>
          </a:lstStyle>
          <a:p>
            <a:pPr>
              <a:defRPr/>
            </a:pPr>
            <a:fld id="{AD22E38F-E965-4CB9-A984-2E9685128F25}" type="slidenum">
              <a:rPr lang="en-GB" altLang="en-US"/>
              <a:pPr>
                <a:defRPr/>
              </a:pPr>
              <a:t>‹#›</a:t>
            </a:fld>
            <a:endParaRPr lang="en-GB" altLang="en-US"/>
          </a:p>
        </p:txBody>
      </p:sp>
    </p:spTree>
    <p:extLst>
      <p:ext uri="{BB962C8B-B14F-4D97-AF65-F5344CB8AC3E}">
        <p14:creationId xmlns:p14="http://schemas.microsoft.com/office/powerpoint/2010/main" val="248156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D2B47A-ACF1-BE14-B1EA-210CDC28FA0B}"/>
              </a:ext>
            </a:extLst>
          </p:cNvPr>
          <p:cNvSpPr>
            <a:spLocks noGrp="1"/>
          </p:cNvSpPr>
          <p:nvPr>
            <p:ph type="dt" sz="half" idx="10"/>
          </p:nvPr>
        </p:nvSpPr>
        <p:spPr/>
        <p:txBody>
          <a:bodyPr/>
          <a:lstStyle>
            <a:lvl1pPr>
              <a:defRPr/>
            </a:lvl1pPr>
          </a:lstStyle>
          <a:p>
            <a:pPr>
              <a:defRPr/>
            </a:pPr>
            <a:fld id="{03B1D2CC-6636-4B13-9E7E-E53898599C8D}" type="datetimeFigureOut">
              <a:rPr lang="en-GB" altLang="en-US"/>
              <a:pPr>
                <a:defRPr/>
              </a:pPr>
              <a:t>23/02/2026</a:t>
            </a:fld>
            <a:endParaRPr lang="en-GB" altLang="en-US"/>
          </a:p>
        </p:txBody>
      </p:sp>
      <p:sp>
        <p:nvSpPr>
          <p:cNvPr id="5" name="Footer Placeholder 4">
            <a:extLst>
              <a:ext uri="{FF2B5EF4-FFF2-40B4-BE49-F238E27FC236}">
                <a16:creationId xmlns:a16="http://schemas.microsoft.com/office/drawing/2014/main" id="{9AD74173-BDAA-B2F3-B637-E0BF451F503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99E7B02-4E56-5DC3-3E22-23DEB005B2B2}"/>
              </a:ext>
            </a:extLst>
          </p:cNvPr>
          <p:cNvSpPr>
            <a:spLocks noGrp="1"/>
          </p:cNvSpPr>
          <p:nvPr>
            <p:ph type="sldNum" sz="quarter" idx="12"/>
          </p:nvPr>
        </p:nvSpPr>
        <p:spPr/>
        <p:txBody>
          <a:bodyPr/>
          <a:lstStyle>
            <a:lvl1pPr>
              <a:defRPr/>
            </a:lvl1pPr>
          </a:lstStyle>
          <a:p>
            <a:pPr>
              <a:defRPr/>
            </a:pPr>
            <a:fld id="{4CB1250B-E18D-4B7A-9C2A-17DDB8E66BBD}" type="slidenum">
              <a:rPr lang="en-GB" altLang="en-US"/>
              <a:pPr>
                <a:defRPr/>
              </a:pPr>
              <a:t>‹#›</a:t>
            </a:fld>
            <a:endParaRPr lang="en-GB" altLang="en-US"/>
          </a:p>
        </p:txBody>
      </p:sp>
    </p:spTree>
    <p:extLst>
      <p:ext uri="{BB962C8B-B14F-4D97-AF65-F5344CB8AC3E}">
        <p14:creationId xmlns:p14="http://schemas.microsoft.com/office/powerpoint/2010/main" val="2331650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A7D2C5-CA0E-7F7C-D013-AB5EEE6731AF}"/>
              </a:ext>
            </a:extLst>
          </p:cNvPr>
          <p:cNvSpPr>
            <a:spLocks noGrp="1"/>
          </p:cNvSpPr>
          <p:nvPr>
            <p:ph type="dt" sz="half" idx="10"/>
          </p:nvPr>
        </p:nvSpPr>
        <p:spPr/>
        <p:txBody>
          <a:bodyPr/>
          <a:lstStyle>
            <a:lvl1pPr>
              <a:defRPr/>
            </a:lvl1pPr>
          </a:lstStyle>
          <a:p>
            <a:pPr>
              <a:defRPr/>
            </a:pPr>
            <a:fld id="{A40DA414-8ABE-4552-B129-404FE2B46C8E}" type="datetimeFigureOut">
              <a:rPr lang="en-GB" altLang="en-US"/>
              <a:pPr>
                <a:defRPr/>
              </a:pPr>
              <a:t>23/02/2026</a:t>
            </a:fld>
            <a:endParaRPr lang="en-GB" altLang="en-US"/>
          </a:p>
        </p:txBody>
      </p:sp>
      <p:sp>
        <p:nvSpPr>
          <p:cNvPr id="5" name="Footer Placeholder 4">
            <a:extLst>
              <a:ext uri="{FF2B5EF4-FFF2-40B4-BE49-F238E27FC236}">
                <a16:creationId xmlns:a16="http://schemas.microsoft.com/office/drawing/2014/main" id="{C1120D9E-66AE-2F5C-2EFD-29FC13C2295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F03261F-F207-0241-C8BB-7C50DC494587}"/>
              </a:ext>
            </a:extLst>
          </p:cNvPr>
          <p:cNvSpPr>
            <a:spLocks noGrp="1"/>
          </p:cNvSpPr>
          <p:nvPr>
            <p:ph type="sldNum" sz="quarter" idx="12"/>
          </p:nvPr>
        </p:nvSpPr>
        <p:spPr/>
        <p:txBody>
          <a:bodyPr/>
          <a:lstStyle>
            <a:lvl1pPr>
              <a:defRPr/>
            </a:lvl1pPr>
          </a:lstStyle>
          <a:p>
            <a:pPr>
              <a:defRPr/>
            </a:pPr>
            <a:fld id="{A596B1E0-F4D4-4763-BCF8-15D2EF296345}" type="slidenum">
              <a:rPr lang="en-GB" altLang="en-US"/>
              <a:pPr>
                <a:defRPr/>
              </a:pPr>
              <a:t>‹#›</a:t>
            </a:fld>
            <a:endParaRPr lang="en-GB" altLang="en-US"/>
          </a:p>
        </p:txBody>
      </p:sp>
    </p:spTree>
    <p:extLst>
      <p:ext uri="{BB962C8B-B14F-4D97-AF65-F5344CB8AC3E}">
        <p14:creationId xmlns:p14="http://schemas.microsoft.com/office/powerpoint/2010/main" val="4136726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EBDED1C-CC5D-3B4F-D2A3-91B983CFA1DC}"/>
              </a:ext>
            </a:extLst>
          </p:cNvPr>
          <p:cNvSpPr>
            <a:spLocks noGrp="1"/>
          </p:cNvSpPr>
          <p:nvPr>
            <p:ph type="dt" sz="half" idx="10"/>
          </p:nvPr>
        </p:nvSpPr>
        <p:spPr/>
        <p:txBody>
          <a:bodyPr/>
          <a:lstStyle>
            <a:lvl1pPr>
              <a:defRPr/>
            </a:lvl1pPr>
          </a:lstStyle>
          <a:p>
            <a:pPr>
              <a:defRPr/>
            </a:pPr>
            <a:fld id="{B1A41522-B497-4F8F-A2CA-33DFB352D05E}" type="datetimeFigureOut">
              <a:rPr lang="en-GB" altLang="en-US"/>
              <a:pPr>
                <a:defRPr/>
              </a:pPr>
              <a:t>23/02/2026</a:t>
            </a:fld>
            <a:endParaRPr lang="en-GB" altLang="en-US"/>
          </a:p>
        </p:txBody>
      </p:sp>
      <p:sp>
        <p:nvSpPr>
          <p:cNvPr id="6" name="Footer Placeholder 4">
            <a:extLst>
              <a:ext uri="{FF2B5EF4-FFF2-40B4-BE49-F238E27FC236}">
                <a16:creationId xmlns:a16="http://schemas.microsoft.com/office/drawing/2014/main" id="{63C75A2E-E62F-DDC1-E941-675E3C98D67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F55CA8C-2EEF-A551-5A29-4DA211D49E26}"/>
              </a:ext>
            </a:extLst>
          </p:cNvPr>
          <p:cNvSpPr>
            <a:spLocks noGrp="1"/>
          </p:cNvSpPr>
          <p:nvPr>
            <p:ph type="sldNum" sz="quarter" idx="12"/>
          </p:nvPr>
        </p:nvSpPr>
        <p:spPr/>
        <p:txBody>
          <a:bodyPr/>
          <a:lstStyle>
            <a:lvl1pPr>
              <a:defRPr/>
            </a:lvl1pPr>
          </a:lstStyle>
          <a:p>
            <a:pPr>
              <a:defRPr/>
            </a:pPr>
            <a:fld id="{294EEAE0-CE85-4922-85A6-4593007DF84A}" type="slidenum">
              <a:rPr lang="en-GB" altLang="en-US"/>
              <a:pPr>
                <a:defRPr/>
              </a:pPr>
              <a:t>‹#›</a:t>
            </a:fld>
            <a:endParaRPr lang="en-GB" altLang="en-US"/>
          </a:p>
        </p:txBody>
      </p:sp>
    </p:spTree>
    <p:extLst>
      <p:ext uri="{BB962C8B-B14F-4D97-AF65-F5344CB8AC3E}">
        <p14:creationId xmlns:p14="http://schemas.microsoft.com/office/powerpoint/2010/main" val="3537588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671C2863-A048-A7C6-9042-D055DD8E027F}"/>
              </a:ext>
            </a:extLst>
          </p:cNvPr>
          <p:cNvSpPr>
            <a:spLocks noGrp="1"/>
          </p:cNvSpPr>
          <p:nvPr>
            <p:ph type="dt" sz="half" idx="10"/>
          </p:nvPr>
        </p:nvSpPr>
        <p:spPr/>
        <p:txBody>
          <a:bodyPr/>
          <a:lstStyle>
            <a:lvl1pPr>
              <a:defRPr/>
            </a:lvl1pPr>
          </a:lstStyle>
          <a:p>
            <a:pPr>
              <a:defRPr/>
            </a:pPr>
            <a:fld id="{D3E9944C-00E2-4AD0-9CA9-FE358B08FAC1}" type="datetimeFigureOut">
              <a:rPr lang="en-GB" altLang="en-US"/>
              <a:pPr>
                <a:defRPr/>
              </a:pPr>
              <a:t>23/02/2026</a:t>
            </a:fld>
            <a:endParaRPr lang="en-GB" altLang="en-US"/>
          </a:p>
        </p:txBody>
      </p:sp>
      <p:sp>
        <p:nvSpPr>
          <p:cNvPr id="8" name="Footer Placeholder 4">
            <a:extLst>
              <a:ext uri="{FF2B5EF4-FFF2-40B4-BE49-F238E27FC236}">
                <a16:creationId xmlns:a16="http://schemas.microsoft.com/office/drawing/2014/main" id="{3D5A522C-BC3E-4A32-5A20-ABE3E0E4F416}"/>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BC7E9B20-E15B-CD99-B7CE-99E553C80156}"/>
              </a:ext>
            </a:extLst>
          </p:cNvPr>
          <p:cNvSpPr>
            <a:spLocks noGrp="1"/>
          </p:cNvSpPr>
          <p:nvPr>
            <p:ph type="sldNum" sz="quarter" idx="12"/>
          </p:nvPr>
        </p:nvSpPr>
        <p:spPr/>
        <p:txBody>
          <a:bodyPr/>
          <a:lstStyle>
            <a:lvl1pPr>
              <a:defRPr/>
            </a:lvl1pPr>
          </a:lstStyle>
          <a:p>
            <a:pPr>
              <a:defRPr/>
            </a:pPr>
            <a:fld id="{7DD33B8C-1DBF-4F55-9A3F-7A78B8862F6F}" type="slidenum">
              <a:rPr lang="en-GB" altLang="en-US"/>
              <a:pPr>
                <a:defRPr/>
              </a:pPr>
              <a:t>‹#›</a:t>
            </a:fld>
            <a:endParaRPr lang="en-GB" altLang="en-US"/>
          </a:p>
        </p:txBody>
      </p:sp>
    </p:spTree>
    <p:extLst>
      <p:ext uri="{BB962C8B-B14F-4D97-AF65-F5344CB8AC3E}">
        <p14:creationId xmlns:p14="http://schemas.microsoft.com/office/powerpoint/2010/main" val="2946563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D39C934B-A3F7-F704-B1B5-FE7508C98648}"/>
              </a:ext>
            </a:extLst>
          </p:cNvPr>
          <p:cNvSpPr>
            <a:spLocks noGrp="1"/>
          </p:cNvSpPr>
          <p:nvPr>
            <p:ph type="dt" sz="half" idx="10"/>
          </p:nvPr>
        </p:nvSpPr>
        <p:spPr/>
        <p:txBody>
          <a:bodyPr/>
          <a:lstStyle>
            <a:lvl1pPr>
              <a:defRPr/>
            </a:lvl1pPr>
          </a:lstStyle>
          <a:p>
            <a:pPr>
              <a:defRPr/>
            </a:pPr>
            <a:fld id="{C1AA3D90-333B-46F4-9C11-8DD9EEA5CC93}" type="datetimeFigureOut">
              <a:rPr lang="en-GB" altLang="en-US"/>
              <a:pPr>
                <a:defRPr/>
              </a:pPr>
              <a:t>23/02/2026</a:t>
            </a:fld>
            <a:endParaRPr lang="en-GB" altLang="en-US"/>
          </a:p>
        </p:txBody>
      </p:sp>
      <p:sp>
        <p:nvSpPr>
          <p:cNvPr id="4" name="Footer Placeholder 4">
            <a:extLst>
              <a:ext uri="{FF2B5EF4-FFF2-40B4-BE49-F238E27FC236}">
                <a16:creationId xmlns:a16="http://schemas.microsoft.com/office/drawing/2014/main" id="{D14AADE5-63B7-B57A-7EA7-BD0A3B773895}"/>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25588B0-3A03-C783-3B84-09AFB4BD0290}"/>
              </a:ext>
            </a:extLst>
          </p:cNvPr>
          <p:cNvSpPr>
            <a:spLocks noGrp="1"/>
          </p:cNvSpPr>
          <p:nvPr>
            <p:ph type="sldNum" sz="quarter" idx="12"/>
          </p:nvPr>
        </p:nvSpPr>
        <p:spPr/>
        <p:txBody>
          <a:bodyPr/>
          <a:lstStyle>
            <a:lvl1pPr>
              <a:defRPr/>
            </a:lvl1pPr>
          </a:lstStyle>
          <a:p>
            <a:pPr>
              <a:defRPr/>
            </a:pPr>
            <a:fld id="{03A81C7E-94BD-45CF-9D1D-00B2D5D247BA}" type="slidenum">
              <a:rPr lang="en-GB" altLang="en-US"/>
              <a:pPr>
                <a:defRPr/>
              </a:pPr>
              <a:t>‹#›</a:t>
            </a:fld>
            <a:endParaRPr lang="en-GB" altLang="en-US"/>
          </a:p>
        </p:txBody>
      </p:sp>
    </p:spTree>
    <p:extLst>
      <p:ext uri="{BB962C8B-B14F-4D97-AF65-F5344CB8AC3E}">
        <p14:creationId xmlns:p14="http://schemas.microsoft.com/office/powerpoint/2010/main" val="1152091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A648E97-8DF5-0C5A-D1DB-296FA588B5EF}"/>
              </a:ext>
            </a:extLst>
          </p:cNvPr>
          <p:cNvSpPr>
            <a:spLocks noGrp="1"/>
          </p:cNvSpPr>
          <p:nvPr>
            <p:ph type="dt" sz="half" idx="10"/>
          </p:nvPr>
        </p:nvSpPr>
        <p:spPr/>
        <p:txBody>
          <a:bodyPr/>
          <a:lstStyle>
            <a:lvl1pPr>
              <a:defRPr/>
            </a:lvl1pPr>
          </a:lstStyle>
          <a:p>
            <a:pPr>
              <a:defRPr/>
            </a:pPr>
            <a:fld id="{368095C6-E06D-4BB2-B69A-8526C46DAA48}" type="datetimeFigureOut">
              <a:rPr lang="en-GB" altLang="en-US"/>
              <a:pPr>
                <a:defRPr/>
              </a:pPr>
              <a:t>23/02/2026</a:t>
            </a:fld>
            <a:endParaRPr lang="en-GB" altLang="en-US"/>
          </a:p>
        </p:txBody>
      </p:sp>
      <p:sp>
        <p:nvSpPr>
          <p:cNvPr id="3" name="Footer Placeholder 4">
            <a:extLst>
              <a:ext uri="{FF2B5EF4-FFF2-40B4-BE49-F238E27FC236}">
                <a16:creationId xmlns:a16="http://schemas.microsoft.com/office/drawing/2014/main" id="{15B688D5-92D3-5578-E1E1-D933C64537DC}"/>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37841DC-E3D1-BBA5-B90D-244122CD5A18}"/>
              </a:ext>
            </a:extLst>
          </p:cNvPr>
          <p:cNvSpPr>
            <a:spLocks noGrp="1"/>
          </p:cNvSpPr>
          <p:nvPr>
            <p:ph type="sldNum" sz="quarter" idx="12"/>
          </p:nvPr>
        </p:nvSpPr>
        <p:spPr/>
        <p:txBody>
          <a:bodyPr/>
          <a:lstStyle>
            <a:lvl1pPr>
              <a:defRPr/>
            </a:lvl1pPr>
          </a:lstStyle>
          <a:p>
            <a:pPr>
              <a:defRPr/>
            </a:pPr>
            <a:fld id="{951C87B9-7711-4EAB-B915-BC9B210BD818}" type="slidenum">
              <a:rPr lang="en-GB" altLang="en-US"/>
              <a:pPr>
                <a:defRPr/>
              </a:pPr>
              <a:t>‹#›</a:t>
            </a:fld>
            <a:endParaRPr lang="en-GB" altLang="en-US"/>
          </a:p>
        </p:txBody>
      </p:sp>
    </p:spTree>
    <p:extLst>
      <p:ext uri="{BB962C8B-B14F-4D97-AF65-F5344CB8AC3E}">
        <p14:creationId xmlns:p14="http://schemas.microsoft.com/office/powerpoint/2010/main" val="2549599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BB28299-F591-1485-D410-92AC5A16960A}"/>
              </a:ext>
            </a:extLst>
          </p:cNvPr>
          <p:cNvSpPr>
            <a:spLocks noGrp="1"/>
          </p:cNvSpPr>
          <p:nvPr>
            <p:ph type="dt" sz="half" idx="10"/>
          </p:nvPr>
        </p:nvSpPr>
        <p:spPr/>
        <p:txBody>
          <a:bodyPr/>
          <a:lstStyle>
            <a:lvl1pPr>
              <a:defRPr/>
            </a:lvl1pPr>
          </a:lstStyle>
          <a:p>
            <a:pPr>
              <a:defRPr/>
            </a:pPr>
            <a:fld id="{E0EDBF4F-09B0-4747-A0BF-E848EEF4C0E6}" type="datetimeFigureOut">
              <a:rPr lang="en-GB" altLang="en-US"/>
              <a:pPr>
                <a:defRPr/>
              </a:pPr>
              <a:t>23/02/2026</a:t>
            </a:fld>
            <a:endParaRPr lang="en-GB" altLang="en-US"/>
          </a:p>
        </p:txBody>
      </p:sp>
      <p:sp>
        <p:nvSpPr>
          <p:cNvPr id="6" name="Footer Placeholder 4">
            <a:extLst>
              <a:ext uri="{FF2B5EF4-FFF2-40B4-BE49-F238E27FC236}">
                <a16:creationId xmlns:a16="http://schemas.microsoft.com/office/drawing/2014/main" id="{401AD4F5-199E-C3A9-DBEA-04287A475BC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4DD5310-B0D2-18DE-1AA7-C1B0E565C974}"/>
              </a:ext>
            </a:extLst>
          </p:cNvPr>
          <p:cNvSpPr>
            <a:spLocks noGrp="1"/>
          </p:cNvSpPr>
          <p:nvPr>
            <p:ph type="sldNum" sz="quarter" idx="12"/>
          </p:nvPr>
        </p:nvSpPr>
        <p:spPr/>
        <p:txBody>
          <a:bodyPr/>
          <a:lstStyle>
            <a:lvl1pPr>
              <a:defRPr/>
            </a:lvl1pPr>
          </a:lstStyle>
          <a:p>
            <a:pPr>
              <a:defRPr/>
            </a:pPr>
            <a:fld id="{06DAAEE9-6A31-4345-8C4E-EDA568129BFA}" type="slidenum">
              <a:rPr lang="en-GB" altLang="en-US"/>
              <a:pPr>
                <a:defRPr/>
              </a:pPr>
              <a:t>‹#›</a:t>
            </a:fld>
            <a:endParaRPr lang="en-GB" altLang="en-US"/>
          </a:p>
        </p:txBody>
      </p:sp>
    </p:spTree>
    <p:extLst>
      <p:ext uri="{BB962C8B-B14F-4D97-AF65-F5344CB8AC3E}">
        <p14:creationId xmlns:p14="http://schemas.microsoft.com/office/powerpoint/2010/main" val="1793582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A63BEAF-84D6-C6FC-909C-DDE455785F9A}"/>
              </a:ext>
            </a:extLst>
          </p:cNvPr>
          <p:cNvSpPr>
            <a:spLocks noGrp="1"/>
          </p:cNvSpPr>
          <p:nvPr>
            <p:ph type="dt" sz="half" idx="10"/>
          </p:nvPr>
        </p:nvSpPr>
        <p:spPr/>
        <p:txBody>
          <a:bodyPr/>
          <a:lstStyle>
            <a:lvl1pPr>
              <a:defRPr/>
            </a:lvl1pPr>
          </a:lstStyle>
          <a:p>
            <a:pPr>
              <a:defRPr/>
            </a:pPr>
            <a:fld id="{B3F72968-CAD3-4852-A089-15C24CBFAC79}" type="datetimeFigureOut">
              <a:rPr lang="en-GB" altLang="en-US"/>
              <a:pPr>
                <a:defRPr/>
              </a:pPr>
              <a:t>23/02/2026</a:t>
            </a:fld>
            <a:endParaRPr lang="en-GB" altLang="en-US"/>
          </a:p>
        </p:txBody>
      </p:sp>
      <p:sp>
        <p:nvSpPr>
          <p:cNvPr id="6" name="Footer Placeholder 4">
            <a:extLst>
              <a:ext uri="{FF2B5EF4-FFF2-40B4-BE49-F238E27FC236}">
                <a16:creationId xmlns:a16="http://schemas.microsoft.com/office/drawing/2014/main" id="{14ECF3F2-ABEF-7C35-0C02-904C9E9CEC8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9A3BDE3-E5FC-8BE0-1DA1-39A833D48EED}"/>
              </a:ext>
            </a:extLst>
          </p:cNvPr>
          <p:cNvSpPr>
            <a:spLocks noGrp="1"/>
          </p:cNvSpPr>
          <p:nvPr>
            <p:ph type="sldNum" sz="quarter" idx="12"/>
          </p:nvPr>
        </p:nvSpPr>
        <p:spPr/>
        <p:txBody>
          <a:bodyPr/>
          <a:lstStyle>
            <a:lvl1pPr>
              <a:defRPr/>
            </a:lvl1pPr>
          </a:lstStyle>
          <a:p>
            <a:pPr>
              <a:defRPr/>
            </a:pPr>
            <a:fld id="{E0C0D9FB-E3D6-43E2-BE28-7C8D0802053A}" type="slidenum">
              <a:rPr lang="en-GB" altLang="en-US"/>
              <a:pPr>
                <a:defRPr/>
              </a:pPr>
              <a:t>‹#›</a:t>
            </a:fld>
            <a:endParaRPr lang="en-GB" altLang="en-US"/>
          </a:p>
        </p:txBody>
      </p:sp>
    </p:spTree>
    <p:extLst>
      <p:ext uri="{BB962C8B-B14F-4D97-AF65-F5344CB8AC3E}">
        <p14:creationId xmlns:p14="http://schemas.microsoft.com/office/powerpoint/2010/main" val="361713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E5A4AC-F3A3-07CB-5D89-F8D87C06DF8B}"/>
              </a:ext>
            </a:extLst>
          </p:cNvPr>
          <p:cNvSpPr>
            <a:spLocks noGrp="1"/>
          </p:cNvSpPr>
          <p:nvPr>
            <p:ph type="dt" sz="half" idx="10"/>
          </p:nvPr>
        </p:nvSpPr>
        <p:spPr/>
        <p:txBody>
          <a:bodyPr/>
          <a:lstStyle>
            <a:lvl1pPr>
              <a:defRPr/>
            </a:lvl1pPr>
          </a:lstStyle>
          <a:p>
            <a:pPr>
              <a:defRPr/>
            </a:pPr>
            <a:fld id="{E29A3E1D-6493-4E2A-B4B1-A060F4345D61}" type="datetimeFigureOut">
              <a:rPr lang="en-GB" altLang="en-US"/>
              <a:pPr>
                <a:defRPr/>
              </a:pPr>
              <a:t>23/02/2026</a:t>
            </a:fld>
            <a:endParaRPr lang="en-GB" altLang="en-US"/>
          </a:p>
        </p:txBody>
      </p:sp>
      <p:sp>
        <p:nvSpPr>
          <p:cNvPr id="5" name="Footer Placeholder 4">
            <a:extLst>
              <a:ext uri="{FF2B5EF4-FFF2-40B4-BE49-F238E27FC236}">
                <a16:creationId xmlns:a16="http://schemas.microsoft.com/office/drawing/2014/main" id="{D1C87DA4-D9B0-219F-038E-72DAC259258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7ED58BC-A235-72AA-56FF-21D150D18D43}"/>
              </a:ext>
            </a:extLst>
          </p:cNvPr>
          <p:cNvSpPr>
            <a:spLocks noGrp="1"/>
          </p:cNvSpPr>
          <p:nvPr>
            <p:ph type="sldNum" sz="quarter" idx="12"/>
          </p:nvPr>
        </p:nvSpPr>
        <p:spPr/>
        <p:txBody>
          <a:bodyPr/>
          <a:lstStyle>
            <a:lvl1pPr>
              <a:defRPr/>
            </a:lvl1pPr>
          </a:lstStyle>
          <a:p>
            <a:pPr>
              <a:defRPr/>
            </a:pPr>
            <a:fld id="{5BFBD4E8-5582-48CB-903C-1580177AB464}" type="slidenum">
              <a:rPr lang="en-GB" altLang="en-US"/>
              <a:pPr>
                <a:defRPr/>
              </a:pPr>
              <a:t>‹#›</a:t>
            </a:fld>
            <a:endParaRPr lang="en-GB" altLang="en-US"/>
          </a:p>
        </p:txBody>
      </p:sp>
    </p:spTree>
    <p:extLst>
      <p:ext uri="{BB962C8B-B14F-4D97-AF65-F5344CB8AC3E}">
        <p14:creationId xmlns:p14="http://schemas.microsoft.com/office/powerpoint/2010/main" val="3193899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2C0C55-69AB-84B0-9341-6FFEE5B06B72}"/>
              </a:ext>
            </a:extLst>
          </p:cNvPr>
          <p:cNvSpPr>
            <a:spLocks noGrp="1"/>
          </p:cNvSpPr>
          <p:nvPr>
            <p:ph type="dt" sz="half" idx="10"/>
          </p:nvPr>
        </p:nvSpPr>
        <p:spPr/>
        <p:txBody>
          <a:bodyPr/>
          <a:lstStyle>
            <a:lvl1pPr>
              <a:defRPr/>
            </a:lvl1pPr>
          </a:lstStyle>
          <a:p>
            <a:pPr>
              <a:defRPr/>
            </a:pPr>
            <a:fld id="{71BBCAD3-3636-4048-B596-95A7B14766E7}" type="datetimeFigureOut">
              <a:rPr lang="en-GB" altLang="en-US"/>
              <a:pPr>
                <a:defRPr/>
              </a:pPr>
              <a:t>23/02/2026</a:t>
            </a:fld>
            <a:endParaRPr lang="en-GB" altLang="en-US"/>
          </a:p>
        </p:txBody>
      </p:sp>
      <p:sp>
        <p:nvSpPr>
          <p:cNvPr id="5" name="Footer Placeholder 4">
            <a:extLst>
              <a:ext uri="{FF2B5EF4-FFF2-40B4-BE49-F238E27FC236}">
                <a16:creationId xmlns:a16="http://schemas.microsoft.com/office/drawing/2014/main" id="{99CECAAE-2F9A-93DE-7EF7-824CE858AA9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A505093-05C6-6902-334D-6AB3DF99AFEF}"/>
              </a:ext>
            </a:extLst>
          </p:cNvPr>
          <p:cNvSpPr>
            <a:spLocks noGrp="1"/>
          </p:cNvSpPr>
          <p:nvPr>
            <p:ph type="sldNum" sz="quarter" idx="12"/>
          </p:nvPr>
        </p:nvSpPr>
        <p:spPr/>
        <p:txBody>
          <a:bodyPr/>
          <a:lstStyle>
            <a:lvl1pPr>
              <a:defRPr/>
            </a:lvl1pPr>
          </a:lstStyle>
          <a:p>
            <a:pPr>
              <a:defRPr/>
            </a:pPr>
            <a:fld id="{94EBDAAC-6461-410A-B9C7-E34D06502590}" type="slidenum">
              <a:rPr lang="en-GB" altLang="en-US"/>
              <a:pPr>
                <a:defRPr/>
              </a:pPr>
              <a:t>‹#›</a:t>
            </a:fld>
            <a:endParaRPr lang="en-GB" altLang="en-US"/>
          </a:p>
        </p:txBody>
      </p:sp>
    </p:spTree>
    <p:extLst>
      <p:ext uri="{BB962C8B-B14F-4D97-AF65-F5344CB8AC3E}">
        <p14:creationId xmlns:p14="http://schemas.microsoft.com/office/powerpoint/2010/main" val="296394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9298A5B-70F9-0442-51D4-D20C0247C39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EC420AB-E1AA-0725-9BC0-D33487512F2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CB7A2E69-BA20-647B-5015-29366AAE6F80}"/>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C8701E85-6B2F-4923-B5FC-40CD28D201D0}" type="datetimeFigureOut">
              <a:rPr lang="en-GB" altLang="en-US"/>
              <a:pPr>
                <a:defRPr/>
              </a:pPr>
              <a:t>23/02/2026</a:t>
            </a:fld>
            <a:endParaRPr lang="en-GB" altLang="en-US"/>
          </a:p>
        </p:txBody>
      </p:sp>
      <p:sp>
        <p:nvSpPr>
          <p:cNvPr id="5" name="Footer Placeholder 4">
            <a:extLst>
              <a:ext uri="{FF2B5EF4-FFF2-40B4-BE49-F238E27FC236}">
                <a16:creationId xmlns:a16="http://schemas.microsoft.com/office/drawing/2014/main" id="{9224EC04-01FD-259E-A9AF-F3267DCE1C5F}"/>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C4B380F6-7B00-8488-4DDD-485D1BD799E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cs typeface="Arial" panose="020B0604020202020204" pitchFamily="34" charset="0"/>
              </a:defRPr>
            </a:lvl1pPr>
          </a:lstStyle>
          <a:p>
            <a:pPr>
              <a:defRPr/>
            </a:pPr>
            <a:fld id="{A5BF6FDE-1876-45A4-B838-1CCF2B7C5AD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S PGothic"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kGcpiwL3CEg&amp;ab_channel=EnglishHeritage" TargetMode="External"/><Relationship Id="rId2" Type="http://schemas.openxmlformats.org/officeDocument/2006/relationships/hyperlink" Target="https://www.gov.uk/government/publications/phonics-screening-check-2025-materials" TargetMode="External"/><Relationship Id="rId1" Type="http://schemas.openxmlformats.org/officeDocument/2006/relationships/slideLayout" Target="../slideLayouts/slideLayout2.xml"/><Relationship Id="rId4" Type="http://schemas.openxmlformats.org/officeDocument/2006/relationships/hyperlink" Target="https://www.bbc.co.uk/programmes/p081tw3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BE7F7AB2-E0E6-36A5-9918-8CBDDBA76E07}"/>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Year 1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Spring 2 2026</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11E52B2D-293B-CD30-6D4C-35796220A503}"/>
              </a:ext>
            </a:extLst>
          </p:cNvPr>
          <p:cNvSpPr>
            <a:spLocks noChangeArrowheads="1"/>
          </p:cNvSpPr>
          <p:nvPr/>
        </p:nvSpPr>
        <p:spPr bwMode="auto">
          <a:xfrm flipH="1">
            <a:off x="4468813" y="66675"/>
            <a:ext cx="4505325" cy="6764338"/>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200" b="1" u="sng" dirty="0">
                <a:latin typeface="Comic Sans MS" pitchFamily="66" charset="0"/>
                <a:cs typeface="Arial" pitchFamily="34" charset="0"/>
              </a:rPr>
              <a:t>Key Curriculum Areas</a:t>
            </a:r>
          </a:p>
          <a:p>
            <a:pPr algn="just" eaLnBrk="1" hangingPunct="1">
              <a:spcAft>
                <a:spcPts val="1000"/>
              </a:spcAft>
              <a:defRPr/>
            </a:pPr>
            <a:r>
              <a:rPr lang="en-GB" altLang="en-US" sz="900" b="1" dirty="0">
                <a:latin typeface="Comic Sans MS" pitchFamily="66" charset="0"/>
                <a:cs typeface="Arial" pitchFamily="34" charset="0"/>
              </a:rPr>
              <a:t>As Readers</a:t>
            </a:r>
            <a:r>
              <a:rPr lang="en-GB" altLang="en-US" sz="900" dirty="0">
                <a:latin typeface="Comic Sans MS" pitchFamily="66" charset="0"/>
                <a:cs typeface="Arial" pitchFamily="34" charset="0"/>
              </a:rPr>
              <a:t>.</a:t>
            </a:r>
            <a:r>
              <a:rPr lang="en-GB" altLang="en-US" sz="900" dirty="0">
                <a:latin typeface="Comic Sans MS" pitchFamily="66" charset="0"/>
              </a:rPr>
              <a:t> we will continue with our three structured reading sessions which allow us to develop our phonic and word reading skills, grow our vocabulary and focus on our understanding of texts.   We will continue to grow the code as we learn more alternate sounds for Phase 5 graphemes and review and learn new tricky words: </a:t>
            </a:r>
            <a:r>
              <a:rPr lang="en-GB" altLang="en-US" sz="900" dirty="0">
                <a:solidFill>
                  <a:schemeClr val="accent6">
                    <a:lumMod val="75000"/>
                  </a:schemeClr>
                </a:solidFill>
                <a:latin typeface="Comic Sans MS" pitchFamily="66" charset="0"/>
              </a:rPr>
              <a:t>oh, their, once, our, laugh, because, eye, who, whole, thought, through, many, any, friend, two, your</a:t>
            </a:r>
            <a:r>
              <a:rPr lang="en-GB" altLang="en-US" sz="900" dirty="0">
                <a:latin typeface="Comic Sans MS" pitchFamily="66" charset="0"/>
              </a:rPr>
              <a:t>,   </a:t>
            </a:r>
            <a:r>
              <a:rPr lang="en-GB" altLang="en-US" sz="900" b="1" dirty="0">
                <a:latin typeface="Comic Sans MS" pitchFamily="66" charset="0"/>
                <a:cs typeface="Arial" pitchFamily="34" charset="0"/>
              </a:rPr>
              <a:t>As Writers </a:t>
            </a:r>
            <a:r>
              <a:rPr lang="en-GB" altLang="en-US" sz="900" dirty="0">
                <a:latin typeface="Comic Sans MS" pitchFamily="66" charset="0"/>
                <a:cs typeface="Arial" pitchFamily="34" charset="0"/>
              </a:rPr>
              <a:t>we will begin with </a:t>
            </a:r>
            <a:r>
              <a:rPr lang="en-GB" altLang="en-US" sz="900" i="1" dirty="0">
                <a:latin typeface="Comic Sans MS" pitchFamily="66" charset="0"/>
                <a:cs typeface="Arial" pitchFamily="34" charset="0"/>
              </a:rPr>
              <a:t>Lin Yi’s Lantern </a:t>
            </a:r>
            <a:r>
              <a:rPr lang="en-GB" altLang="en-US" sz="900" dirty="0">
                <a:latin typeface="Comic Sans MS" pitchFamily="66" charset="0"/>
                <a:cs typeface="Arial" pitchFamily="34" charset="0"/>
              </a:rPr>
              <a:t>in order focus on narrative writing.  We will become familiar with narrative structure by creating a story mountain and plan to write a narrative that hooks the reader and keeps them wanting to know more due to descriptive and emotive writing.  We will then explore Little Red, an alternative version of Little Red Riding Hood, still set in a familiar setting.  The children will use this text to explore e new genre of writing as they become familiar with and write their own newspaper article about the feisty heroine.  We will of course, continue to build up to writing by discussing and growing our vocabulary. We will always compose our sentences orally before we write and read them back to assess correct punctuation, letter formation and grammar have been applied.  </a:t>
            </a:r>
          </a:p>
          <a:p>
            <a:pPr algn="just" eaLnBrk="1" hangingPunct="1">
              <a:spcAft>
                <a:spcPts val="1000"/>
              </a:spcAft>
              <a:defRPr/>
            </a:pPr>
            <a:r>
              <a:rPr lang="en-GB" altLang="en-US" sz="900" b="1" dirty="0">
                <a:latin typeface="Comic Sans MS" pitchFamily="66" charset="0"/>
                <a:cs typeface="Arial" pitchFamily="34" charset="0"/>
              </a:rPr>
              <a:t>As Mathematicians</a:t>
            </a:r>
            <a:r>
              <a:rPr lang="en-GB" altLang="en-US" sz="900" dirty="0">
                <a:latin typeface="Comic Sans MS" pitchFamily="66" charset="0"/>
                <a:cs typeface="Arial" pitchFamily="34" charset="0"/>
              </a:rPr>
              <a:t>,</a:t>
            </a:r>
            <a:r>
              <a:rPr lang="en-GB" altLang="en-US" sz="800" dirty="0">
                <a:latin typeface="Comic Sans MS" pitchFamily="66" charset="0"/>
                <a:cs typeface="Arial" pitchFamily="34" charset="0"/>
              </a:rPr>
              <a:t> </a:t>
            </a:r>
            <a:r>
              <a:rPr lang="en-GB" altLang="en-US" sz="900" dirty="0">
                <a:latin typeface="Comic Sans MS" pitchFamily="66" charset="0"/>
                <a:cs typeface="Arial" pitchFamily="34" charset="0"/>
              </a:rPr>
              <a:t>we will finish looking at subtraction within 20 using different methods: crossing out, counting backwards with a number line and using number bond and related facts knowledge.   We will be </a:t>
            </a:r>
            <a:r>
              <a:rPr lang="en-US" sz="900" dirty="0">
                <a:latin typeface="Comic Sans MS" panose="030F0702030302020204" pitchFamily="66" charset="0"/>
              </a:rPr>
              <a:t>exploring numbers within 50 and be able to count forwards and backwards from any given number. Through practical exploration we will understanding that on a hundred square we must move to the start of the next row after reaching a multiple of ten and begin to count in tens as well as ones. We will count 2-digit numbers and group objects in tens in order to understand that the first digit represent the tens and the ones left over the second digit. As we secure this knowledge, we will be able to solve missing number problems on tracks and number lines.  We will compare numbers  using both language and symbols for &lt; less than, &gt; greater than and = equal too.  We will enjoy a very practical approach to our unit on measure.  We will learn about length, height, weight and mass. We </a:t>
            </a:r>
            <a:r>
              <a:rPr lang="en-US" sz="900" b="1" dirty="0">
                <a:latin typeface="Comic Sans MS" panose="030F0702030302020204" pitchFamily="66" charset="0"/>
              </a:rPr>
              <a:t>compare</a:t>
            </a:r>
            <a:r>
              <a:rPr lang="en-US" sz="900" dirty="0">
                <a:latin typeface="Comic Sans MS" panose="030F0702030302020204" pitchFamily="66" charset="0"/>
              </a:rPr>
              <a:t> lengths and heights of objects using language such as “longer than”, “shorter than” and “taller than.” We will measure with non-standard units (cubes, straws) understanding the importance of consistency and accuracy before measuring with a ruler. We will develop our existing experience of heavy and light by holding objects and describing them using vocabulary such as heavy, light, heavier than, lighter than </a:t>
            </a:r>
            <a:r>
              <a:rPr lang="en-US" sz="900" i="1" u="sng" dirty="0">
                <a:latin typeface="Comic Sans MS" panose="030F0702030302020204" pitchFamily="66" charset="0"/>
              </a:rPr>
              <a:t>before,</a:t>
            </a:r>
            <a:r>
              <a:rPr lang="en-US" sz="900" dirty="0">
                <a:latin typeface="Comic Sans MS" panose="030F0702030302020204" pitchFamily="66" charset="0"/>
              </a:rPr>
              <a:t> and we will use scales to check and address the misconception that larger objects are always heavier.</a:t>
            </a:r>
          </a:p>
          <a:p>
            <a:pPr algn="just">
              <a:defRPr/>
            </a:pPr>
            <a:r>
              <a:rPr lang="en-US" altLang="en-US" sz="900" b="1" dirty="0">
                <a:latin typeface="Comic Sans MS" pitchFamily="66" charset="0"/>
                <a:cs typeface="Arial" pitchFamily="34" charset="0"/>
              </a:rPr>
              <a:t>As Religiously Literate students </a:t>
            </a:r>
            <a:r>
              <a:rPr lang="en-US" sz="900" dirty="0">
                <a:latin typeface="Comic Sans MS" pitchFamily="66" charset="0"/>
                <a:cs typeface="Arial" pitchFamily="34" charset="0"/>
              </a:rPr>
              <a:t>we will be asking the question </a:t>
            </a:r>
            <a:r>
              <a:rPr lang="en-GB" sz="900" dirty="0">
                <a:latin typeface="Comic Sans MS" pitchFamily="66" charset="0"/>
                <a:cs typeface="Arial" pitchFamily="34" charset="0"/>
              </a:rPr>
              <a:t>Why is Easter the most important festival for Christians? </a:t>
            </a:r>
            <a:r>
              <a:rPr lang="en-US" sz="900" dirty="0">
                <a:latin typeface="Comic Sans MS" pitchFamily="66" charset="0"/>
                <a:cs typeface="Arial" pitchFamily="34" charset="0"/>
              </a:rPr>
              <a:t> </a:t>
            </a:r>
            <a:r>
              <a:rPr lang="en-GB" sz="900" dirty="0">
                <a:latin typeface="Comic Sans MS" pitchFamily="66" charset="0"/>
                <a:cs typeface="Arial" pitchFamily="34" charset="0"/>
              </a:rPr>
              <a:t>We will look closely at the events of Holy Week and discussing their importance. </a:t>
            </a:r>
          </a:p>
          <a:p>
            <a:pPr eaLnBrk="1" hangingPunct="1">
              <a:spcAft>
                <a:spcPts val="1000"/>
              </a:spcAft>
              <a:defRPr/>
            </a:pPr>
            <a:endParaRPr lang="en-GB" altLang="en-US" sz="1000" dirty="0">
              <a:latin typeface="Comic Sans MS" pitchFamily="66" charset="0"/>
              <a:cs typeface="Arial" pitchFamily="34" charset="0"/>
            </a:endParaRPr>
          </a:p>
          <a:p>
            <a:pPr eaLnBrk="1" hangingPunct="1">
              <a:spcAft>
                <a:spcPts val="1000"/>
              </a:spcAft>
              <a:defRPr/>
            </a:pPr>
            <a:endParaRPr lang="en-US" altLang="en-US" sz="1200" dirty="0">
              <a:latin typeface="Arial" pitchFamily="34"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14339" name="Text Box 2">
            <a:extLst>
              <a:ext uri="{FF2B5EF4-FFF2-40B4-BE49-F238E27FC236}">
                <a16:creationId xmlns:a16="http://schemas.microsoft.com/office/drawing/2014/main" id="{B7413F95-2D10-ED6E-3A70-55FA620B8C27}"/>
              </a:ext>
            </a:extLst>
          </p:cNvPr>
          <p:cNvSpPr txBox="1">
            <a:spLocks noChangeArrowheads="1"/>
          </p:cNvSpPr>
          <p:nvPr/>
        </p:nvSpPr>
        <p:spPr bwMode="auto">
          <a:xfrm>
            <a:off x="230188" y="3643313"/>
            <a:ext cx="4033837" cy="140017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1200" i="1">
                <a:latin typeface="Comic Sans MS" panose="030F0702030302020204" pitchFamily="66" charset="0"/>
              </a:rPr>
              <a:t>This Geography and Art based unit will explore the similarities and differences between the UK and China.  We will build our place knowledge as we learn about and compare physical and human features of our environment: Ben Nevis, Hadrian’s Wall, Mount Everest and The Great Wall of China which can be seen from space! </a:t>
            </a:r>
            <a:endParaRPr lang="en-US" altLang="en-US" sz="1200">
              <a:latin typeface="Comic Sans MS" panose="030F0702030302020204" pitchFamily="66" charset="0"/>
            </a:endParaRPr>
          </a:p>
        </p:txBody>
      </p:sp>
      <p:sp>
        <p:nvSpPr>
          <p:cNvPr id="2053" name="Text Box 2">
            <a:extLst>
              <a:ext uri="{FF2B5EF4-FFF2-40B4-BE49-F238E27FC236}">
                <a16:creationId xmlns:a16="http://schemas.microsoft.com/office/drawing/2014/main" id="{8F822879-E91C-6AB4-6694-6C6982F4B112}"/>
              </a:ext>
            </a:extLst>
          </p:cNvPr>
          <p:cNvSpPr txBox="1">
            <a:spLocks noChangeArrowheads="1"/>
          </p:cNvSpPr>
          <p:nvPr/>
        </p:nvSpPr>
        <p:spPr bwMode="auto">
          <a:xfrm>
            <a:off x="230188" y="3349625"/>
            <a:ext cx="4033837" cy="257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p:txBody>
      </p:sp>
      <p:sp>
        <p:nvSpPr>
          <p:cNvPr id="2" name="TextBox 1">
            <a:extLst>
              <a:ext uri="{FF2B5EF4-FFF2-40B4-BE49-F238E27FC236}">
                <a16:creationId xmlns:a16="http://schemas.microsoft.com/office/drawing/2014/main" id="{72074D2A-7FF6-C546-90F3-5EDFAB7563B5}"/>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ea typeface="+mn-ea"/>
              </a:rPr>
              <a:t>A </a:t>
            </a:r>
            <a:r>
              <a:rPr lang="en-GB" b="1">
                <a:solidFill>
                  <a:schemeClr val="dk1"/>
                </a:solidFill>
                <a:latin typeface="Comic Sans MS" panose="030F0702030302020204" pitchFamily="66" charset="0"/>
                <a:ea typeface="+mn-ea"/>
              </a:rPr>
              <a:t>to B – UK and China  </a:t>
            </a:r>
            <a:endParaRPr lang="en-GB" b="1" dirty="0">
              <a:solidFill>
                <a:schemeClr val="dk1"/>
              </a:solidFill>
              <a:latin typeface="Comic Sans MS" panose="030F0702030302020204" pitchFamily="66" charset="0"/>
              <a:ea typeface="+mn-ea"/>
            </a:endParaRPr>
          </a:p>
        </p:txBody>
      </p:sp>
      <p:sp>
        <p:nvSpPr>
          <p:cNvPr id="13" name="Text Box 2">
            <a:extLst>
              <a:ext uri="{FF2B5EF4-FFF2-40B4-BE49-F238E27FC236}">
                <a16:creationId xmlns:a16="http://schemas.microsoft.com/office/drawing/2014/main" id="{7686F6FF-FCC9-5C01-897F-6718624F7CC9}"/>
              </a:ext>
            </a:extLst>
          </p:cNvPr>
          <p:cNvSpPr txBox="1">
            <a:spLocks noChangeArrowheads="1"/>
          </p:cNvSpPr>
          <p:nvPr/>
        </p:nvSpPr>
        <p:spPr bwMode="auto">
          <a:xfrm>
            <a:off x="179388" y="6254750"/>
            <a:ext cx="4105275" cy="5095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400" b="1" dirty="0">
                <a:latin typeface="Comic Sans MS" pitchFamily="66" charset="0"/>
                <a:ea typeface="+mn-ea"/>
                <a:cs typeface="Arial" charset="0"/>
              </a:rPr>
              <a:t>Value of the half term:  </a:t>
            </a:r>
            <a:r>
              <a:rPr lang="en-GB" sz="1400" dirty="0">
                <a:solidFill>
                  <a:srgbClr val="212121"/>
                </a:solidFill>
                <a:latin typeface="Comic Sans MS" panose="030F0902030302020204" pitchFamily="66" charset="0"/>
              </a:rPr>
              <a:t>Learning and living in HOPE through growing resilience.</a:t>
            </a:r>
            <a:endParaRPr lang="en-US" altLang="en-US" sz="1400" dirty="0">
              <a:latin typeface="Comic Sans MS" panose="030F0902030302020204" pitchFamily="66" charset="0"/>
              <a:ea typeface="+mn-ea"/>
              <a:cs typeface="Arial" charset="0"/>
            </a:endParaRPr>
          </a:p>
        </p:txBody>
      </p:sp>
      <p:pic>
        <p:nvPicPr>
          <p:cNvPr id="14343" name="Picture 13">
            <a:extLst>
              <a:ext uri="{FF2B5EF4-FFF2-40B4-BE49-F238E27FC236}">
                <a16:creationId xmlns:a16="http://schemas.microsoft.com/office/drawing/2014/main" id="{CEFA9A03-3901-08E7-3B6F-07F12CDBCA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938" y="2017713"/>
            <a:ext cx="4013200" cy="12969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344" name="TextBox 2">
            <a:extLst>
              <a:ext uri="{FF2B5EF4-FFF2-40B4-BE49-F238E27FC236}">
                <a16:creationId xmlns:a16="http://schemas.microsoft.com/office/drawing/2014/main" id="{83ED6F18-1C52-2918-EC35-761C793233E2}"/>
              </a:ext>
            </a:extLst>
          </p:cNvPr>
          <p:cNvSpPr txBox="1">
            <a:spLocks noChangeArrowheads="1"/>
          </p:cNvSpPr>
          <p:nvPr/>
        </p:nvSpPr>
        <p:spPr bwMode="auto">
          <a:xfrm>
            <a:off x="230188" y="5381625"/>
            <a:ext cx="4033837" cy="831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a:r>
              <a:rPr lang="en-US" altLang="en-US" sz="1200">
                <a:latin typeface="Comic Sans MS" panose="030F0702030302020204" pitchFamily="66" charset="0"/>
              </a:rPr>
              <a:t>Capital, city, climate, continent, hills, landmark, mountain, river, settlement, Asia, Beijing, Ben Nevis, Hadrian’s Wall, Mount Everest, Great Wall of China, The Forbidden City. </a:t>
            </a:r>
            <a:endParaRPr lang="en-GB" altLang="en-US" sz="1200">
              <a:latin typeface="Comic Sans MS" panose="030F0702030302020204" pitchFamily="66" charset="0"/>
            </a:endParaRPr>
          </a:p>
        </p:txBody>
      </p:sp>
      <p:pic>
        <p:nvPicPr>
          <p:cNvPr id="14345" name="Picture 13">
            <a:extLst>
              <a:ext uri="{FF2B5EF4-FFF2-40B4-BE49-F238E27FC236}">
                <a16:creationId xmlns:a16="http://schemas.microsoft.com/office/drawing/2014/main" id="{4241221F-4063-0AF3-2971-A57F69E7D2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3900" y="46038"/>
            <a:ext cx="1128713"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2">
            <a:extLst>
              <a:ext uri="{FF2B5EF4-FFF2-40B4-BE49-F238E27FC236}">
                <a16:creationId xmlns:a16="http://schemas.microsoft.com/office/drawing/2014/main" id="{8224CAD8-E345-BAFD-8084-389BC8DB1ADF}"/>
              </a:ext>
            </a:extLst>
          </p:cNvPr>
          <p:cNvSpPr txBox="1">
            <a:spLocks noChangeArrowheads="1"/>
          </p:cNvSpPr>
          <p:nvPr/>
        </p:nvSpPr>
        <p:spPr bwMode="auto">
          <a:xfrm>
            <a:off x="230188" y="5084763"/>
            <a:ext cx="4033837" cy="25717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908B82C-6B5C-B8D9-A191-B69E436674BE}"/>
              </a:ext>
            </a:extLst>
          </p:cNvPr>
          <p:cNvSpPr>
            <a:spLocks noChangeArrowheads="1"/>
          </p:cNvSpPr>
          <p:nvPr/>
        </p:nvSpPr>
        <p:spPr bwMode="auto">
          <a:xfrm flipH="1">
            <a:off x="52388" y="115888"/>
            <a:ext cx="2619375" cy="47942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ea typeface="+mn-ea"/>
                <a:cs typeface="Arial" panose="020B0604020202020204" pitchFamily="34" charset="0"/>
              </a:rPr>
              <a:t>Other Curriculum Areas</a:t>
            </a:r>
            <a:endParaRPr lang="en-US" dirty="0">
              <a:latin typeface="Arial" pitchFamily="34" charset="0"/>
              <a:ea typeface="+mn-ea"/>
              <a:cs typeface="Arial" panose="020B0604020202020204" pitchFamily="34" charset="0"/>
            </a:endParaRPr>
          </a:p>
        </p:txBody>
      </p:sp>
      <p:sp>
        <p:nvSpPr>
          <p:cNvPr id="16386" name="Text Box 2">
            <a:extLst>
              <a:ext uri="{FF2B5EF4-FFF2-40B4-BE49-F238E27FC236}">
                <a16:creationId xmlns:a16="http://schemas.microsoft.com/office/drawing/2014/main" id="{B0987DA8-8906-D921-FD79-322F770195B5}"/>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16387" name="Text Box 2">
            <a:extLst>
              <a:ext uri="{FF2B5EF4-FFF2-40B4-BE49-F238E27FC236}">
                <a16:creationId xmlns:a16="http://schemas.microsoft.com/office/drawing/2014/main" id="{69DEFCEA-AD91-C902-9072-77861277F783}"/>
              </a:ext>
            </a:extLst>
          </p:cNvPr>
          <p:cNvSpPr txBox="1">
            <a:spLocks noChangeArrowheads="1"/>
          </p:cNvSpPr>
          <p:nvPr/>
        </p:nvSpPr>
        <p:spPr bwMode="auto">
          <a:xfrm>
            <a:off x="28575" y="595313"/>
            <a:ext cx="4398963" cy="59896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a:spcBef>
                <a:spcPct val="0"/>
              </a:spcBef>
              <a:buNone/>
            </a:pPr>
            <a:r>
              <a:rPr lang="en-GB" altLang="en-US" sz="850" b="1" dirty="0">
                <a:solidFill>
                  <a:srgbClr val="000000"/>
                </a:solidFill>
                <a:latin typeface="Comic Sans MS"/>
                <a:ea typeface="MS PGothic"/>
              </a:rPr>
              <a:t>As Scientists </a:t>
            </a:r>
            <a:r>
              <a:rPr lang="en-US" altLang="en-US" sz="850" dirty="0">
                <a:latin typeface="Comic Sans MS"/>
                <a:ea typeface="MS PGothic"/>
              </a:rPr>
              <a:t>we will explore our new unit, Animals, including humans and will be able to identify name, draw, and label the basic parts of the human body through games, actions, songs and rhymes. We will also be able to say which part of the body is associated with each sense. We will also begin to identify and name a variety of common animals that are carnivores, herbivores and omnivores. We will be grouping and classifying, pattern seeking, making careful observations and lastly, gathering and recording data to help us answer questions.</a:t>
            </a:r>
            <a:endParaRPr lang="en-US" altLang="en-US" sz="850" dirty="0">
              <a:solidFill>
                <a:srgbClr val="000000"/>
              </a:solidFill>
              <a:latin typeface="Comic Sans MS"/>
              <a:ea typeface="MS PGothic"/>
            </a:endParaRPr>
          </a:p>
          <a:p>
            <a:pPr algn="just">
              <a:spcBef>
                <a:spcPct val="0"/>
              </a:spcBef>
              <a:buFont typeface="Arial" panose="020B0604020202020204" pitchFamily="34" charset="0"/>
              <a:buNone/>
            </a:pPr>
            <a:endParaRPr lang="en-GB" altLang="en-US" sz="850" dirty="0">
              <a:solidFill>
                <a:srgbClr val="000000"/>
              </a:solidFill>
              <a:latin typeface="Comic Sans MS" panose="030F0702030302020204" pitchFamily="66" charset="0"/>
            </a:endParaRPr>
          </a:p>
          <a:p>
            <a:pPr algn="just" eaLnBrk="1" hangingPunct="1">
              <a:spcAft>
                <a:spcPts val="1000"/>
              </a:spcAft>
              <a:buNone/>
            </a:pPr>
            <a:r>
              <a:rPr lang="en-GB" altLang="en-US" sz="850" b="1" dirty="0">
                <a:solidFill>
                  <a:srgbClr val="000000"/>
                </a:solidFill>
                <a:latin typeface="Comic Sans MS"/>
                <a:ea typeface="MS PGothic"/>
              </a:rPr>
              <a:t>As Geographers </a:t>
            </a:r>
            <a:r>
              <a:rPr lang="en-GB" altLang="en-US" sz="850" dirty="0">
                <a:solidFill>
                  <a:srgbClr val="000000"/>
                </a:solidFill>
                <a:latin typeface="Comic Sans MS"/>
                <a:ea typeface="MS PGothic"/>
              </a:rPr>
              <a:t>we will begin to build place knowledge of specific areas of the UK and China. We will develop our understanding of physical and human geography as we consider specific features of both environments to compare them and be able to note similarities and differences.  We will apply locational skills to map reading and identify landmarks using aerial photographs. </a:t>
            </a:r>
            <a:endParaRPr lang="en-GB" altLang="en-US" sz="850" b="1" dirty="0">
              <a:solidFill>
                <a:srgbClr val="000000"/>
              </a:solidFill>
              <a:latin typeface="Comic Sans MS"/>
              <a:ea typeface="MS PGothic"/>
            </a:endParaRPr>
          </a:p>
          <a:p>
            <a:pPr algn="just" eaLnBrk="1" hangingPunct="1">
              <a:spcAft>
                <a:spcPts val="1000"/>
              </a:spcAft>
              <a:buNone/>
            </a:pPr>
            <a:r>
              <a:rPr lang="en-GB" altLang="en-US" sz="850" b="1" dirty="0">
                <a:latin typeface="Comic Sans MS"/>
                <a:ea typeface="MS PGothic"/>
              </a:rPr>
              <a:t>As Athletes</a:t>
            </a:r>
            <a:r>
              <a:rPr lang="en-GB" altLang="en-US" sz="850" dirty="0">
                <a:latin typeface="Comic Sans MS"/>
                <a:ea typeface="MS PGothic"/>
              </a:rPr>
              <a:t> we will </a:t>
            </a:r>
            <a:r>
              <a:rPr lang="en-US" sz="850" dirty="0">
                <a:latin typeface="Comic Sans MS"/>
                <a:ea typeface="Calibri"/>
                <a:cs typeface="Calibri"/>
              </a:rPr>
              <a:t>consolidate our ability to accurately roll a ball towards a target. We will combine our sending and stopping skills, applying our prior knowledge of where we send a ball and why to score points to beat an opponent. We will also challenge ourselves to respond to a stimulus (different zoo animals) using a range of different, controlled movements showing character expression. We will also learn how to co-ordinate and control our bodies to perform movements, creating a sequence.</a:t>
            </a:r>
            <a:endParaRPr lang="en-US" sz="850" dirty="0">
              <a:latin typeface="Comic Sans MS"/>
              <a:cs typeface="Calibri"/>
            </a:endParaRPr>
          </a:p>
          <a:p>
            <a:pPr algn="just" eaLnBrk="1" hangingPunct="1">
              <a:spcAft>
                <a:spcPts val="1000"/>
              </a:spcAft>
              <a:buFont typeface="Arial" panose="020B0604020202020204" pitchFamily="34" charset="0"/>
              <a:buNone/>
            </a:pPr>
            <a:r>
              <a:rPr lang="en-US" altLang="en-US" sz="850" b="1" dirty="0">
                <a:latin typeface="Comic Sans MS"/>
                <a:ea typeface="MS PGothic"/>
              </a:rPr>
              <a:t>As Emotionally Literate students  </a:t>
            </a:r>
            <a:r>
              <a:rPr lang="en-US" altLang="en-US" sz="850" dirty="0">
                <a:latin typeface="Comic Sans MS"/>
                <a:ea typeface="MS PGothic"/>
              </a:rPr>
              <a:t>we will be thinking about Feeling Safe. We will reflect upon personal safety,  feeling safe in familiar situations and who we can talk to if we feel unsafe or unhappy about experiences.  We will also about people outside of the home and school environment who also work to keep us safe and how to ask for help if we need it. We will continue with our Global Neighbours project and begin to think about how we can use our voices for social change as we continue to explore musicians who have used their platform to do this too.  </a:t>
            </a:r>
            <a:endParaRPr lang="en-US" altLang="en-US" sz="850" b="1" dirty="0">
              <a:latin typeface="Comic Sans MS"/>
              <a:ea typeface="MS PGothic"/>
            </a:endParaRPr>
          </a:p>
          <a:p>
            <a:pPr eaLnBrk="1" hangingPunct="1">
              <a:spcAft>
                <a:spcPts val="1000"/>
              </a:spcAft>
              <a:buFontTx/>
              <a:buNone/>
            </a:pPr>
            <a:r>
              <a:rPr lang="en-GB" altLang="en-US" sz="850" b="1" dirty="0">
                <a:latin typeface="Comic Sans MS"/>
                <a:ea typeface="MS PGothic"/>
              </a:rPr>
              <a:t>As Artists </a:t>
            </a:r>
            <a:r>
              <a:rPr lang="en-GB" altLang="en-US" sz="850" dirty="0">
                <a:latin typeface="Comic Sans MS"/>
                <a:ea typeface="MS PGothic"/>
              </a:rPr>
              <a:t>we will learn about collage as we explore different textiles and colours as we overlay felt to create a dragon dance costume.   </a:t>
            </a:r>
            <a:endParaRPr lang="en-GB" altLang="en-US" sz="850" b="1" dirty="0">
              <a:latin typeface="Comic Sans MS"/>
              <a:ea typeface="MS PGothic"/>
            </a:endParaRPr>
          </a:p>
          <a:p>
            <a:pPr eaLnBrk="1" hangingPunct="1">
              <a:spcAft>
                <a:spcPts val="1000"/>
              </a:spcAft>
              <a:buFontTx/>
              <a:buNone/>
            </a:pPr>
            <a:r>
              <a:rPr lang="en-GB" altLang="en-US" sz="850" b="1" dirty="0">
                <a:latin typeface="Comic Sans MS"/>
                <a:ea typeface="MS PGothic"/>
              </a:rPr>
              <a:t>As Musicians</a:t>
            </a:r>
            <a:r>
              <a:rPr lang="en-GB" altLang="en-US" sz="850" dirty="0">
                <a:latin typeface="Comic Sans MS"/>
                <a:ea typeface="MS PGothic"/>
              </a:rPr>
              <a:t> we will continue to focus on beat and rhythm and perform different rhythms with body percussion and instruments.  We will listen to music, identify transport sounds and respond with appropriate transport movements.  We will  </a:t>
            </a:r>
            <a:r>
              <a:rPr lang="en-US" altLang="en-US" sz="850" dirty="0">
                <a:latin typeface="Comic Sans MS"/>
                <a:ea typeface="MS PGothic"/>
              </a:rPr>
              <a:t>combine voices, movement and instruments to perform both  a chant and a song. </a:t>
            </a:r>
            <a:endParaRPr lang="en-GB" altLang="en-US" sz="850" b="1" dirty="0">
              <a:latin typeface="Comic Sans MS"/>
              <a:ea typeface="MS PGothic"/>
            </a:endParaRPr>
          </a:p>
          <a:p>
            <a:pPr eaLnBrk="1" hangingPunct="1">
              <a:spcAft>
                <a:spcPts val="1000"/>
              </a:spcAft>
              <a:buNone/>
            </a:pPr>
            <a:r>
              <a:rPr lang="en-US" altLang="en-US" sz="850" b="1" dirty="0">
                <a:latin typeface="Comic Sans MS"/>
                <a:ea typeface="MS PGothic"/>
              </a:rPr>
              <a:t>As Computer Literate students </a:t>
            </a:r>
            <a:r>
              <a:rPr lang="mr-IN" altLang="en-US" sz="850" b="1" dirty="0">
                <a:latin typeface="Comic Sans MS"/>
                <a:ea typeface="Mangal" panose="02040503050203030202" pitchFamily="18" charset="0"/>
                <a:cs typeface="Mangal"/>
              </a:rPr>
              <a:t>–</a:t>
            </a:r>
            <a:r>
              <a:rPr lang="en-GB" altLang="en-US" sz="850" b="1" dirty="0">
                <a:latin typeface="Comic Sans MS"/>
                <a:ea typeface="Mangal" panose="02040503050203030202" pitchFamily="18" charset="0"/>
                <a:cs typeface="Mangal"/>
              </a:rPr>
              <a:t> </a:t>
            </a:r>
            <a:r>
              <a:rPr lang="en-US" altLang="en-US" sz="850" dirty="0">
                <a:latin typeface="Comic Sans MS"/>
                <a:ea typeface="MS PGothic"/>
              </a:rPr>
              <a:t>we will start to work on Maze Explorers and build our skills at coding and building an algorithm. We will also become familiar with the 2Create A Story Tool in Purple Mash.  Over a series of lessons, we will develop the skills to create, organise, store, manipulate and retrieve digital content through the creation of our own animated story book. </a:t>
            </a:r>
            <a:endParaRPr lang="en-GB" altLang="en-US" sz="850" dirty="0">
              <a:latin typeface="Comic Sans MS"/>
              <a:ea typeface="MS PGothic"/>
            </a:endParaRPr>
          </a:p>
          <a:p>
            <a:pPr eaLnBrk="1" hangingPunct="1">
              <a:spcAft>
                <a:spcPts val="1000"/>
              </a:spcAft>
              <a:buFontTx/>
              <a:buNone/>
            </a:pPr>
            <a:endParaRPr lang="en-GB" altLang="en-US" sz="900" dirty="0">
              <a:latin typeface="Comic Sans MS" panose="030F0702030302020204" pitchFamily="66" charset="0"/>
            </a:endParaRPr>
          </a:p>
        </p:txBody>
      </p:sp>
      <p:sp>
        <p:nvSpPr>
          <p:cNvPr id="2" name="Text Box 2">
            <a:extLst>
              <a:ext uri="{FF2B5EF4-FFF2-40B4-BE49-F238E27FC236}">
                <a16:creationId xmlns:a16="http://schemas.microsoft.com/office/drawing/2014/main" id="{59B3BAB4-D7EE-A20D-8E1B-88DA763EB1DF}"/>
              </a:ext>
            </a:extLst>
          </p:cNvPr>
          <p:cNvSpPr txBox="1">
            <a:spLocks noChangeArrowheads="1"/>
          </p:cNvSpPr>
          <p:nvPr/>
        </p:nvSpPr>
        <p:spPr bwMode="auto">
          <a:xfrm>
            <a:off x="4570771" y="0"/>
            <a:ext cx="4520841" cy="6813376"/>
          </a:xfrm>
          <a:prstGeom prst="rect">
            <a:avLst/>
          </a:prstGeom>
          <a:solidFill>
            <a:srgbClr val="FFFFFF"/>
          </a:solidFill>
          <a:ln w="9525">
            <a:solidFill>
              <a:srgbClr val="000000"/>
            </a:solidFill>
            <a:miter lim="800000"/>
            <a:headEnd/>
            <a:tailEnd/>
          </a:ln>
        </p:spPr>
        <p:txBody>
          <a:bodyPr lIns="91440" tIns="45720" rIns="91440" bIns="45720" anchor="t"/>
          <a:lstStyle>
            <a:defPPr>
              <a:defRPr lang="en-US"/>
            </a:defPPr>
            <a:lvl1pPr algn="l" rtl="0" eaLnBrk="0" fontAlgn="base" hangingPunct="0">
              <a:spcBef>
                <a:spcPct val="20000"/>
              </a:spcBef>
              <a:spcAft>
                <a:spcPct val="0"/>
              </a:spcAft>
              <a:buFont typeface="Arial" pitchFamily="34" charset="0"/>
              <a:buChar char="•"/>
              <a:defRPr sz="3200" kern="1200">
                <a:solidFill>
                  <a:schemeClr val="tx1"/>
                </a:solidFill>
                <a:latin typeface="Calibri" pitchFamily="34" charset="0"/>
                <a:ea typeface="MS PGothic" pitchFamily="34" charset="-128"/>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Calibri" pitchFamily="34" charset="0"/>
                <a:ea typeface="MS PGothic" pitchFamily="34" charset="-128"/>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Calibri" pitchFamily="34" charset="0"/>
                <a:ea typeface="MS PGothic" pitchFamily="34" charset="-128"/>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Calibri" pitchFamily="34" charset="0"/>
                <a:ea typeface="MS PGothic" pitchFamily="34" charset="-128"/>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Calibri" pitchFamily="34" charset="0"/>
                <a:ea typeface="MS PGothic" pitchFamily="34" charset="-128"/>
                <a:cs typeface="+mn-cs"/>
              </a:defRPr>
            </a:lvl5pPr>
            <a:lvl6pPr marL="2514600" indent="-228600" algn="l" defTabSz="914400" rtl="0" eaLnBrk="0" fontAlgn="base" latinLnBrk="0" hangingPunct="0">
              <a:spcBef>
                <a:spcPct val="20000"/>
              </a:spcBef>
              <a:spcAft>
                <a:spcPct val="0"/>
              </a:spcAft>
              <a:buFont typeface="Arial" pitchFamily="34" charset="0"/>
              <a:buChar char="»"/>
              <a:defRPr sz="2000" kern="1200">
                <a:solidFill>
                  <a:schemeClr val="tx1"/>
                </a:solidFill>
                <a:latin typeface="Calibri" pitchFamily="34" charset="0"/>
                <a:ea typeface="MS PGothic" pitchFamily="34" charset="-128"/>
                <a:cs typeface="+mn-cs"/>
              </a:defRPr>
            </a:lvl6pPr>
            <a:lvl7pPr marL="2971800" indent="-228600" algn="l" defTabSz="914400" rtl="0" eaLnBrk="0" fontAlgn="base" latinLnBrk="0" hangingPunct="0">
              <a:spcBef>
                <a:spcPct val="20000"/>
              </a:spcBef>
              <a:spcAft>
                <a:spcPct val="0"/>
              </a:spcAft>
              <a:buFont typeface="Arial" pitchFamily="34" charset="0"/>
              <a:buChar char="»"/>
              <a:defRPr sz="2000" kern="1200">
                <a:solidFill>
                  <a:schemeClr val="tx1"/>
                </a:solidFill>
                <a:latin typeface="Calibri" pitchFamily="34" charset="0"/>
                <a:ea typeface="MS PGothic" pitchFamily="34" charset="-128"/>
                <a:cs typeface="+mn-cs"/>
              </a:defRPr>
            </a:lvl7pPr>
            <a:lvl8pPr marL="3429000" indent="-228600" algn="l" defTabSz="914400" rtl="0" eaLnBrk="0" fontAlgn="base" latinLnBrk="0" hangingPunct="0">
              <a:spcBef>
                <a:spcPct val="20000"/>
              </a:spcBef>
              <a:spcAft>
                <a:spcPct val="0"/>
              </a:spcAft>
              <a:buFont typeface="Arial" pitchFamily="34" charset="0"/>
              <a:buChar char="»"/>
              <a:defRPr sz="2000" kern="1200">
                <a:solidFill>
                  <a:schemeClr val="tx1"/>
                </a:solidFill>
                <a:latin typeface="Calibri" pitchFamily="34" charset="0"/>
                <a:ea typeface="MS PGothic" pitchFamily="34" charset="-128"/>
                <a:cs typeface="+mn-cs"/>
              </a:defRPr>
            </a:lvl8pPr>
            <a:lvl9pPr marL="3886200" indent="-228600" algn="l" defTabSz="914400" rtl="0" eaLnBrk="0" fontAlgn="base" latinLnBrk="0" hangingPunct="0">
              <a:spcBef>
                <a:spcPct val="20000"/>
              </a:spcBef>
              <a:spcAft>
                <a:spcPct val="0"/>
              </a:spcAft>
              <a:buFont typeface="Arial" pitchFamily="34" charset="0"/>
              <a:buChar char="»"/>
              <a:defRPr sz="2000" kern="1200">
                <a:solidFill>
                  <a:schemeClr val="tx1"/>
                </a:solidFill>
                <a:latin typeface="Calibri" pitchFamily="34" charset="0"/>
                <a:ea typeface="MS PGothic" pitchFamily="34" charset="-128"/>
                <a:cs typeface="+mn-cs"/>
              </a:defRPr>
            </a:lvl9pPr>
          </a:lstStyle>
          <a:p>
            <a:pPr eaLnBrk="1" hangingPunct="1">
              <a:spcBef>
                <a:spcPct val="0"/>
              </a:spcBef>
              <a:spcAft>
                <a:spcPts val="1000"/>
              </a:spcAft>
              <a:buFontTx/>
              <a:buNone/>
              <a:defRPr/>
            </a:pPr>
            <a:r>
              <a:rPr lang="en-GB" altLang="en-US" sz="1200" b="1" u="sng" dirty="0">
                <a:latin typeface="Comic Sans MS" pitchFamily="66" charset="0"/>
                <a:cs typeface="Arial" pitchFamily="34" charset="0"/>
              </a:rPr>
              <a:t>Reminders</a:t>
            </a:r>
          </a:p>
          <a:p>
            <a:pPr eaLnBrk="1" hangingPunct="1">
              <a:spcBef>
                <a:spcPct val="0"/>
              </a:spcBef>
              <a:spcAft>
                <a:spcPts val="1200"/>
              </a:spcAft>
              <a:buFontTx/>
              <a:buNone/>
              <a:defRPr/>
            </a:pPr>
            <a:r>
              <a:rPr lang="en-US" altLang="en-US" sz="1000" b="1" u="sng" dirty="0">
                <a:solidFill>
                  <a:srgbClr val="000000"/>
                </a:solidFill>
                <a:latin typeface="Comic Sans MS"/>
                <a:ea typeface="MS PGothic"/>
                <a:cs typeface="Arial"/>
              </a:rPr>
              <a:t>P.E Days</a:t>
            </a:r>
            <a:r>
              <a:rPr lang="en-US" altLang="en-US" sz="1000" b="1" dirty="0">
                <a:solidFill>
                  <a:srgbClr val="000000"/>
                </a:solidFill>
                <a:latin typeface="Comic Sans MS"/>
                <a:ea typeface="MS PGothic"/>
                <a:cs typeface="Arial"/>
              </a:rPr>
              <a:t> </a:t>
            </a:r>
            <a:r>
              <a:rPr lang="en-US" altLang="en-US" sz="1000" dirty="0">
                <a:solidFill>
                  <a:srgbClr val="000000"/>
                </a:solidFill>
                <a:latin typeface="Comic Sans MS"/>
                <a:ea typeface="MS PGothic"/>
                <a:cs typeface="Arial"/>
              </a:rPr>
              <a:t>are </a:t>
            </a:r>
            <a:r>
              <a:rPr lang="en-US" altLang="en-US" sz="1000" b="1" dirty="0">
                <a:solidFill>
                  <a:srgbClr val="000000"/>
                </a:solidFill>
                <a:latin typeface="Comic Sans MS"/>
                <a:ea typeface="MS PGothic"/>
                <a:cs typeface="Arial"/>
              </a:rPr>
              <a:t>Tuesday </a:t>
            </a:r>
            <a:r>
              <a:rPr lang="en-US" altLang="en-US" sz="1000" dirty="0">
                <a:solidFill>
                  <a:srgbClr val="000000"/>
                </a:solidFill>
                <a:latin typeface="Comic Sans MS"/>
                <a:ea typeface="MS PGothic"/>
                <a:cs typeface="Arial"/>
              </a:rPr>
              <a:t>and </a:t>
            </a:r>
            <a:r>
              <a:rPr lang="en-US" altLang="en-US" sz="1000" b="1" dirty="0">
                <a:solidFill>
                  <a:srgbClr val="000000"/>
                </a:solidFill>
                <a:latin typeface="Comic Sans MS"/>
                <a:ea typeface="MS PGothic"/>
                <a:cs typeface="Arial"/>
              </a:rPr>
              <a:t>Wednesday </a:t>
            </a:r>
            <a:r>
              <a:rPr lang="en-US" altLang="en-US" sz="1000" dirty="0">
                <a:solidFill>
                  <a:srgbClr val="000000"/>
                </a:solidFill>
                <a:latin typeface="Comic Sans MS"/>
                <a:ea typeface="MS PGothic"/>
                <a:cs typeface="Arial"/>
              </a:rPr>
              <a:t>and children should continue to come into school in their PE kits on those days. </a:t>
            </a:r>
            <a:endParaRPr lang="en-US" altLang="en-US" sz="1000" u="sng" dirty="0">
              <a:solidFill>
                <a:srgbClr val="000000"/>
              </a:solidFill>
              <a:latin typeface="Comic Sans MS"/>
              <a:ea typeface="MS PGothic"/>
              <a:cs typeface="Arial"/>
            </a:endParaRPr>
          </a:p>
          <a:p>
            <a:pPr eaLnBrk="1" hangingPunct="1">
              <a:spcBef>
                <a:spcPct val="0"/>
              </a:spcBef>
              <a:spcAft>
                <a:spcPts val="1200"/>
              </a:spcAft>
              <a:buNone/>
              <a:defRPr/>
            </a:pPr>
            <a:r>
              <a:rPr lang="en-US" altLang="en-US" sz="1000" b="1" dirty="0">
                <a:solidFill>
                  <a:srgbClr val="000000"/>
                </a:solidFill>
                <a:latin typeface="Comic Sans MS"/>
                <a:ea typeface="MS PGothic"/>
                <a:cs typeface="Arial"/>
              </a:rPr>
              <a:t>Reading</a:t>
            </a:r>
            <a:r>
              <a:rPr lang="en-US" altLang="en-US" sz="1000" dirty="0">
                <a:solidFill>
                  <a:srgbClr val="000000"/>
                </a:solidFill>
                <a:latin typeface="Comic Sans MS"/>
                <a:ea typeface="MS PGothic"/>
                <a:cs typeface="Arial"/>
              </a:rPr>
              <a:t>: </a:t>
            </a:r>
            <a:r>
              <a:rPr lang="en-US" altLang="en-US" sz="900" dirty="0">
                <a:solidFill>
                  <a:srgbClr val="000000"/>
                </a:solidFill>
                <a:latin typeface="Comic Sans MS"/>
                <a:ea typeface="MS PGothic"/>
                <a:cs typeface="Arial"/>
              </a:rPr>
              <a:t>Children will bring home one decodable text which they have used in three adult led reading practice sessions. As a result, we expect them to read this to you almost fluently and with an awareness of how punctuation affects tone and expression. Your child should be able to read ‘tricky words’ by sight and discuss key vocabulary with you. Please also use the comprehension guide at the back of the book to check their understanding of the text and feel free to create your own questions too. The second text will be a book from the reading challenge list; it is for you to read together and share with your child for pleasure!  Children are expected to read </a:t>
            </a:r>
            <a:r>
              <a:rPr lang="en-US" altLang="en-US" sz="900" b="1" dirty="0">
                <a:solidFill>
                  <a:srgbClr val="000000"/>
                </a:solidFill>
                <a:latin typeface="Comic Sans MS"/>
                <a:ea typeface="MS PGothic"/>
                <a:cs typeface="Arial"/>
              </a:rPr>
              <a:t>every day </a:t>
            </a:r>
            <a:r>
              <a:rPr lang="en-US" altLang="en-US" sz="900" dirty="0">
                <a:solidFill>
                  <a:srgbClr val="000000"/>
                </a:solidFill>
                <a:latin typeface="Comic Sans MS"/>
                <a:ea typeface="MS PGothic"/>
                <a:cs typeface="Arial"/>
              </a:rPr>
              <a:t>at home and whilst we provide two books you should not feel limited by these, please read together for learning and for pleasure.  You can use the reading journals to communicate what’s going well,  any queries you have, and we will note down anything specific we’d like you to work on</a:t>
            </a:r>
            <a:r>
              <a:rPr lang="en-US" altLang="en-US" sz="900" b="1" dirty="0">
                <a:solidFill>
                  <a:srgbClr val="000000"/>
                </a:solidFill>
                <a:latin typeface="Comic Sans MS"/>
                <a:ea typeface="MS PGothic"/>
                <a:cs typeface="Arial"/>
              </a:rPr>
              <a:t>. </a:t>
            </a:r>
            <a:r>
              <a:rPr lang="en-US" altLang="en-US" sz="900" u="sng" dirty="0">
                <a:solidFill>
                  <a:srgbClr val="000000"/>
                </a:solidFill>
                <a:latin typeface="Comic Sans MS"/>
                <a:ea typeface="MS PGothic"/>
                <a:cs typeface="Arial"/>
              </a:rPr>
              <a:t>This is also the best way to let us know if your child has completed any of the Reading Challenge books from the fifty recommended reads for Year 1.</a:t>
            </a:r>
            <a:endParaRPr lang="en-US" altLang="en-US" sz="900" dirty="0">
              <a:solidFill>
                <a:srgbClr val="000000"/>
              </a:solidFill>
              <a:latin typeface="Comic Sans MS"/>
              <a:ea typeface="MS PGothic"/>
              <a:cs typeface="Arial"/>
            </a:endParaRPr>
          </a:p>
          <a:p>
            <a:pPr eaLnBrk="1" hangingPunct="1">
              <a:lnSpc>
                <a:spcPts val="700"/>
              </a:lnSpc>
              <a:spcBef>
                <a:spcPct val="0"/>
              </a:spcBef>
              <a:spcAft>
                <a:spcPts val="1200"/>
              </a:spcAft>
              <a:buFont typeface="Arial" pitchFamily="34" charset="0"/>
              <a:buNone/>
              <a:defRPr/>
            </a:pPr>
            <a:r>
              <a:rPr lang="en-GB" altLang="en-US" sz="1000" b="1" u="sng" dirty="0">
                <a:latin typeface="Comic Sans MS"/>
                <a:ea typeface="MS PGothic"/>
                <a:cs typeface="Arial"/>
              </a:rPr>
              <a:t>This term you can help your child at home by:</a:t>
            </a:r>
          </a:p>
          <a:p>
            <a:pPr marL="171450" indent="-171450" eaLnBrk="1" hangingPunct="1">
              <a:lnSpc>
                <a:spcPts val="700"/>
              </a:lnSpc>
              <a:spcBef>
                <a:spcPct val="0"/>
              </a:spcBef>
              <a:spcAft>
                <a:spcPts val="1200"/>
              </a:spcAft>
              <a:defRPr/>
            </a:pPr>
            <a:r>
              <a:rPr lang="en-GB" altLang="en-US" sz="900" dirty="0">
                <a:latin typeface="Comic Sans MS"/>
                <a:ea typeface="MS PGothic"/>
                <a:cs typeface="Arial"/>
              </a:rPr>
              <a:t>Daily reading </a:t>
            </a:r>
          </a:p>
          <a:p>
            <a:pPr marL="171450" indent="-171450" eaLnBrk="1" hangingPunct="1">
              <a:lnSpc>
                <a:spcPts val="700"/>
              </a:lnSpc>
              <a:spcBef>
                <a:spcPct val="0"/>
              </a:spcBef>
              <a:spcAft>
                <a:spcPts val="1200"/>
              </a:spcAft>
              <a:defRPr/>
            </a:pPr>
            <a:r>
              <a:rPr lang="en-GB" altLang="en-US" sz="900" dirty="0">
                <a:latin typeface="Comic Sans MS"/>
                <a:ea typeface="MS PGothic"/>
                <a:cs typeface="Arial"/>
              </a:rPr>
              <a:t>Counting forwards and backwards in 1s and 10s. </a:t>
            </a:r>
          </a:p>
          <a:p>
            <a:pPr marL="171450" indent="-171450">
              <a:lnSpc>
                <a:spcPts val="700"/>
              </a:lnSpc>
              <a:spcBef>
                <a:spcPct val="0"/>
              </a:spcBef>
              <a:spcAft>
                <a:spcPts val="1200"/>
              </a:spcAft>
              <a:defRPr/>
            </a:pPr>
            <a:r>
              <a:rPr lang="en-GB" altLang="en-US" sz="900" dirty="0">
                <a:latin typeface="Comic Sans MS"/>
                <a:ea typeface="MS PGothic"/>
                <a:cs typeface="Arial"/>
              </a:rPr>
              <a:t>Phonics screening practise	 </a:t>
            </a:r>
            <a:r>
              <a:rPr lang="en-GB" altLang="en-US" sz="900" dirty="0">
                <a:latin typeface="Comic Sans MS"/>
                <a:ea typeface="MS PGothic"/>
                <a:cs typeface="Arial"/>
                <a:hlinkClick r:id="rId2"/>
              </a:rPr>
              <a:t>https://www.gov.uk/government/publications/phonics-screening-check-2025-materials</a:t>
            </a:r>
            <a:endParaRPr lang="en-GB" altLang="en-US" sz="900" dirty="0">
              <a:latin typeface="Comic Sans MS"/>
              <a:ea typeface="MS PGothic"/>
              <a:cs typeface="Arial"/>
            </a:endParaRPr>
          </a:p>
          <a:p>
            <a:pPr marL="171450" indent="-171450">
              <a:lnSpc>
                <a:spcPts val="700"/>
              </a:lnSpc>
              <a:spcBef>
                <a:spcPct val="0"/>
              </a:spcBef>
              <a:spcAft>
                <a:spcPts val="1200"/>
              </a:spcAft>
              <a:defRPr/>
            </a:pPr>
            <a:r>
              <a:rPr lang="en-GB" altLang="en-US" sz="900" dirty="0">
                <a:latin typeface="Comic Sans MS"/>
                <a:ea typeface="MS PGothic"/>
                <a:cs typeface="Arial"/>
              </a:rPr>
              <a:t>Hadrian’s Wall – English </a:t>
            </a:r>
            <a:r>
              <a:rPr lang="en-GB" altLang="en-US" sz="900" dirty="0" err="1">
                <a:latin typeface="Comic Sans MS"/>
                <a:ea typeface="MS PGothic"/>
                <a:cs typeface="Arial"/>
              </a:rPr>
              <a:t>Hertiage</a:t>
            </a:r>
            <a:r>
              <a:rPr lang="en-GB" altLang="en-US" sz="900" dirty="0">
                <a:latin typeface="Comic Sans MS"/>
                <a:ea typeface="MS PGothic"/>
                <a:cs typeface="Arial"/>
              </a:rPr>
              <a:t> link </a:t>
            </a:r>
            <a:r>
              <a:rPr lang="en-GB" sz="900" dirty="0">
                <a:latin typeface="Comic Sans MS"/>
                <a:ea typeface="Calibri"/>
                <a:cs typeface="Calibri"/>
                <a:hlinkClick r:id="rId3"/>
              </a:rPr>
              <a:t>https://www.youtube.com/watch?v=kGcpiwL3CEg&amp;ab_channel=EnglishHeritage</a:t>
            </a:r>
            <a:r>
              <a:rPr lang="en-GB" sz="900" dirty="0">
                <a:latin typeface="Comic Sans MS"/>
                <a:ea typeface="Calibri"/>
                <a:cs typeface="Calibri"/>
              </a:rPr>
              <a:t> </a:t>
            </a:r>
          </a:p>
          <a:p>
            <a:pPr marL="171450" indent="-171450">
              <a:lnSpc>
                <a:spcPts val="700"/>
              </a:lnSpc>
              <a:spcBef>
                <a:spcPct val="0"/>
              </a:spcBef>
              <a:spcAft>
                <a:spcPts val="1200"/>
              </a:spcAft>
              <a:defRPr/>
            </a:pPr>
            <a:r>
              <a:rPr lang="en-GB" altLang="en-US" sz="900" dirty="0">
                <a:latin typeface="Comic Sans MS"/>
                <a:ea typeface="MS PGothic"/>
                <a:cs typeface="Arial"/>
              </a:rPr>
              <a:t>Great Wall of China – Go Jetter's link </a:t>
            </a:r>
            <a:r>
              <a:rPr lang="en-GB" sz="900" dirty="0">
                <a:latin typeface="Calibri"/>
                <a:ea typeface="Calibri"/>
                <a:cs typeface="Calibri"/>
                <a:hlinkClick r:id="rId4"/>
              </a:rPr>
              <a:t>https://www.bbc.co.uk/programmes/p081tw35</a:t>
            </a:r>
            <a:r>
              <a:rPr lang="en-GB" sz="900" dirty="0">
                <a:latin typeface="Calibri"/>
                <a:ea typeface="Calibri"/>
                <a:cs typeface="Calibri"/>
              </a:rPr>
              <a:t> </a:t>
            </a:r>
            <a:endParaRPr lang="en-GB" altLang="en-US" sz="900" dirty="0">
              <a:latin typeface="Comic Sans MS"/>
              <a:ea typeface="MS PGothic"/>
              <a:cs typeface="Arial"/>
            </a:endParaRPr>
          </a:p>
          <a:p>
            <a:pPr eaLnBrk="1" hangingPunct="1">
              <a:lnSpc>
                <a:spcPts val="100"/>
              </a:lnSpc>
              <a:spcBef>
                <a:spcPct val="0"/>
              </a:spcBef>
              <a:spcAft>
                <a:spcPts val="1200"/>
              </a:spcAft>
              <a:buNone/>
              <a:defRPr/>
            </a:pPr>
            <a:r>
              <a:rPr lang="en-GB" altLang="en-US" sz="1000" b="1" dirty="0">
                <a:latin typeface="Comic Sans MS"/>
                <a:ea typeface="MS PGothic"/>
                <a:cs typeface="Arial"/>
              </a:rPr>
              <a:t>​</a:t>
            </a:r>
            <a:endParaRPr lang="en-GB" altLang="en-US" sz="1000" b="1" u="sng" dirty="0">
              <a:latin typeface="Comic Sans MS"/>
              <a:ea typeface="MS PGothic"/>
              <a:cs typeface="Arial"/>
            </a:endParaRPr>
          </a:p>
          <a:p>
            <a:pPr eaLnBrk="1" hangingPunct="1">
              <a:lnSpc>
                <a:spcPts val="100"/>
              </a:lnSpc>
              <a:spcBef>
                <a:spcPct val="0"/>
              </a:spcBef>
              <a:spcAft>
                <a:spcPts val="1200"/>
              </a:spcAft>
              <a:buNone/>
              <a:defRPr/>
            </a:pPr>
            <a:r>
              <a:rPr lang="en-GB" altLang="en-US" sz="1000" b="1" u="sng" dirty="0">
                <a:latin typeface="Comic Sans MS"/>
                <a:ea typeface="MS PGothic"/>
                <a:cs typeface="Arial"/>
              </a:rPr>
              <a:t>Learning Experiences: </a:t>
            </a:r>
          </a:p>
          <a:p>
            <a:pPr marL="171450" indent="-171450" eaLnBrk="1" hangingPunct="1">
              <a:lnSpc>
                <a:spcPts val="100"/>
              </a:lnSpc>
              <a:spcBef>
                <a:spcPct val="0"/>
              </a:spcBef>
              <a:spcAft>
                <a:spcPts val="1200"/>
              </a:spcAft>
              <a:defRPr/>
            </a:pPr>
            <a:endParaRPr lang="en-GB" altLang="en-US" sz="900" dirty="0">
              <a:latin typeface="Comic Sans MS"/>
              <a:ea typeface="MS PGothic"/>
              <a:cs typeface="Arial"/>
            </a:endParaRPr>
          </a:p>
          <a:p>
            <a:pPr marL="171450" indent="-171450" eaLnBrk="1" hangingPunct="1">
              <a:lnSpc>
                <a:spcPts val="100"/>
              </a:lnSpc>
              <a:spcBef>
                <a:spcPct val="0"/>
              </a:spcBef>
              <a:spcAft>
                <a:spcPts val="1200"/>
              </a:spcAft>
              <a:defRPr/>
            </a:pPr>
            <a:r>
              <a:rPr lang="en-GB" altLang="en-US" sz="900" dirty="0">
                <a:latin typeface="Comic Sans MS"/>
                <a:ea typeface="MS PGothic"/>
                <a:cs typeface="Arial"/>
              </a:rPr>
              <a:t>Thursday 5th March – World Book Day ​</a:t>
            </a:r>
          </a:p>
          <a:p>
            <a:pPr marL="171450" indent="-171450" eaLnBrk="1" hangingPunct="1">
              <a:lnSpc>
                <a:spcPts val="100"/>
              </a:lnSpc>
              <a:spcBef>
                <a:spcPct val="0"/>
              </a:spcBef>
              <a:spcAft>
                <a:spcPts val="1200"/>
              </a:spcAft>
              <a:defRPr/>
            </a:pPr>
            <a:endParaRPr lang="en-GB" altLang="en-US" sz="900" dirty="0">
              <a:latin typeface="Comic Sans MS"/>
              <a:ea typeface="MS PGothic"/>
              <a:cs typeface="Arial"/>
            </a:endParaRPr>
          </a:p>
          <a:p>
            <a:pPr marL="171450" indent="-171450" eaLnBrk="1" hangingPunct="1">
              <a:lnSpc>
                <a:spcPts val="100"/>
              </a:lnSpc>
              <a:spcBef>
                <a:spcPct val="0"/>
              </a:spcBef>
              <a:spcAft>
                <a:spcPts val="1200"/>
              </a:spcAft>
              <a:defRPr/>
            </a:pPr>
            <a:r>
              <a:rPr lang="en-GB" altLang="en-US" sz="900" dirty="0">
                <a:latin typeface="Comic Sans MS"/>
                <a:ea typeface="MS PGothic"/>
                <a:cs typeface="Arial"/>
              </a:rPr>
              <a:t>Tuesday 24th March – Parent Consultations (2pm early finish) ​</a:t>
            </a:r>
          </a:p>
          <a:p>
            <a:pPr marL="171450" indent="-171450" eaLnBrk="1" hangingPunct="1">
              <a:lnSpc>
                <a:spcPts val="100"/>
              </a:lnSpc>
              <a:spcBef>
                <a:spcPct val="0"/>
              </a:spcBef>
              <a:spcAft>
                <a:spcPts val="1200"/>
              </a:spcAft>
              <a:defRPr/>
            </a:pPr>
            <a:endParaRPr lang="en-GB" altLang="en-US" sz="900" dirty="0">
              <a:latin typeface="Comic Sans MS"/>
              <a:ea typeface="MS PGothic"/>
              <a:cs typeface="Arial"/>
            </a:endParaRPr>
          </a:p>
          <a:p>
            <a:pPr marL="171450" indent="-171450" eaLnBrk="1" hangingPunct="1">
              <a:lnSpc>
                <a:spcPts val="100"/>
              </a:lnSpc>
              <a:spcBef>
                <a:spcPct val="0"/>
              </a:spcBef>
              <a:spcAft>
                <a:spcPts val="1200"/>
              </a:spcAft>
              <a:defRPr/>
            </a:pPr>
            <a:r>
              <a:rPr lang="en-GB" altLang="en-US" sz="900" dirty="0">
                <a:latin typeface="Comic Sans MS"/>
                <a:ea typeface="MS PGothic"/>
                <a:cs typeface="Arial"/>
              </a:rPr>
              <a:t>Wednesday 25th March - Parent Consultations (normal finish) ​</a:t>
            </a:r>
          </a:p>
          <a:p>
            <a:pPr marL="171450" indent="-171450" eaLnBrk="1" hangingPunct="1">
              <a:lnSpc>
                <a:spcPts val="100"/>
              </a:lnSpc>
              <a:spcBef>
                <a:spcPct val="0"/>
              </a:spcBef>
              <a:spcAft>
                <a:spcPts val="1200"/>
              </a:spcAft>
              <a:defRPr/>
            </a:pPr>
            <a:endParaRPr lang="en-GB" altLang="en-US" sz="900" dirty="0">
              <a:latin typeface="Comic Sans MS"/>
              <a:ea typeface="MS PGothic"/>
              <a:cs typeface="Arial"/>
            </a:endParaRPr>
          </a:p>
          <a:p>
            <a:pPr marL="171450" indent="-171450" eaLnBrk="1" hangingPunct="1">
              <a:lnSpc>
                <a:spcPts val="100"/>
              </a:lnSpc>
              <a:spcBef>
                <a:spcPct val="0"/>
              </a:spcBef>
              <a:spcAft>
                <a:spcPts val="1200"/>
              </a:spcAft>
              <a:defRPr/>
            </a:pPr>
            <a:r>
              <a:rPr lang="en-GB" altLang="en-US" sz="900" dirty="0">
                <a:latin typeface="Comic Sans MS"/>
                <a:ea typeface="MS PGothic"/>
                <a:cs typeface="Arial"/>
              </a:rPr>
              <a:t>Friday 27th March - Easter Service @ Jesus Church 12.30pm ​</a:t>
            </a:r>
          </a:p>
          <a:p>
            <a:pPr marL="171450" indent="-171450" eaLnBrk="1" hangingPunct="1">
              <a:lnSpc>
                <a:spcPts val="100"/>
              </a:lnSpc>
              <a:spcBef>
                <a:spcPct val="0"/>
              </a:spcBef>
              <a:spcAft>
                <a:spcPts val="1200"/>
              </a:spcAft>
              <a:defRPr/>
            </a:pPr>
            <a:endParaRPr lang="en-GB" altLang="en-US" sz="900" dirty="0">
              <a:latin typeface="Comic Sans MS"/>
              <a:ea typeface="MS PGothic"/>
              <a:cs typeface="Arial"/>
            </a:endParaRPr>
          </a:p>
          <a:p>
            <a:pPr marL="171450" indent="-171450" eaLnBrk="1" hangingPunct="1">
              <a:lnSpc>
                <a:spcPts val="100"/>
              </a:lnSpc>
              <a:spcBef>
                <a:spcPct val="0"/>
              </a:spcBef>
              <a:spcAft>
                <a:spcPts val="1200"/>
              </a:spcAft>
              <a:defRPr/>
            </a:pPr>
            <a:r>
              <a:rPr lang="en-GB" altLang="en-US" sz="900" dirty="0">
                <a:latin typeface="Comic Sans MS"/>
                <a:ea typeface="MS PGothic"/>
                <a:cs typeface="Arial"/>
              </a:rPr>
              <a:t>Friday 27th March - Early Finish at 1:30pm </a:t>
            </a:r>
            <a:endParaRPr lang="en-GB" altLang="en-US" sz="900" dirty="0">
              <a:solidFill>
                <a:srgbClr val="000000"/>
              </a:solidFill>
              <a:cs typeface="Arial" pitchFamily="34" charset="0"/>
            </a:endParaRPr>
          </a:p>
          <a:p>
            <a:pPr eaLnBrk="1" hangingPunct="1">
              <a:spcBef>
                <a:spcPct val="0"/>
              </a:spcBef>
              <a:spcAft>
                <a:spcPts val="1200"/>
              </a:spcAft>
              <a:buNone/>
              <a:defRPr/>
            </a:pPr>
            <a:endParaRPr lang="en-US" altLang="en-US" sz="1000" dirty="0">
              <a:solidFill>
                <a:srgbClr val="000000"/>
              </a:solidFill>
              <a:latin typeface="Comic Sans MS" pitchFamily="66"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50a6b86-6e86-4b74-93c9-116031be495f">
      <Terms xmlns="http://schemas.microsoft.com/office/infopath/2007/PartnerControls"/>
    </lcf76f155ced4ddcb4097134ff3c332f>
    <TaxCatchAll xmlns="6a6f9b4c-029b-444e-addf-4d66571c9b6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53C4B6-1B53-4BE7-9D48-915C3FB15F00}">
  <ds:schemaRefs>
    <ds:schemaRef ds:uri="http://schemas.microsoft.com/office/2006/metadata/properties"/>
    <ds:schemaRef ds:uri="http://schemas.microsoft.com/office/infopath/2007/PartnerControls"/>
    <ds:schemaRef ds:uri="450a6b86-6e86-4b74-93c9-116031be495f"/>
    <ds:schemaRef ds:uri="6a6f9b4c-029b-444e-addf-4d66571c9b6f"/>
  </ds:schemaRefs>
</ds:datastoreItem>
</file>

<file path=customXml/itemProps2.xml><?xml version="1.0" encoding="utf-8"?>
<ds:datastoreItem xmlns:ds="http://schemas.openxmlformats.org/officeDocument/2006/customXml" ds:itemID="{42F792DF-ED4E-4F5A-AAEA-2686F9C373FD}">
  <ds:schemaRefs>
    <ds:schemaRef ds:uri="http://schemas.microsoft.com/sharepoint/v3/contenttype/forms"/>
  </ds:schemaRefs>
</ds:datastoreItem>
</file>

<file path=customXml/itemProps3.xml><?xml version="1.0" encoding="utf-8"?>
<ds:datastoreItem xmlns:ds="http://schemas.openxmlformats.org/officeDocument/2006/customXml" ds:itemID="{921DE6BD-53AF-4AA2-98BB-F03E89C90B47}"/>
</file>

<file path=docProps/app.xml><?xml version="1.0" encoding="utf-8"?>
<Properties xmlns="http://schemas.openxmlformats.org/officeDocument/2006/extended-properties" xmlns:vt="http://schemas.openxmlformats.org/officeDocument/2006/docPropsVTypes">
  <TotalTime>9096</TotalTime>
  <Words>1603</Words>
  <Application>Microsoft Office PowerPoint</Application>
  <PresentationFormat>On-screen Show (4:3)</PresentationFormat>
  <Paragraphs>49</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A Piccone</cp:lastModifiedBy>
  <cp:revision>341</cp:revision>
  <cp:lastPrinted>2016-09-01T06:41:04Z</cp:lastPrinted>
  <dcterms:created xsi:type="dcterms:W3CDTF">2014-02-13T13:53:14Z</dcterms:created>
  <dcterms:modified xsi:type="dcterms:W3CDTF">2026-02-23T16:50:19Z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y fmtid="{D5CDD505-2E9C-101B-9397-08002B2CF9AE}" pid="4" name="MediaServiceImageTags">
    <vt:lpwstr/>
  </property>
  <property fmtid="{D5CDD505-2E9C-101B-9397-08002B2CF9AE}" pid="5" name="ContentTypeId">
    <vt:lpwstr>0x010100B2454E0188772A4CA30BFEF8B53D0367</vt:lpwstr>
  </property>
</Properties>
</file>