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Lst>
  <p:sldSz cx="9144000" cy="6858000" type="screen4x3"/>
  <p:notesSz cx="6888163" cy="10020300"/>
  <p:defaultTex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5pPr>
    <a:lvl6pPr marL="22860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6pPr>
    <a:lvl7pPr marL="27432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7pPr>
    <a:lvl8pPr marL="32004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8pPr>
    <a:lvl9pPr marL="36576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1725" autoAdjust="0"/>
    <p:restoredTop sz="94660"/>
  </p:normalViewPr>
  <p:slideViewPr>
    <p:cSldViewPr>
      <p:cViewPr varScale="1">
        <p:scale>
          <a:sx n="90" d="100"/>
          <a:sy n="90" d="100"/>
        </p:scale>
        <p:origin x="1488" y="19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5245558-8B4B-505E-8ADF-2D0EA8B7E7E1}"/>
              </a:ext>
            </a:extLst>
          </p:cNvPr>
          <p:cNvSpPr>
            <a:spLocks noGrp="1"/>
          </p:cNvSpPr>
          <p:nvPr>
            <p:ph type="dt" sz="half" idx="10"/>
          </p:nvPr>
        </p:nvSpPr>
        <p:spPr/>
        <p:txBody>
          <a:bodyPr/>
          <a:lstStyle>
            <a:lvl1pPr>
              <a:defRPr/>
            </a:lvl1pPr>
          </a:lstStyle>
          <a:p>
            <a:pPr>
              <a:defRPr/>
            </a:pPr>
            <a:fld id="{4793F934-4963-431A-A3BD-BAD97847A347}" type="datetimeFigureOut">
              <a:rPr lang="en-GB" altLang="en-US"/>
              <a:pPr>
                <a:defRPr/>
              </a:pPr>
              <a:t>07/06/2026</a:t>
            </a:fld>
            <a:endParaRPr lang="en-GB" altLang="en-US"/>
          </a:p>
        </p:txBody>
      </p:sp>
      <p:sp>
        <p:nvSpPr>
          <p:cNvPr id="5" name="Footer Placeholder 4">
            <a:extLst>
              <a:ext uri="{FF2B5EF4-FFF2-40B4-BE49-F238E27FC236}">
                <a16:creationId xmlns:a16="http://schemas.microsoft.com/office/drawing/2014/main" id="{F134D356-AA6B-D2D5-33D9-3B0B2DFEA0EC}"/>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A568F281-CBF7-A11A-3102-F4FB7D372078}"/>
              </a:ext>
            </a:extLst>
          </p:cNvPr>
          <p:cNvSpPr>
            <a:spLocks noGrp="1"/>
          </p:cNvSpPr>
          <p:nvPr>
            <p:ph type="sldNum" sz="quarter" idx="12"/>
          </p:nvPr>
        </p:nvSpPr>
        <p:spPr/>
        <p:txBody>
          <a:bodyPr/>
          <a:lstStyle>
            <a:lvl1pPr>
              <a:defRPr/>
            </a:lvl1pPr>
          </a:lstStyle>
          <a:p>
            <a:fld id="{977D6ECC-4ABF-4C0B-812A-FA5851C991D0}" type="slidenum">
              <a:rPr lang="en-GB" altLang="en-US"/>
              <a:pPr/>
              <a:t>‹#›</a:t>
            </a:fld>
            <a:endParaRPr lang="en-GB" altLang="en-US"/>
          </a:p>
        </p:txBody>
      </p:sp>
    </p:spTree>
    <p:extLst>
      <p:ext uri="{BB962C8B-B14F-4D97-AF65-F5344CB8AC3E}">
        <p14:creationId xmlns:p14="http://schemas.microsoft.com/office/powerpoint/2010/main" val="36492572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4093F7F-D1A4-1144-E019-0DFC7D5247DA}"/>
              </a:ext>
            </a:extLst>
          </p:cNvPr>
          <p:cNvSpPr>
            <a:spLocks noGrp="1"/>
          </p:cNvSpPr>
          <p:nvPr>
            <p:ph type="dt" sz="half" idx="10"/>
          </p:nvPr>
        </p:nvSpPr>
        <p:spPr/>
        <p:txBody>
          <a:bodyPr/>
          <a:lstStyle>
            <a:lvl1pPr>
              <a:defRPr/>
            </a:lvl1pPr>
          </a:lstStyle>
          <a:p>
            <a:pPr>
              <a:defRPr/>
            </a:pPr>
            <a:fld id="{03074D6C-C37D-4248-A138-1F4C993CAC95}" type="datetimeFigureOut">
              <a:rPr lang="en-GB" altLang="en-US"/>
              <a:pPr>
                <a:defRPr/>
              </a:pPr>
              <a:t>07/06/2026</a:t>
            </a:fld>
            <a:endParaRPr lang="en-GB" altLang="en-US"/>
          </a:p>
        </p:txBody>
      </p:sp>
      <p:sp>
        <p:nvSpPr>
          <p:cNvPr id="5" name="Footer Placeholder 4">
            <a:extLst>
              <a:ext uri="{FF2B5EF4-FFF2-40B4-BE49-F238E27FC236}">
                <a16:creationId xmlns:a16="http://schemas.microsoft.com/office/drawing/2014/main" id="{5D3A94EB-35F9-C79B-9143-0909DFB765EB}"/>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5E6F464C-E354-6CC5-40E7-5F3ADBAA26A0}"/>
              </a:ext>
            </a:extLst>
          </p:cNvPr>
          <p:cNvSpPr>
            <a:spLocks noGrp="1"/>
          </p:cNvSpPr>
          <p:nvPr>
            <p:ph type="sldNum" sz="quarter" idx="12"/>
          </p:nvPr>
        </p:nvSpPr>
        <p:spPr/>
        <p:txBody>
          <a:bodyPr/>
          <a:lstStyle>
            <a:lvl1pPr>
              <a:defRPr/>
            </a:lvl1pPr>
          </a:lstStyle>
          <a:p>
            <a:fld id="{E0AAA6AA-187E-408A-AC26-D3CE0CF3A9EB}" type="slidenum">
              <a:rPr lang="en-GB" altLang="en-US"/>
              <a:pPr/>
              <a:t>‹#›</a:t>
            </a:fld>
            <a:endParaRPr lang="en-GB" altLang="en-US"/>
          </a:p>
        </p:txBody>
      </p:sp>
    </p:spTree>
    <p:extLst>
      <p:ext uri="{BB962C8B-B14F-4D97-AF65-F5344CB8AC3E}">
        <p14:creationId xmlns:p14="http://schemas.microsoft.com/office/powerpoint/2010/main" val="42648612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ED0335E-90EF-BFA3-8959-8EED6295108A}"/>
              </a:ext>
            </a:extLst>
          </p:cNvPr>
          <p:cNvSpPr>
            <a:spLocks noGrp="1"/>
          </p:cNvSpPr>
          <p:nvPr>
            <p:ph type="dt" sz="half" idx="10"/>
          </p:nvPr>
        </p:nvSpPr>
        <p:spPr/>
        <p:txBody>
          <a:bodyPr/>
          <a:lstStyle>
            <a:lvl1pPr>
              <a:defRPr/>
            </a:lvl1pPr>
          </a:lstStyle>
          <a:p>
            <a:pPr>
              <a:defRPr/>
            </a:pPr>
            <a:fld id="{2872A6C5-F49F-4BC8-BB77-297C5BBB6340}" type="datetimeFigureOut">
              <a:rPr lang="en-GB" altLang="en-US"/>
              <a:pPr>
                <a:defRPr/>
              </a:pPr>
              <a:t>07/06/2026</a:t>
            </a:fld>
            <a:endParaRPr lang="en-GB" altLang="en-US"/>
          </a:p>
        </p:txBody>
      </p:sp>
      <p:sp>
        <p:nvSpPr>
          <p:cNvPr id="5" name="Footer Placeholder 4">
            <a:extLst>
              <a:ext uri="{FF2B5EF4-FFF2-40B4-BE49-F238E27FC236}">
                <a16:creationId xmlns:a16="http://schemas.microsoft.com/office/drawing/2014/main" id="{DD73A958-A434-DE14-C298-C199E1363F48}"/>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89FF64C9-11EA-AA79-29D1-1859A1021471}"/>
              </a:ext>
            </a:extLst>
          </p:cNvPr>
          <p:cNvSpPr>
            <a:spLocks noGrp="1"/>
          </p:cNvSpPr>
          <p:nvPr>
            <p:ph type="sldNum" sz="quarter" idx="12"/>
          </p:nvPr>
        </p:nvSpPr>
        <p:spPr/>
        <p:txBody>
          <a:bodyPr/>
          <a:lstStyle>
            <a:lvl1pPr>
              <a:defRPr/>
            </a:lvl1pPr>
          </a:lstStyle>
          <a:p>
            <a:fld id="{E7019B18-E388-43D1-A88E-CB8E9266E55C}" type="slidenum">
              <a:rPr lang="en-GB" altLang="en-US"/>
              <a:pPr/>
              <a:t>‹#›</a:t>
            </a:fld>
            <a:endParaRPr lang="en-GB" altLang="en-US"/>
          </a:p>
        </p:txBody>
      </p:sp>
    </p:spTree>
    <p:extLst>
      <p:ext uri="{BB962C8B-B14F-4D97-AF65-F5344CB8AC3E}">
        <p14:creationId xmlns:p14="http://schemas.microsoft.com/office/powerpoint/2010/main" val="24699567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7E99570C-5E19-6977-F9EF-5D9046BB4FCB}"/>
              </a:ext>
            </a:extLst>
          </p:cNvPr>
          <p:cNvSpPr>
            <a:spLocks noGrp="1"/>
          </p:cNvSpPr>
          <p:nvPr>
            <p:ph type="dt" sz="half" idx="10"/>
          </p:nvPr>
        </p:nvSpPr>
        <p:spPr/>
        <p:txBody>
          <a:bodyPr/>
          <a:lstStyle>
            <a:lvl1pPr>
              <a:defRPr/>
            </a:lvl1pPr>
          </a:lstStyle>
          <a:p>
            <a:pPr>
              <a:defRPr/>
            </a:pPr>
            <a:fld id="{7F4A140D-E5B8-4BB0-978F-5CA124FF8709}" type="datetimeFigureOut">
              <a:rPr lang="en-GB" altLang="en-US"/>
              <a:pPr>
                <a:defRPr/>
              </a:pPr>
              <a:t>07/06/2026</a:t>
            </a:fld>
            <a:endParaRPr lang="en-GB" altLang="en-US"/>
          </a:p>
        </p:txBody>
      </p:sp>
      <p:sp>
        <p:nvSpPr>
          <p:cNvPr id="6" name="Footer Placeholder 4">
            <a:extLst>
              <a:ext uri="{FF2B5EF4-FFF2-40B4-BE49-F238E27FC236}">
                <a16:creationId xmlns:a16="http://schemas.microsoft.com/office/drawing/2014/main" id="{63589C7A-1CD1-AFF4-8FF5-E7D23F5CD1FD}"/>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AC5F012D-9AB1-0370-45DC-3F5936CD9F63}"/>
              </a:ext>
            </a:extLst>
          </p:cNvPr>
          <p:cNvSpPr>
            <a:spLocks noGrp="1"/>
          </p:cNvSpPr>
          <p:nvPr>
            <p:ph type="sldNum" sz="quarter" idx="12"/>
          </p:nvPr>
        </p:nvSpPr>
        <p:spPr/>
        <p:txBody>
          <a:bodyPr/>
          <a:lstStyle>
            <a:lvl1pPr>
              <a:defRPr/>
            </a:lvl1pPr>
          </a:lstStyle>
          <a:p>
            <a:fld id="{2039383E-53D6-4311-AABA-82525E10E43D}" type="slidenum">
              <a:rPr lang="en-GB" altLang="en-US"/>
              <a:pPr/>
              <a:t>‹#›</a:t>
            </a:fld>
            <a:endParaRPr lang="en-GB" altLang="en-US"/>
          </a:p>
        </p:txBody>
      </p:sp>
    </p:spTree>
    <p:extLst>
      <p:ext uri="{BB962C8B-B14F-4D97-AF65-F5344CB8AC3E}">
        <p14:creationId xmlns:p14="http://schemas.microsoft.com/office/powerpoint/2010/main" val="19541509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B330F7A6-20AF-B12B-0AF7-D1F95DE593F1}"/>
              </a:ext>
            </a:extLst>
          </p:cNvPr>
          <p:cNvSpPr>
            <a:spLocks noGrp="1"/>
          </p:cNvSpPr>
          <p:nvPr>
            <p:ph type="dt" sz="half" idx="10"/>
          </p:nvPr>
        </p:nvSpPr>
        <p:spPr/>
        <p:txBody>
          <a:bodyPr/>
          <a:lstStyle>
            <a:lvl1pPr>
              <a:defRPr/>
            </a:lvl1pPr>
          </a:lstStyle>
          <a:p>
            <a:pPr>
              <a:defRPr/>
            </a:pPr>
            <a:fld id="{6C954F64-ABB5-4CC3-B4AD-DAC8AD2765D7}" type="datetimeFigureOut">
              <a:rPr lang="en-GB" altLang="en-US"/>
              <a:pPr>
                <a:defRPr/>
              </a:pPr>
              <a:t>07/06/2026</a:t>
            </a:fld>
            <a:endParaRPr lang="en-GB" altLang="en-US"/>
          </a:p>
        </p:txBody>
      </p:sp>
      <p:sp>
        <p:nvSpPr>
          <p:cNvPr id="8" name="Footer Placeholder 4">
            <a:extLst>
              <a:ext uri="{FF2B5EF4-FFF2-40B4-BE49-F238E27FC236}">
                <a16:creationId xmlns:a16="http://schemas.microsoft.com/office/drawing/2014/main" id="{6EB551BE-1EA4-7837-00F4-434159D5A3EB}"/>
              </a:ext>
            </a:extLst>
          </p:cNvPr>
          <p:cNvSpPr>
            <a:spLocks noGrp="1"/>
          </p:cNvSpPr>
          <p:nvPr>
            <p:ph type="ftr" sz="quarter" idx="11"/>
          </p:nvPr>
        </p:nvSpPr>
        <p:spPr/>
        <p:txBody>
          <a:bodyPr/>
          <a:lstStyle>
            <a:lvl1pPr>
              <a:defRPr/>
            </a:lvl1pPr>
          </a:lstStyle>
          <a:p>
            <a:pPr>
              <a:defRPr/>
            </a:pPr>
            <a:endParaRPr lang="en-GB"/>
          </a:p>
        </p:txBody>
      </p:sp>
      <p:sp>
        <p:nvSpPr>
          <p:cNvPr id="9" name="Slide Number Placeholder 5">
            <a:extLst>
              <a:ext uri="{FF2B5EF4-FFF2-40B4-BE49-F238E27FC236}">
                <a16:creationId xmlns:a16="http://schemas.microsoft.com/office/drawing/2014/main" id="{DEEA1A83-48F7-849F-FFB5-F605DB9D1867}"/>
              </a:ext>
            </a:extLst>
          </p:cNvPr>
          <p:cNvSpPr>
            <a:spLocks noGrp="1"/>
          </p:cNvSpPr>
          <p:nvPr>
            <p:ph type="sldNum" sz="quarter" idx="12"/>
          </p:nvPr>
        </p:nvSpPr>
        <p:spPr/>
        <p:txBody>
          <a:bodyPr/>
          <a:lstStyle>
            <a:lvl1pPr>
              <a:defRPr/>
            </a:lvl1pPr>
          </a:lstStyle>
          <a:p>
            <a:fld id="{454739D8-E0A9-4C17-BD18-EDCC89FCB2C0}" type="slidenum">
              <a:rPr lang="en-GB" altLang="en-US"/>
              <a:pPr/>
              <a:t>‹#›</a:t>
            </a:fld>
            <a:endParaRPr lang="en-GB" altLang="en-US"/>
          </a:p>
        </p:txBody>
      </p:sp>
    </p:spTree>
    <p:extLst>
      <p:ext uri="{BB962C8B-B14F-4D97-AF65-F5344CB8AC3E}">
        <p14:creationId xmlns:p14="http://schemas.microsoft.com/office/powerpoint/2010/main" val="18599368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57124A3D-0884-4927-E0D5-F97B9BC6F517}"/>
              </a:ext>
            </a:extLst>
          </p:cNvPr>
          <p:cNvSpPr>
            <a:spLocks noGrp="1"/>
          </p:cNvSpPr>
          <p:nvPr>
            <p:ph type="dt" sz="half" idx="10"/>
          </p:nvPr>
        </p:nvSpPr>
        <p:spPr/>
        <p:txBody>
          <a:bodyPr/>
          <a:lstStyle>
            <a:lvl1pPr>
              <a:defRPr/>
            </a:lvl1pPr>
          </a:lstStyle>
          <a:p>
            <a:pPr>
              <a:defRPr/>
            </a:pPr>
            <a:fld id="{045E8FF8-758A-4831-B839-D7AEB73CB353}" type="datetimeFigureOut">
              <a:rPr lang="en-GB" altLang="en-US"/>
              <a:pPr>
                <a:defRPr/>
              </a:pPr>
              <a:t>07/06/2026</a:t>
            </a:fld>
            <a:endParaRPr lang="en-GB" altLang="en-US"/>
          </a:p>
        </p:txBody>
      </p:sp>
      <p:sp>
        <p:nvSpPr>
          <p:cNvPr id="4" name="Footer Placeholder 4">
            <a:extLst>
              <a:ext uri="{FF2B5EF4-FFF2-40B4-BE49-F238E27FC236}">
                <a16:creationId xmlns:a16="http://schemas.microsoft.com/office/drawing/2014/main" id="{B89658DE-2BBA-4D82-214F-46645820E9D4}"/>
              </a:ext>
            </a:extLst>
          </p:cNvPr>
          <p:cNvSpPr>
            <a:spLocks noGrp="1"/>
          </p:cNvSpPr>
          <p:nvPr>
            <p:ph type="ftr" sz="quarter" idx="11"/>
          </p:nvPr>
        </p:nvSpPr>
        <p:spPr/>
        <p:txBody>
          <a:bodyPr/>
          <a:lstStyle>
            <a:lvl1pPr>
              <a:defRPr/>
            </a:lvl1pPr>
          </a:lstStyle>
          <a:p>
            <a:pPr>
              <a:defRPr/>
            </a:pPr>
            <a:endParaRPr lang="en-GB"/>
          </a:p>
        </p:txBody>
      </p:sp>
      <p:sp>
        <p:nvSpPr>
          <p:cNvPr id="5" name="Slide Number Placeholder 5">
            <a:extLst>
              <a:ext uri="{FF2B5EF4-FFF2-40B4-BE49-F238E27FC236}">
                <a16:creationId xmlns:a16="http://schemas.microsoft.com/office/drawing/2014/main" id="{C859F34A-A9A0-CDF2-3728-971FDA7E0321}"/>
              </a:ext>
            </a:extLst>
          </p:cNvPr>
          <p:cNvSpPr>
            <a:spLocks noGrp="1"/>
          </p:cNvSpPr>
          <p:nvPr>
            <p:ph type="sldNum" sz="quarter" idx="12"/>
          </p:nvPr>
        </p:nvSpPr>
        <p:spPr/>
        <p:txBody>
          <a:bodyPr/>
          <a:lstStyle>
            <a:lvl1pPr>
              <a:defRPr/>
            </a:lvl1pPr>
          </a:lstStyle>
          <a:p>
            <a:fld id="{CD2A24AC-FB9D-4BD8-BE83-A728AE75D178}" type="slidenum">
              <a:rPr lang="en-GB" altLang="en-US"/>
              <a:pPr/>
              <a:t>‹#›</a:t>
            </a:fld>
            <a:endParaRPr lang="en-GB" altLang="en-US"/>
          </a:p>
        </p:txBody>
      </p:sp>
    </p:spTree>
    <p:extLst>
      <p:ext uri="{BB962C8B-B14F-4D97-AF65-F5344CB8AC3E}">
        <p14:creationId xmlns:p14="http://schemas.microsoft.com/office/powerpoint/2010/main" val="5378761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0EBC730-5ABB-336F-ED56-69F37620B918}"/>
              </a:ext>
            </a:extLst>
          </p:cNvPr>
          <p:cNvSpPr>
            <a:spLocks noGrp="1"/>
          </p:cNvSpPr>
          <p:nvPr>
            <p:ph type="dt" sz="half" idx="10"/>
          </p:nvPr>
        </p:nvSpPr>
        <p:spPr/>
        <p:txBody>
          <a:bodyPr/>
          <a:lstStyle>
            <a:lvl1pPr>
              <a:defRPr/>
            </a:lvl1pPr>
          </a:lstStyle>
          <a:p>
            <a:pPr>
              <a:defRPr/>
            </a:pPr>
            <a:fld id="{BA2523E6-FBAD-4396-94BE-8C41FBBA0F25}" type="datetimeFigureOut">
              <a:rPr lang="en-GB" altLang="en-US"/>
              <a:pPr>
                <a:defRPr/>
              </a:pPr>
              <a:t>07/06/2026</a:t>
            </a:fld>
            <a:endParaRPr lang="en-GB" altLang="en-US"/>
          </a:p>
        </p:txBody>
      </p:sp>
      <p:sp>
        <p:nvSpPr>
          <p:cNvPr id="3" name="Footer Placeholder 4">
            <a:extLst>
              <a:ext uri="{FF2B5EF4-FFF2-40B4-BE49-F238E27FC236}">
                <a16:creationId xmlns:a16="http://schemas.microsoft.com/office/drawing/2014/main" id="{1C816069-04A9-095A-032A-A1D7F6492CC6}"/>
              </a:ext>
            </a:extLst>
          </p:cNvPr>
          <p:cNvSpPr>
            <a:spLocks noGrp="1"/>
          </p:cNvSpPr>
          <p:nvPr>
            <p:ph type="ftr" sz="quarter" idx="11"/>
          </p:nvPr>
        </p:nvSpPr>
        <p:spPr/>
        <p:txBody>
          <a:bodyPr/>
          <a:lstStyle>
            <a:lvl1pPr>
              <a:defRPr/>
            </a:lvl1pPr>
          </a:lstStyle>
          <a:p>
            <a:pPr>
              <a:defRPr/>
            </a:pPr>
            <a:endParaRPr lang="en-GB"/>
          </a:p>
        </p:txBody>
      </p:sp>
      <p:sp>
        <p:nvSpPr>
          <p:cNvPr id="4" name="Slide Number Placeholder 5">
            <a:extLst>
              <a:ext uri="{FF2B5EF4-FFF2-40B4-BE49-F238E27FC236}">
                <a16:creationId xmlns:a16="http://schemas.microsoft.com/office/drawing/2014/main" id="{B38B2829-9FAC-A23A-0BF3-61A37E9A0B72}"/>
              </a:ext>
            </a:extLst>
          </p:cNvPr>
          <p:cNvSpPr>
            <a:spLocks noGrp="1"/>
          </p:cNvSpPr>
          <p:nvPr>
            <p:ph type="sldNum" sz="quarter" idx="12"/>
          </p:nvPr>
        </p:nvSpPr>
        <p:spPr/>
        <p:txBody>
          <a:bodyPr/>
          <a:lstStyle>
            <a:lvl1pPr>
              <a:defRPr/>
            </a:lvl1pPr>
          </a:lstStyle>
          <a:p>
            <a:fld id="{7632536A-7855-49A0-A966-7F3616DC48FE}" type="slidenum">
              <a:rPr lang="en-GB" altLang="en-US"/>
              <a:pPr/>
              <a:t>‹#›</a:t>
            </a:fld>
            <a:endParaRPr lang="en-GB" altLang="en-US"/>
          </a:p>
        </p:txBody>
      </p:sp>
    </p:spTree>
    <p:extLst>
      <p:ext uri="{BB962C8B-B14F-4D97-AF65-F5344CB8AC3E}">
        <p14:creationId xmlns:p14="http://schemas.microsoft.com/office/powerpoint/2010/main" val="16750735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E31953A9-0D7F-7FA1-4BAC-6B82817CA936}"/>
              </a:ext>
            </a:extLst>
          </p:cNvPr>
          <p:cNvSpPr>
            <a:spLocks noGrp="1"/>
          </p:cNvSpPr>
          <p:nvPr>
            <p:ph type="dt" sz="half" idx="10"/>
          </p:nvPr>
        </p:nvSpPr>
        <p:spPr/>
        <p:txBody>
          <a:bodyPr/>
          <a:lstStyle>
            <a:lvl1pPr>
              <a:defRPr/>
            </a:lvl1pPr>
          </a:lstStyle>
          <a:p>
            <a:pPr>
              <a:defRPr/>
            </a:pPr>
            <a:fld id="{A345CF39-E9DB-49A7-A4FF-33C529D67A5A}" type="datetimeFigureOut">
              <a:rPr lang="en-GB" altLang="en-US"/>
              <a:pPr>
                <a:defRPr/>
              </a:pPr>
              <a:t>07/06/2026</a:t>
            </a:fld>
            <a:endParaRPr lang="en-GB" altLang="en-US"/>
          </a:p>
        </p:txBody>
      </p:sp>
      <p:sp>
        <p:nvSpPr>
          <p:cNvPr id="6" name="Footer Placeholder 4">
            <a:extLst>
              <a:ext uri="{FF2B5EF4-FFF2-40B4-BE49-F238E27FC236}">
                <a16:creationId xmlns:a16="http://schemas.microsoft.com/office/drawing/2014/main" id="{83199A4E-DC70-7319-565D-DDFDC05A3F5A}"/>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C41420D7-0B62-6234-37C7-84046DB3F6E1}"/>
              </a:ext>
            </a:extLst>
          </p:cNvPr>
          <p:cNvSpPr>
            <a:spLocks noGrp="1"/>
          </p:cNvSpPr>
          <p:nvPr>
            <p:ph type="sldNum" sz="quarter" idx="12"/>
          </p:nvPr>
        </p:nvSpPr>
        <p:spPr/>
        <p:txBody>
          <a:bodyPr/>
          <a:lstStyle>
            <a:lvl1pPr>
              <a:defRPr/>
            </a:lvl1pPr>
          </a:lstStyle>
          <a:p>
            <a:fld id="{20764F4D-6AFD-4D5F-86D1-1EE50A90324C}" type="slidenum">
              <a:rPr lang="en-GB" altLang="en-US"/>
              <a:pPr/>
              <a:t>‹#›</a:t>
            </a:fld>
            <a:endParaRPr lang="en-GB" altLang="en-US"/>
          </a:p>
        </p:txBody>
      </p:sp>
    </p:spTree>
    <p:extLst>
      <p:ext uri="{BB962C8B-B14F-4D97-AF65-F5344CB8AC3E}">
        <p14:creationId xmlns:p14="http://schemas.microsoft.com/office/powerpoint/2010/main" val="37863098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6A01B562-457C-124A-2B86-D551E48BC141}"/>
              </a:ext>
            </a:extLst>
          </p:cNvPr>
          <p:cNvSpPr>
            <a:spLocks noGrp="1"/>
          </p:cNvSpPr>
          <p:nvPr>
            <p:ph type="dt" sz="half" idx="10"/>
          </p:nvPr>
        </p:nvSpPr>
        <p:spPr/>
        <p:txBody>
          <a:bodyPr/>
          <a:lstStyle>
            <a:lvl1pPr>
              <a:defRPr/>
            </a:lvl1pPr>
          </a:lstStyle>
          <a:p>
            <a:pPr>
              <a:defRPr/>
            </a:pPr>
            <a:fld id="{99DDE2CB-1C13-4D89-9EEC-C640150FAB59}" type="datetimeFigureOut">
              <a:rPr lang="en-GB" altLang="en-US"/>
              <a:pPr>
                <a:defRPr/>
              </a:pPr>
              <a:t>07/06/2026</a:t>
            </a:fld>
            <a:endParaRPr lang="en-GB" altLang="en-US"/>
          </a:p>
        </p:txBody>
      </p:sp>
      <p:sp>
        <p:nvSpPr>
          <p:cNvPr id="6" name="Footer Placeholder 4">
            <a:extLst>
              <a:ext uri="{FF2B5EF4-FFF2-40B4-BE49-F238E27FC236}">
                <a16:creationId xmlns:a16="http://schemas.microsoft.com/office/drawing/2014/main" id="{C17FBD6A-0C0F-25DD-00B2-DCC8669ED722}"/>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E0619373-1AFC-9081-C8CE-2FE0014591AF}"/>
              </a:ext>
            </a:extLst>
          </p:cNvPr>
          <p:cNvSpPr>
            <a:spLocks noGrp="1"/>
          </p:cNvSpPr>
          <p:nvPr>
            <p:ph type="sldNum" sz="quarter" idx="12"/>
          </p:nvPr>
        </p:nvSpPr>
        <p:spPr/>
        <p:txBody>
          <a:bodyPr/>
          <a:lstStyle>
            <a:lvl1pPr>
              <a:defRPr/>
            </a:lvl1pPr>
          </a:lstStyle>
          <a:p>
            <a:fld id="{BE1219B1-6AAB-47D0-997A-BE8FA817A05F}" type="slidenum">
              <a:rPr lang="en-GB" altLang="en-US"/>
              <a:pPr/>
              <a:t>‹#›</a:t>
            </a:fld>
            <a:endParaRPr lang="en-GB" altLang="en-US"/>
          </a:p>
        </p:txBody>
      </p:sp>
    </p:spTree>
    <p:extLst>
      <p:ext uri="{BB962C8B-B14F-4D97-AF65-F5344CB8AC3E}">
        <p14:creationId xmlns:p14="http://schemas.microsoft.com/office/powerpoint/2010/main" val="10213044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BB17FC9-59EE-9491-C7DF-8607960DE0F6}"/>
              </a:ext>
            </a:extLst>
          </p:cNvPr>
          <p:cNvSpPr>
            <a:spLocks noGrp="1"/>
          </p:cNvSpPr>
          <p:nvPr>
            <p:ph type="dt" sz="half" idx="10"/>
          </p:nvPr>
        </p:nvSpPr>
        <p:spPr/>
        <p:txBody>
          <a:bodyPr/>
          <a:lstStyle>
            <a:lvl1pPr>
              <a:defRPr/>
            </a:lvl1pPr>
          </a:lstStyle>
          <a:p>
            <a:pPr>
              <a:defRPr/>
            </a:pPr>
            <a:fld id="{2DA8549A-BA4D-4333-A664-59F669F48B95}" type="datetimeFigureOut">
              <a:rPr lang="en-GB" altLang="en-US"/>
              <a:pPr>
                <a:defRPr/>
              </a:pPr>
              <a:t>07/06/2026</a:t>
            </a:fld>
            <a:endParaRPr lang="en-GB" altLang="en-US"/>
          </a:p>
        </p:txBody>
      </p:sp>
      <p:sp>
        <p:nvSpPr>
          <p:cNvPr id="5" name="Footer Placeholder 4">
            <a:extLst>
              <a:ext uri="{FF2B5EF4-FFF2-40B4-BE49-F238E27FC236}">
                <a16:creationId xmlns:a16="http://schemas.microsoft.com/office/drawing/2014/main" id="{DBB0DBB9-B16E-B417-5296-205AF9B7C805}"/>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DF6FBD2E-5375-F9E2-CC35-3087E76234A6}"/>
              </a:ext>
            </a:extLst>
          </p:cNvPr>
          <p:cNvSpPr>
            <a:spLocks noGrp="1"/>
          </p:cNvSpPr>
          <p:nvPr>
            <p:ph type="sldNum" sz="quarter" idx="12"/>
          </p:nvPr>
        </p:nvSpPr>
        <p:spPr/>
        <p:txBody>
          <a:bodyPr/>
          <a:lstStyle>
            <a:lvl1pPr>
              <a:defRPr/>
            </a:lvl1pPr>
          </a:lstStyle>
          <a:p>
            <a:fld id="{0F6A5A54-3EDB-461E-8A7B-1E104D4B5F16}" type="slidenum">
              <a:rPr lang="en-GB" altLang="en-US"/>
              <a:pPr/>
              <a:t>‹#›</a:t>
            </a:fld>
            <a:endParaRPr lang="en-GB" altLang="en-US"/>
          </a:p>
        </p:txBody>
      </p:sp>
    </p:spTree>
    <p:extLst>
      <p:ext uri="{BB962C8B-B14F-4D97-AF65-F5344CB8AC3E}">
        <p14:creationId xmlns:p14="http://schemas.microsoft.com/office/powerpoint/2010/main" val="27989104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2FC1992-4896-6EC2-F76F-A2E8FF80665F}"/>
              </a:ext>
            </a:extLst>
          </p:cNvPr>
          <p:cNvSpPr>
            <a:spLocks noGrp="1"/>
          </p:cNvSpPr>
          <p:nvPr>
            <p:ph type="dt" sz="half" idx="10"/>
          </p:nvPr>
        </p:nvSpPr>
        <p:spPr/>
        <p:txBody>
          <a:bodyPr/>
          <a:lstStyle>
            <a:lvl1pPr>
              <a:defRPr/>
            </a:lvl1pPr>
          </a:lstStyle>
          <a:p>
            <a:pPr>
              <a:defRPr/>
            </a:pPr>
            <a:fld id="{B381C060-813B-4B9A-899F-1445C44B6432}" type="datetimeFigureOut">
              <a:rPr lang="en-GB" altLang="en-US"/>
              <a:pPr>
                <a:defRPr/>
              </a:pPr>
              <a:t>07/06/2026</a:t>
            </a:fld>
            <a:endParaRPr lang="en-GB" altLang="en-US"/>
          </a:p>
        </p:txBody>
      </p:sp>
      <p:sp>
        <p:nvSpPr>
          <p:cNvPr id="5" name="Footer Placeholder 4">
            <a:extLst>
              <a:ext uri="{FF2B5EF4-FFF2-40B4-BE49-F238E27FC236}">
                <a16:creationId xmlns:a16="http://schemas.microsoft.com/office/drawing/2014/main" id="{27A640D3-A7DE-51CD-872B-D675EE88FB2F}"/>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66DDC5B1-C3CB-F362-7162-3EC97BD97424}"/>
              </a:ext>
            </a:extLst>
          </p:cNvPr>
          <p:cNvSpPr>
            <a:spLocks noGrp="1"/>
          </p:cNvSpPr>
          <p:nvPr>
            <p:ph type="sldNum" sz="quarter" idx="12"/>
          </p:nvPr>
        </p:nvSpPr>
        <p:spPr/>
        <p:txBody>
          <a:bodyPr/>
          <a:lstStyle>
            <a:lvl1pPr>
              <a:defRPr/>
            </a:lvl1pPr>
          </a:lstStyle>
          <a:p>
            <a:fld id="{D9B99F19-EF56-426A-A08B-DA41FAA1F269}" type="slidenum">
              <a:rPr lang="en-GB" altLang="en-US"/>
              <a:pPr/>
              <a:t>‹#›</a:t>
            </a:fld>
            <a:endParaRPr lang="en-GB" altLang="en-US"/>
          </a:p>
        </p:txBody>
      </p:sp>
    </p:spTree>
    <p:extLst>
      <p:ext uri="{BB962C8B-B14F-4D97-AF65-F5344CB8AC3E}">
        <p14:creationId xmlns:p14="http://schemas.microsoft.com/office/powerpoint/2010/main" val="908666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5BE718E3-016E-F6B6-F3D2-1EA793E84D2A}"/>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00A843FB-A8DF-20E2-39B1-278C6DBC1DD5}"/>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E43A8C5D-7AEF-32C8-F3CB-D7A96ABD32FF}"/>
              </a:ext>
            </a:extLst>
          </p:cNvPr>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eaLnBrk="1" hangingPunct="1">
              <a:defRPr sz="1200">
                <a:solidFill>
                  <a:srgbClr val="898989"/>
                </a:solidFill>
              </a:defRPr>
            </a:lvl1pPr>
          </a:lstStyle>
          <a:p>
            <a:pPr>
              <a:defRPr/>
            </a:pPr>
            <a:fld id="{7E5A5BC7-7B13-4E2B-92E0-BA21AD100983}" type="datetimeFigureOut">
              <a:rPr lang="en-GB" altLang="en-US"/>
              <a:pPr>
                <a:defRPr/>
              </a:pPr>
              <a:t>07/06/2026</a:t>
            </a:fld>
            <a:endParaRPr lang="en-GB" altLang="en-US"/>
          </a:p>
        </p:txBody>
      </p:sp>
      <p:sp>
        <p:nvSpPr>
          <p:cNvPr id="5" name="Footer Placeholder 4">
            <a:extLst>
              <a:ext uri="{FF2B5EF4-FFF2-40B4-BE49-F238E27FC236}">
                <a16:creationId xmlns:a16="http://schemas.microsoft.com/office/drawing/2014/main" id="{FCD6792A-593E-0EC5-EB69-226A6C021005}"/>
              </a:ext>
            </a:extLst>
          </p:cNvPr>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ea typeface="+mn-ea"/>
                <a:cs typeface="+mn-cs"/>
              </a:defRPr>
            </a:lvl1pPr>
          </a:lstStyle>
          <a:p>
            <a:pPr>
              <a:defRPr/>
            </a:pPr>
            <a:endParaRPr lang="en-GB"/>
          </a:p>
        </p:txBody>
      </p:sp>
      <p:sp>
        <p:nvSpPr>
          <p:cNvPr id="6" name="Slide Number Placeholder 5">
            <a:extLst>
              <a:ext uri="{FF2B5EF4-FFF2-40B4-BE49-F238E27FC236}">
                <a16:creationId xmlns:a16="http://schemas.microsoft.com/office/drawing/2014/main" id="{1DBDB012-ED4B-56AA-E86F-B3806A5CCDD3}"/>
              </a:ext>
            </a:extLst>
          </p:cNvPr>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fld id="{15CB20ED-1558-4110-B98F-F13F25100E4F}" type="slidenum">
              <a:rPr lang="en-GB" altLang="en-US"/>
              <a:pPr/>
              <a:t>‹#›</a:t>
            </a:fld>
            <a:endParaRPr lang="en-GB"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S PGothic" pitchFamily="34" charset="-128"/>
          <a:cs typeface="+mj-cs"/>
        </a:defRPr>
      </a:lvl1pPr>
      <a:lvl2pPr algn="ctr" rtl="0" eaLnBrk="0" fontAlgn="base" hangingPunct="0">
        <a:spcBef>
          <a:spcPct val="0"/>
        </a:spcBef>
        <a:spcAft>
          <a:spcPct val="0"/>
        </a:spcAft>
        <a:defRPr sz="4400">
          <a:solidFill>
            <a:schemeClr val="tx1"/>
          </a:solidFill>
          <a:latin typeface="Calibri" pitchFamily="34" charset="0"/>
          <a:ea typeface="MS PGothic" pitchFamily="34" charset="-128"/>
        </a:defRPr>
      </a:lvl2pPr>
      <a:lvl3pPr algn="ctr" rtl="0" eaLnBrk="0" fontAlgn="base" hangingPunct="0">
        <a:spcBef>
          <a:spcPct val="0"/>
        </a:spcBef>
        <a:spcAft>
          <a:spcPct val="0"/>
        </a:spcAft>
        <a:defRPr sz="4400">
          <a:solidFill>
            <a:schemeClr val="tx1"/>
          </a:solidFill>
          <a:latin typeface="Calibri" pitchFamily="34" charset="0"/>
          <a:ea typeface="MS PGothic" pitchFamily="34" charset="-128"/>
        </a:defRPr>
      </a:lvl3pPr>
      <a:lvl4pPr algn="ctr" rtl="0" eaLnBrk="0" fontAlgn="base" hangingPunct="0">
        <a:spcBef>
          <a:spcPct val="0"/>
        </a:spcBef>
        <a:spcAft>
          <a:spcPct val="0"/>
        </a:spcAft>
        <a:defRPr sz="4400">
          <a:solidFill>
            <a:schemeClr val="tx1"/>
          </a:solidFill>
          <a:latin typeface="Calibri" pitchFamily="34" charset="0"/>
          <a:ea typeface="MS PGothic" pitchFamily="34" charset="-128"/>
        </a:defRPr>
      </a:lvl4pPr>
      <a:lvl5pPr algn="ctr" rtl="0" eaLnBrk="0" fontAlgn="base" hangingPunct="0">
        <a:spcBef>
          <a:spcPct val="0"/>
        </a:spcBef>
        <a:spcAft>
          <a:spcPct val="0"/>
        </a:spcAft>
        <a:defRPr sz="4400">
          <a:solidFill>
            <a:schemeClr val="tx1"/>
          </a:solidFill>
          <a:latin typeface="Calibri" pitchFamily="34" charset="0"/>
          <a:ea typeface="MS PGothic" pitchFamily="34" charset="-128"/>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S PGothic" pitchFamily="34" charset="-128"/>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S PGothic" pitchFamily="34" charset="-128"/>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S PGothic" pitchFamily="34" charset="-128"/>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S PGothic" pitchFamily="34" charset="-128"/>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S PGothic" pitchFamily="34" charset="-128"/>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97">
            <a:extLst>
              <a:ext uri="{FF2B5EF4-FFF2-40B4-BE49-F238E27FC236}">
                <a16:creationId xmlns:a16="http://schemas.microsoft.com/office/drawing/2014/main" id="{FD7E9416-46E4-34D8-8B48-3BDEEFF26C29}"/>
              </a:ext>
            </a:extLst>
          </p:cNvPr>
          <p:cNvSpPr>
            <a:spLocks noChangeArrowheads="1"/>
          </p:cNvSpPr>
          <p:nvPr/>
        </p:nvSpPr>
        <p:spPr bwMode="auto">
          <a:xfrm flipH="1">
            <a:off x="187325" y="93663"/>
            <a:ext cx="4097338" cy="1247775"/>
          </a:xfrm>
          <a:prstGeom prst="rect">
            <a:avLst/>
          </a:prstGeom>
          <a:solidFill>
            <a:srgbClr val="D7E4BD"/>
          </a:solidFill>
          <a:ln>
            <a:noFill/>
          </a:ln>
          <a:effectLst>
            <a:outerShdw blurRad="50800" dist="38100" dir="2700000" algn="tl" rotWithShape="0">
              <a:srgbClr val="808080">
                <a:alpha val="39998"/>
              </a:srgbClr>
            </a:outerShdw>
          </a:effectLst>
        </p:spPr>
        <p:txBody>
          <a:bodyPr lIns="274320" tIns="274320" rIns="274320" bIns="274320"/>
          <a:lstStyle/>
          <a:p>
            <a:pPr algn="ctr" eaLnBrk="1" hangingPunct="1">
              <a:spcAft>
                <a:spcPts val="1000"/>
              </a:spcAft>
              <a:defRPr/>
            </a:pPr>
            <a:endParaRPr lang="en-GB" sz="1200" b="1" dirty="0">
              <a:latin typeface="Comic Sans MS" pitchFamily="66" charset="0"/>
              <a:ea typeface="+mn-ea"/>
              <a:cs typeface="Arial" panose="020B0604020202020204" pitchFamily="34" charset="0"/>
            </a:endParaRPr>
          </a:p>
          <a:p>
            <a:pPr algn="ctr" eaLnBrk="1" hangingPunct="1">
              <a:spcAft>
                <a:spcPts val="1000"/>
              </a:spcAft>
              <a:defRPr/>
            </a:pPr>
            <a:r>
              <a:rPr lang="en-GB" sz="1200" b="1" dirty="0">
                <a:latin typeface="Comic Sans MS" pitchFamily="66" charset="0"/>
                <a:ea typeface="+mn-ea"/>
                <a:cs typeface="Arial" panose="020B0604020202020204" pitchFamily="34" charset="0"/>
              </a:rPr>
              <a:t>Nursery Curriculum Plan</a:t>
            </a:r>
          </a:p>
          <a:p>
            <a:pPr algn="ctr" eaLnBrk="1" hangingPunct="1">
              <a:spcAft>
                <a:spcPts val="1000"/>
              </a:spcAft>
              <a:defRPr/>
            </a:pPr>
            <a:r>
              <a:rPr lang="en-GB" sz="1200" b="1" dirty="0">
                <a:latin typeface="Comic Sans MS" pitchFamily="66" charset="0"/>
                <a:ea typeface="+mn-ea"/>
                <a:cs typeface="Arial" panose="020B0604020202020204" pitchFamily="34" charset="0"/>
              </a:rPr>
              <a:t>Autumn 2 2017</a:t>
            </a:r>
            <a:endParaRPr lang="en-US" sz="1200" dirty="0">
              <a:latin typeface="Arial" pitchFamily="34" charset="0"/>
              <a:ea typeface="+mn-ea"/>
              <a:cs typeface="Arial" panose="020B0604020202020204" pitchFamily="34" charset="0"/>
            </a:endParaRPr>
          </a:p>
        </p:txBody>
      </p:sp>
      <p:sp>
        <p:nvSpPr>
          <p:cNvPr id="5" name="Rectangle 397">
            <a:extLst>
              <a:ext uri="{FF2B5EF4-FFF2-40B4-BE49-F238E27FC236}">
                <a16:creationId xmlns:a16="http://schemas.microsoft.com/office/drawing/2014/main" id="{AD1AC786-654A-4E97-BD3C-B3D346C97E42}"/>
              </a:ext>
            </a:extLst>
          </p:cNvPr>
          <p:cNvSpPr>
            <a:spLocks noChangeArrowheads="1"/>
          </p:cNvSpPr>
          <p:nvPr/>
        </p:nvSpPr>
        <p:spPr bwMode="auto">
          <a:xfrm flipH="1">
            <a:off x="4486110" y="101600"/>
            <a:ext cx="4449762" cy="6576462"/>
          </a:xfrm>
          <a:prstGeom prst="rect">
            <a:avLst/>
          </a:prstGeom>
          <a:solidFill>
            <a:srgbClr val="D7E4BD"/>
          </a:solidFill>
          <a:ln>
            <a:noFill/>
          </a:ln>
          <a:effectLst>
            <a:outerShdw blurRad="50800" dist="38100" dir="2700000" algn="tl" rotWithShape="0">
              <a:srgbClr val="808080">
                <a:alpha val="39998"/>
              </a:srgbClr>
            </a:outerShdw>
          </a:effectLst>
        </p:spPr>
        <p:txBody>
          <a:bodyPr lIns="274320" tIns="274320" rIns="274320" bIns="274320"/>
          <a:lstStyle>
            <a:lvl1pPr>
              <a:defRPr sz="2400">
                <a:solidFill>
                  <a:schemeClr val="tx1"/>
                </a:solidFill>
                <a:latin typeface="Calibri" pitchFamily="34" charset="0"/>
                <a:ea typeface="MS PGothic" pitchFamily="34" charset="-128"/>
              </a:defRPr>
            </a:lvl1pPr>
            <a:lvl2pPr>
              <a:defRPr sz="2400">
                <a:solidFill>
                  <a:schemeClr val="tx1"/>
                </a:solidFill>
                <a:latin typeface="Calibri" pitchFamily="34" charset="0"/>
                <a:ea typeface="MS PGothic" pitchFamily="34" charset="-128"/>
              </a:defRPr>
            </a:lvl2pPr>
            <a:lvl3pPr marL="1143000" indent="-228600">
              <a:defRPr sz="2400">
                <a:solidFill>
                  <a:schemeClr val="tx1"/>
                </a:solidFill>
                <a:latin typeface="Calibri" pitchFamily="34" charset="0"/>
                <a:ea typeface="MS PGothic" pitchFamily="34" charset="-128"/>
              </a:defRPr>
            </a:lvl3pPr>
            <a:lvl4pPr marL="1600200" indent="-228600">
              <a:defRPr sz="2400">
                <a:solidFill>
                  <a:schemeClr val="tx1"/>
                </a:solidFill>
                <a:latin typeface="Calibri" pitchFamily="34" charset="0"/>
                <a:ea typeface="MS PGothic" pitchFamily="34" charset="-128"/>
              </a:defRPr>
            </a:lvl4pPr>
            <a:lvl5pPr marL="2057400" indent="-228600">
              <a:defRPr sz="2400">
                <a:solidFill>
                  <a:schemeClr val="tx1"/>
                </a:solidFill>
                <a:latin typeface="Calibri"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algn="ctr" eaLnBrk="1" hangingPunct="1">
              <a:spcAft>
                <a:spcPts val="1000"/>
              </a:spcAft>
              <a:defRPr/>
            </a:pPr>
            <a:r>
              <a:rPr lang="en-GB" altLang="en-US" sz="1200" b="1" u="sng" dirty="0">
                <a:latin typeface="Comic Sans MS" pitchFamily="66" charset="0"/>
              </a:rPr>
              <a:t>The Prime Areas:</a:t>
            </a:r>
            <a:endParaRPr lang="en-GB" altLang="en-US" sz="1200" u="sng" dirty="0">
              <a:latin typeface="Comic Sans MS" pitchFamily="66" charset="0"/>
            </a:endParaRPr>
          </a:p>
          <a:p>
            <a:pPr eaLnBrk="1" hangingPunct="1">
              <a:spcAft>
                <a:spcPts val="0"/>
              </a:spcAft>
              <a:defRPr/>
            </a:pPr>
            <a:r>
              <a:rPr lang="en-GB" altLang="en-US" sz="1200" b="1" u="sng" dirty="0">
                <a:latin typeface="Comic Sans MS" pitchFamily="66" charset="0"/>
              </a:rPr>
              <a:t>Personal, Social and Emotional</a:t>
            </a:r>
            <a:endParaRPr lang="en-GB" sz="1200" b="1" u="sng" dirty="0">
              <a:latin typeface="Comic Sans MS" pitchFamily="66" charset="0"/>
            </a:endParaRPr>
          </a:p>
          <a:p>
            <a:pPr algn="just"/>
            <a:r>
              <a:rPr lang="en-US" sz="1200" dirty="0">
                <a:latin typeface="Comic Sans MS" panose="030F0702030302020204" pitchFamily="66" charset="0"/>
              </a:rPr>
              <a:t>We will continue to use our Zones of Regulation to communicate how we are feeling during different activities and at different stages of the day.  This will help us to navigate our friendships and play experiences as we develop assertiveness in an appropriate way and as responsible learners.</a:t>
            </a:r>
          </a:p>
          <a:p>
            <a:pPr algn="just"/>
            <a:r>
              <a:rPr lang="en-US" sz="1200" dirty="0">
                <a:latin typeface="Comic Sans MS" panose="030F0702030302020204" pitchFamily="66" charset="0"/>
              </a:rPr>
              <a:t>   </a:t>
            </a:r>
            <a:endParaRPr lang="en-GB" altLang="en-US" sz="1200" u="sng" dirty="0">
              <a:latin typeface="Comic Sans MS" pitchFamily="66" charset="0"/>
            </a:endParaRPr>
          </a:p>
          <a:p>
            <a:pPr eaLnBrk="1" hangingPunct="1">
              <a:spcAft>
                <a:spcPts val="0"/>
              </a:spcAft>
              <a:defRPr/>
            </a:pPr>
            <a:r>
              <a:rPr lang="en-GB" altLang="en-US" sz="1200" b="1" u="sng" dirty="0">
                <a:latin typeface="Comic Sans MS" pitchFamily="66" charset="0"/>
              </a:rPr>
              <a:t>Physical</a:t>
            </a:r>
            <a:endParaRPr lang="en-GB" altLang="en-US" sz="1200" dirty="0">
              <a:latin typeface="Comic Sans MS" pitchFamily="66" charset="0"/>
            </a:endParaRPr>
          </a:p>
          <a:p>
            <a:pPr algn="just" eaLnBrk="1" hangingPunct="1">
              <a:spcAft>
                <a:spcPts val="0"/>
              </a:spcAft>
              <a:defRPr/>
            </a:pPr>
            <a:r>
              <a:rPr lang="en-GB" altLang="en-US" sz="1200" dirty="0">
                <a:latin typeface="Comic Sans MS" pitchFamily="66" charset="0"/>
              </a:rPr>
              <a:t>Through our indoor and outdoor activities, we will continue working on gross and fine motor control. We will choose appropriate resources to carry out independent plans and directed tasks. We will focus on collaborating with others to manage larger items. Our PE sessions will </a:t>
            </a:r>
            <a:r>
              <a:rPr lang="en-US" sz="1200" dirty="0">
                <a:latin typeface="Comic Sans MS" panose="030F0702030302020204" pitchFamily="66" charset="0"/>
              </a:rPr>
              <a:t>enable pupils to explore creating simple movement sequences that relate to specific words in different nursery rhymes. Pupils will add movements together to form sequences and begin to explore character movements with a partner.</a:t>
            </a:r>
            <a:r>
              <a:rPr lang="en-GB" sz="1200" dirty="0">
                <a:latin typeface="Comic Sans MS" pitchFamily="66" charset="0"/>
              </a:rPr>
              <a:t> W</a:t>
            </a:r>
            <a:r>
              <a:rPr lang="en-GB" altLang="en-US" sz="1200" dirty="0">
                <a:latin typeface="Comic Sans MS" pitchFamily="66" charset="0"/>
              </a:rPr>
              <a:t>e will further develop our ball skills. </a:t>
            </a:r>
            <a:r>
              <a:rPr lang="en-US" sz="1200" dirty="0">
                <a:latin typeface="Comic Sans MS" panose="030F0702030302020204" pitchFamily="66" charset="0"/>
              </a:rPr>
              <a:t>We will also increase our independence when getting dressed.</a:t>
            </a:r>
            <a:endParaRPr lang="en-US" sz="1200" dirty="0"/>
          </a:p>
          <a:p>
            <a:pPr algn="just" eaLnBrk="1" hangingPunct="1">
              <a:spcAft>
                <a:spcPts val="0"/>
              </a:spcAft>
              <a:defRPr/>
            </a:pPr>
            <a:r>
              <a:rPr lang="en-US" sz="1200" dirty="0"/>
              <a:t>         </a:t>
            </a:r>
            <a:endParaRPr lang="en-GB" altLang="en-US" sz="1200" b="1" u="sng" dirty="0">
              <a:latin typeface="Comic Sans MS" pitchFamily="66" charset="0"/>
            </a:endParaRPr>
          </a:p>
          <a:p>
            <a:pPr eaLnBrk="1" hangingPunct="1">
              <a:spcAft>
                <a:spcPts val="0"/>
              </a:spcAft>
              <a:defRPr/>
            </a:pPr>
            <a:r>
              <a:rPr lang="en-GB" altLang="en-US" sz="1200" b="1" u="sng" dirty="0">
                <a:latin typeface="Comic Sans MS" pitchFamily="66" charset="0"/>
              </a:rPr>
              <a:t>Communication and Language</a:t>
            </a:r>
          </a:p>
          <a:p>
            <a:pPr algn="just"/>
            <a:r>
              <a:rPr lang="en-US" sz="1200" dirty="0">
                <a:latin typeface="Comic Sans MS" panose="030F0702030302020204" pitchFamily="66" charset="0"/>
              </a:rPr>
              <a:t>We will listen to longer stories and as we begin to remember more, we will join in with retelling them.  We will demonstrate our ability to maintain concentration by paying attention to more than one thing and understanding a question or instruction with two parts. We will use talk to organise ourselves, and our ideas and play and develop using the correct tense (ran not </a:t>
            </a:r>
            <a:r>
              <a:rPr lang="en-US" sz="1200" dirty="0" err="1">
                <a:latin typeface="Comic Sans MS" panose="030F0702030302020204" pitchFamily="66" charset="0"/>
              </a:rPr>
              <a:t>runned</a:t>
            </a:r>
            <a:r>
              <a:rPr lang="en-US" sz="1200" dirty="0">
                <a:latin typeface="Comic Sans MS" panose="030F0702030302020204" pitchFamily="66" charset="0"/>
              </a:rPr>
              <a:t>!). </a:t>
            </a:r>
            <a:endParaRPr lang="en-GB" altLang="en-US" sz="1200" b="1" u="sng" dirty="0">
              <a:latin typeface="Comic Sans MS" pitchFamily="66" charset="0"/>
            </a:endParaRPr>
          </a:p>
          <a:p>
            <a:pPr algn="ctr" eaLnBrk="1" hangingPunct="1">
              <a:spcAft>
                <a:spcPts val="1000"/>
              </a:spcAft>
              <a:defRPr/>
            </a:pPr>
            <a:endParaRPr lang="en-GB" altLang="en-US" sz="1200" b="1" u="sng" dirty="0">
              <a:latin typeface="Comic Sans MS" pitchFamily="66" charset="0"/>
            </a:endParaRPr>
          </a:p>
          <a:p>
            <a:pPr algn="ctr" eaLnBrk="1" hangingPunct="1">
              <a:spcAft>
                <a:spcPts val="1000"/>
              </a:spcAft>
              <a:defRPr/>
            </a:pPr>
            <a:endParaRPr lang="en-GB" altLang="en-US" sz="1200" b="1" u="sng" dirty="0">
              <a:latin typeface="Comic Sans MS" pitchFamily="66" charset="0"/>
            </a:endParaRPr>
          </a:p>
          <a:p>
            <a:pPr algn="ctr" eaLnBrk="1" hangingPunct="1">
              <a:spcAft>
                <a:spcPts val="1000"/>
              </a:spcAft>
              <a:defRPr/>
            </a:pPr>
            <a:endParaRPr lang="en-GB" altLang="en-US" sz="1200" b="1" u="sng" dirty="0">
              <a:latin typeface="Comic Sans MS" pitchFamily="66" charset="0"/>
            </a:endParaRPr>
          </a:p>
        </p:txBody>
      </p:sp>
      <p:sp>
        <p:nvSpPr>
          <p:cNvPr id="2052" name="Text Box 2">
            <a:extLst>
              <a:ext uri="{FF2B5EF4-FFF2-40B4-BE49-F238E27FC236}">
                <a16:creationId xmlns:a16="http://schemas.microsoft.com/office/drawing/2014/main" id="{3AA2577E-A89D-96B0-788F-7F5856D94214}"/>
              </a:ext>
            </a:extLst>
          </p:cNvPr>
          <p:cNvSpPr txBox="1">
            <a:spLocks noChangeArrowheads="1"/>
          </p:cNvSpPr>
          <p:nvPr/>
        </p:nvSpPr>
        <p:spPr bwMode="auto">
          <a:xfrm>
            <a:off x="233704" y="1916584"/>
            <a:ext cx="4117299" cy="1574042"/>
          </a:xfrm>
          <a:prstGeom prst="rect">
            <a:avLst/>
          </a:prstGeom>
          <a:solidFill>
            <a:srgbClr val="FFFFFF"/>
          </a:solidFill>
          <a:ln w="9525">
            <a:solidFill>
              <a:srgbClr val="000000"/>
            </a:solidFill>
            <a:miter lim="800000"/>
            <a:headEnd/>
            <a:tailEnd/>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just" eaLnBrk="1" hangingPunct="1">
              <a:spcBef>
                <a:spcPct val="0"/>
              </a:spcBef>
              <a:spcAft>
                <a:spcPts val="1000"/>
              </a:spcAft>
              <a:buFontTx/>
              <a:buNone/>
            </a:pPr>
            <a:r>
              <a:rPr lang="en-GB" altLang="en-US" sz="1400" dirty="0">
                <a:latin typeface="Comic Sans MS" panose="030F0702030302020204" pitchFamily="66" charset="0"/>
              </a:rPr>
              <a:t>Our theme for this half term is </a:t>
            </a:r>
            <a:r>
              <a:rPr lang="en-GB" altLang="en-US" sz="1400" b="1" dirty="0">
                <a:latin typeface="Comic Sans MS" panose="030F0702030302020204" pitchFamily="66" charset="0"/>
              </a:rPr>
              <a:t>In the Garden</a:t>
            </a:r>
            <a:r>
              <a:rPr lang="en-GB" altLang="en-US" sz="1400" dirty="0">
                <a:latin typeface="Comic Sans MS" panose="030F0702030302020204" pitchFamily="66" charset="0"/>
              </a:rPr>
              <a:t>. Much of our time will be spent outside in both the School and Nursery garden planting seeds, caring for them and watching them grow. We will learn about the life cycle of plants and animals as we explore the fascinating journey of caterpillar to butterfly! </a:t>
            </a:r>
          </a:p>
        </p:txBody>
      </p:sp>
      <p:sp>
        <p:nvSpPr>
          <p:cNvPr id="2053" name="Text Box 2">
            <a:extLst>
              <a:ext uri="{FF2B5EF4-FFF2-40B4-BE49-F238E27FC236}">
                <a16:creationId xmlns:a16="http://schemas.microsoft.com/office/drawing/2014/main" id="{185C775B-770D-BFEE-0D03-7C6BF1260FD9}"/>
              </a:ext>
            </a:extLst>
          </p:cNvPr>
          <p:cNvSpPr txBox="1">
            <a:spLocks noChangeArrowheads="1"/>
          </p:cNvSpPr>
          <p:nvPr/>
        </p:nvSpPr>
        <p:spPr bwMode="auto">
          <a:xfrm>
            <a:off x="217153" y="1484784"/>
            <a:ext cx="4133850" cy="431800"/>
          </a:xfrm>
          <a:prstGeom prst="rect">
            <a:avLst/>
          </a:prstGeom>
          <a:solidFill>
            <a:schemeClr val="accent3">
              <a:lumMod val="40000"/>
              <a:lumOff val="60000"/>
            </a:schemeClr>
          </a:solidFill>
          <a:ln w="9525">
            <a:solidFill>
              <a:srgbClr val="000000"/>
            </a:solidFill>
            <a:miter lim="800000"/>
            <a:headEnd/>
            <a:tailEnd/>
          </a:ln>
        </p:spPr>
        <p:txBody>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defRPr/>
            </a:pPr>
            <a:r>
              <a:rPr lang="en-GB" altLang="en-US" sz="1400" b="1" u="sng" dirty="0">
                <a:latin typeface="Comic Sans MS" pitchFamily="66" charset="0"/>
                <a:ea typeface="+mn-ea"/>
                <a:cs typeface="Arial" charset="0"/>
              </a:rPr>
              <a:t>Overview</a:t>
            </a:r>
            <a:endParaRPr lang="en-US" altLang="en-US" sz="1000" dirty="0">
              <a:latin typeface="Comic Sans MS" panose="030F0702030302020204" pitchFamily="66" charset="0"/>
              <a:ea typeface="+mn-ea"/>
              <a:cs typeface="Arial" charset="0"/>
            </a:endParaRPr>
          </a:p>
        </p:txBody>
      </p:sp>
      <p:sp>
        <p:nvSpPr>
          <p:cNvPr id="9" name="Rectangle 397">
            <a:extLst>
              <a:ext uri="{FF2B5EF4-FFF2-40B4-BE49-F238E27FC236}">
                <a16:creationId xmlns:a16="http://schemas.microsoft.com/office/drawing/2014/main" id="{FF358CD8-4860-7352-EE09-55579B9E06D0}"/>
              </a:ext>
            </a:extLst>
          </p:cNvPr>
          <p:cNvSpPr>
            <a:spLocks noChangeArrowheads="1"/>
          </p:cNvSpPr>
          <p:nvPr/>
        </p:nvSpPr>
        <p:spPr bwMode="auto">
          <a:xfrm flipH="1">
            <a:off x="187325" y="93663"/>
            <a:ext cx="4097338" cy="1247775"/>
          </a:xfrm>
          <a:prstGeom prst="rect">
            <a:avLst/>
          </a:prstGeom>
          <a:solidFill>
            <a:srgbClr val="D7E4BD"/>
          </a:solidFill>
          <a:ln>
            <a:noFill/>
          </a:ln>
          <a:effectLst>
            <a:outerShdw blurRad="50800" dist="38100" dir="2700000" algn="tl" rotWithShape="0">
              <a:srgbClr val="808080">
                <a:alpha val="39998"/>
              </a:srgbClr>
            </a:outerShdw>
          </a:effectLst>
          <a:extLst>
            <a:ext uri="{91240B29-F687-4F45-9708-019B960494DF}">
              <a14:hiddenLine xmlns:a14="http://schemas.microsoft.com/office/drawing/2010/main" w="9525">
                <a:solidFill>
                  <a:srgbClr val="000000"/>
                </a:solidFill>
                <a:miter lim="800000"/>
                <a:headEnd/>
                <a:tailEnd/>
              </a14:hiddenLine>
            </a:ext>
          </a:extLst>
        </p:spPr>
        <p:txBody>
          <a:bodyPr lIns="274320" tIns="274320" rIns="274320" bIns="274320"/>
          <a:lstStyle/>
          <a:p>
            <a:pPr eaLnBrk="1" hangingPunct="1">
              <a:spcAft>
                <a:spcPts val="1000"/>
              </a:spcAft>
              <a:defRPr/>
            </a:pPr>
            <a:r>
              <a:rPr lang="en-GB" sz="1400" b="1" dirty="0">
                <a:latin typeface="Comic Sans MS" pitchFamily="66" charset="0"/>
                <a:ea typeface="+mn-ea"/>
                <a:cs typeface="Arial" panose="020B0604020202020204" pitchFamily="34" charset="0"/>
              </a:rPr>
              <a:t>Nursery Curriculum Plan</a:t>
            </a:r>
          </a:p>
          <a:p>
            <a:pPr eaLnBrk="1" hangingPunct="1">
              <a:spcAft>
                <a:spcPts val="1000"/>
              </a:spcAft>
              <a:defRPr/>
            </a:pPr>
            <a:r>
              <a:rPr lang="en-GB" sz="1400" b="1" dirty="0">
                <a:latin typeface="Comic Sans MS" pitchFamily="66" charset="0"/>
                <a:ea typeface="+mn-ea"/>
                <a:cs typeface="Arial" panose="020B0604020202020204" pitchFamily="34" charset="0"/>
              </a:rPr>
              <a:t>Summer 1 2026</a:t>
            </a:r>
            <a:endParaRPr lang="en-US" sz="1400" dirty="0">
              <a:latin typeface="Arial" pitchFamily="34" charset="0"/>
              <a:ea typeface="+mn-ea"/>
              <a:cs typeface="Arial" panose="020B0604020202020204" pitchFamily="34" charset="0"/>
            </a:endParaRPr>
          </a:p>
        </p:txBody>
      </p:sp>
      <p:sp>
        <p:nvSpPr>
          <p:cNvPr id="11" name="Text Box 2"/>
          <p:cNvSpPr txBox="1">
            <a:spLocks noChangeArrowheads="1"/>
          </p:cNvSpPr>
          <p:nvPr/>
        </p:nvSpPr>
        <p:spPr bwMode="auto">
          <a:xfrm>
            <a:off x="169068" y="6235700"/>
            <a:ext cx="4181934" cy="288925"/>
          </a:xfrm>
          <a:prstGeom prst="rect">
            <a:avLst/>
          </a:prstGeom>
          <a:solidFill>
            <a:schemeClr val="accent3">
              <a:lumMod val="40000"/>
              <a:lumOff val="60000"/>
            </a:schemeClr>
          </a:solidFill>
          <a:ln w="9525">
            <a:solidFill>
              <a:srgbClr val="000000"/>
            </a:solidFill>
            <a:miter lim="800000"/>
            <a:headEnd/>
            <a:tailEnd/>
          </a:ln>
        </p:spPr>
        <p:txBody>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defRPr/>
            </a:pPr>
            <a:r>
              <a:rPr lang="en-GB" altLang="en-US" sz="1400" b="1" u="sng" dirty="0">
                <a:latin typeface="Comic Sans MS" pitchFamily="66" charset="0"/>
                <a:ea typeface="+mn-ea"/>
                <a:cs typeface="Arial" charset="0"/>
              </a:rPr>
              <a:t>Half Term Value </a:t>
            </a:r>
            <a:r>
              <a:rPr lang="en-GB" altLang="en-US" sz="1400" b="1" dirty="0">
                <a:latin typeface="Comic Sans MS" pitchFamily="66" charset="0"/>
                <a:ea typeface="+mn-ea"/>
                <a:cs typeface="Arial" charset="0"/>
              </a:rPr>
              <a:t>– compassion </a:t>
            </a:r>
          </a:p>
          <a:p>
            <a:pPr eaLnBrk="1" hangingPunct="1">
              <a:spcBef>
                <a:spcPct val="0"/>
              </a:spcBef>
              <a:buFontTx/>
              <a:buNone/>
              <a:defRPr/>
            </a:pPr>
            <a:endParaRPr lang="en-US" altLang="en-US" sz="1000" dirty="0">
              <a:latin typeface="Comic Sans MS" panose="030F0702030302020204" pitchFamily="66" charset="0"/>
              <a:ea typeface="+mn-ea"/>
              <a:cs typeface="Arial" charset="0"/>
            </a:endParaRPr>
          </a:p>
        </p:txBody>
      </p:sp>
      <p:sp>
        <p:nvSpPr>
          <p:cNvPr id="15" name="Text Box 2">
            <a:extLst>
              <a:ext uri="{FF2B5EF4-FFF2-40B4-BE49-F238E27FC236}">
                <a16:creationId xmlns:a16="http://schemas.microsoft.com/office/drawing/2014/main" id="{185C775B-770D-BFEE-0D03-7C6BF1260FD9}"/>
              </a:ext>
            </a:extLst>
          </p:cNvPr>
          <p:cNvSpPr txBox="1">
            <a:spLocks noChangeArrowheads="1"/>
          </p:cNvSpPr>
          <p:nvPr/>
        </p:nvSpPr>
        <p:spPr bwMode="auto">
          <a:xfrm>
            <a:off x="193855" y="4797152"/>
            <a:ext cx="4157147" cy="431800"/>
          </a:xfrm>
          <a:prstGeom prst="rect">
            <a:avLst/>
          </a:prstGeom>
          <a:solidFill>
            <a:schemeClr val="accent3">
              <a:lumMod val="40000"/>
              <a:lumOff val="60000"/>
            </a:schemeClr>
          </a:solidFill>
          <a:ln w="9525">
            <a:solidFill>
              <a:srgbClr val="000000"/>
            </a:solidFill>
            <a:miter lim="800000"/>
            <a:headEnd/>
            <a:tailEnd/>
          </a:ln>
        </p:spPr>
        <p:txBody>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defRPr/>
            </a:pPr>
            <a:r>
              <a:rPr lang="en-GB" altLang="en-US" sz="1400" b="1" u="sng" dirty="0">
                <a:latin typeface="Comic Sans MS" pitchFamily="66" charset="0"/>
                <a:ea typeface="+mn-ea"/>
                <a:cs typeface="Arial" charset="0"/>
              </a:rPr>
              <a:t>Key vocabulary </a:t>
            </a:r>
          </a:p>
          <a:p>
            <a:pPr eaLnBrk="1" hangingPunct="1">
              <a:spcBef>
                <a:spcPct val="0"/>
              </a:spcBef>
              <a:buFontTx/>
              <a:buNone/>
              <a:defRPr/>
            </a:pPr>
            <a:endParaRPr lang="en-US" altLang="en-US" sz="1000" dirty="0">
              <a:latin typeface="Comic Sans MS" panose="030F0702030302020204" pitchFamily="66" charset="0"/>
              <a:ea typeface="+mn-ea"/>
              <a:cs typeface="Arial" charset="0"/>
            </a:endParaRPr>
          </a:p>
        </p:txBody>
      </p:sp>
      <p:sp>
        <p:nvSpPr>
          <p:cNvPr id="16" name="Text Box 2"/>
          <p:cNvSpPr txBox="1">
            <a:spLocks noChangeArrowheads="1"/>
          </p:cNvSpPr>
          <p:nvPr/>
        </p:nvSpPr>
        <p:spPr bwMode="auto">
          <a:xfrm>
            <a:off x="193856" y="5276111"/>
            <a:ext cx="4157146" cy="720725"/>
          </a:xfrm>
          <a:prstGeom prst="rect">
            <a:avLst/>
          </a:prstGeom>
          <a:noFill/>
          <a:ln w="9525">
            <a:solidFill>
              <a:srgbClr val="000000"/>
            </a:solidFill>
            <a:miter lim="800000"/>
            <a:headEnd/>
            <a:tailEnd/>
          </a:ln>
        </p:spPr>
        <p:txBody>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None/>
              <a:defRPr/>
            </a:pPr>
            <a:r>
              <a:rPr lang="en-GB" altLang="en-US" sz="1400" dirty="0">
                <a:solidFill>
                  <a:srgbClr val="00B050"/>
                </a:solidFill>
                <a:latin typeface="Comic Sans MS" pitchFamily="66" charset="0"/>
                <a:ea typeface="+mn-ea"/>
                <a:cs typeface="Arial" charset="0"/>
              </a:rPr>
              <a:t> </a:t>
            </a:r>
            <a:r>
              <a:rPr lang="en-GB" altLang="en-US" sz="1400" dirty="0">
                <a:solidFill>
                  <a:srgbClr val="00B050"/>
                </a:solidFill>
                <a:latin typeface="Comic Sans MS" pitchFamily="66" charset="0"/>
                <a:cs typeface="Arial" charset="0"/>
              </a:rPr>
              <a:t>seed,   soil,  root, shoot,  </a:t>
            </a:r>
            <a:r>
              <a:rPr lang="en-GB" altLang="en-US" sz="1400" dirty="0">
                <a:solidFill>
                  <a:srgbClr val="00B050"/>
                </a:solidFill>
                <a:latin typeface="Comic Sans MS" pitchFamily="66" charset="0"/>
                <a:ea typeface="+mn-ea"/>
                <a:cs typeface="Arial" charset="0"/>
              </a:rPr>
              <a:t>leaf,  bean, beanstalk, cane, water, watering can,</a:t>
            </a:r>
          </a:p>
          <a:p>
            <a:pPr algn="ctr" eaLnBrk="1" hangingPunct="1">
              <a:spcBef>
                <a:spcPct val="0"/>
              </a:spcBef>
              <a:buNone/>
              <a:defRPr/>
            </a:pPr>
            <a:r>
              <a:rPr lang="en-GB" altLang="en-US" sz="1400" dirty="0">
                <a:solidFill>
                  <a:srgbClr val="00B050"/>
                </a:solidFill>
                <a:latin typeface="Comic Sans MS" pitchFamily="66" charset="0"/>
                <a:ea typeface="+mn-ea"/>
                <a:cs typeface="Arial" charset="0"/>
              </a:rPr>
              <a:t>caterpillar, chrysalis, butterfly, cycle</a:t>
            </a:r>
            <a:endParaRPr lang="en-GB" altLang="en-US" sz="1400" b="1" u="sng" dirty="0">
              <a:latin typeface="Comic Sans MS" pitchFamily="66" charset="0"/>
              <a:ea typeface="+mn-ea"/>
              <a:cs typeface="Arial" charset="0"/>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9699" y="3578213"/>
            <a:ext cx="1040161" cy="12189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84525" y="3607001"/>
            <a:ext cx="1190151" cy="11901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90562" y="3615415"/>
            <a:ext cx="1690864" cy="1078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Picture 1" descr="A green shield with yellow trees and text&#10;&#10;Description automatically generated">
            <a:extLst>
              <a:ext uri="{FF2B5EF4-FFF2-40B4-BE49-F238E27FC236}">
                <a16:creationId xmlns:a16="http://schemas.microsoft.com/office/drawing/2014/main" id="{2D2F1337-2ACE-E368-3895-1CD5A69BFC9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l="12872" t="8151" r="12413" b="7320"/>
          <a:stretch>
            <a:fillRect/>
          </a:stretch>
        </p:blipFill>
        <p:spPr bwMode="auto">
          <a:xfrm>
            <a:off x="3416300" y="195263"/>
            <a:ext cx="781050" cy="104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ext Box 2">
            <a:extLst>
              <a:ext uri="{FF2B5EF4-FFF2-40B4-BE49-F238E27FC236}">
                <a16:creationId xmlns:a16="http://schemas.microsoft.com/office/drawing/2014/main" id="{B359D364-A0E5-F9AF-31AC-A46F45D750A7}"/>
              </a:ext>
            </a:extLst>
          </p:cNvPr>
          <p:cNvSpPr txBox="1">
            <a:spLocks noChangeArrowheads="1"/>
          </p:cNvSpPr>
          <p:nvPr/>
        </p:nvSpPr>
        <p:spPr bwMode="auto">
          <a:xfrm>
            <a:off x="323850" y="620713"/>
            <a:ext cx="4111625" cy="10810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just" eaLnBrk="1" hangingPunct="1">
              <a:spcBef>
                <a:spcPct val="0"/>
              </a:spcBef>
              <a:buFontTx/>
              <a:buNone/>
            </a:pPr>
            <a:endParaRPr lang="en-US" altLang="en-US" sz="1000">
              <a:latin typeface="Arial" panose="020B0604020202020204" pitchFamily="34" charset="0"/>
            </a:endParaRPr>
          </a:p>
        </p:txBody>
      </p:sp>
      <p:sp>
        <p:nvSpPr>
          <p:cNvPr id="3075" name="Text Box 2">
            <a:extLst>
              <a:ext uri="{FF2B5EF4-FFF2-40B4-BE49-F238E27FC236}">
                <a16:creationId xmlns:a16="http://schemas.microsoft.com/office/drawing/2014/main" id="{11A89CE3-BEAD-FE0C-134F-1756339C37F4}"/>
              </a:ext>
            </a:extLst>
          </p:cNvPr>
          <p:cNvSpPr txBox="1">
            <a:spLocks noChangeArrowheads="1"/>
          </p:cNvSpPr>
          <p:nvPr/>
        </p:nvSpPr>
        <p:spPr bwMode="auto">
          <a:xfrm>
            <a:off x="360363" y="2381250"/>
            <a:ext cx="4448175" cy="6223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spcAft>
                <a:spcPts val="1000"/>
              </a:spcAft>
              <a:buFontTx/>
              <a:buNone/>
            </a:pPr>
            <a:endParaRPr lang="en-US" altLang="en-US" sz="1800">
              <a:latin typeface="Arial" panose="020B0604020202020204" pitchFamily="34" charset="0"/>
            </a:endParaRPr>
          </a:p>
        </p:txBody>
      </p:sp>
      <p:sp>
        <p:nvSpPr>
          <p:cNvPr id="3076" name="Text Box 2">
            <a:extLst>
              <a:ext uri="{FF2B5EF4-FFF2-40B4-BE49-F238E27FC236}">
                <a16:creationId xmlns:a16="http://schemas.microsoft.com/office/drawing/2014/main" id="{894EF9E9-51AE-FE0B-80A0-DD5A407A8FF7}"/>
              </a:ext>
            </a:extLst>
          </p:cNvPr>
          <p:cNvSpPr txBox="1">
            <a:spLocks noChangeArrowheads="1"/>
          </p:cNvSpPr>
          <p:nvPr/>
        </p:nvSpPr>
        <p:spPr bwMode="auto">
          <a:xfrm>
            <a:off x="0" y="692150"/>
            <a:ext cx="4111625" cy="14446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Aft>
                <a:spcPts val="1000"/>
              </a:spcAft>
              <a:buFont typeface="Arial" panose="020B0604020202020204" pitchFamily="34" charset="0"/>
              <a:buNone/>
            </a:pPr>
            <a:endParaRPr lang="en-GB" altLang="en-US" sz="900">
              <a:latin typeface="Comic Sans MS" panose="030F0702030302020204" pitchFamily="66" charset="0"/>
            </a:endParaRPr>
          </a:p>
        </p:txBody>
      </p:sp>
      <p:sp>
        <p:nvSpPr>
          <p:cNvPr id="3077" name="Text Box 2">
            <a:extLst>
              <a:ext uri="{FF2B5EF4-FFF2-40B4-BE49-F238E27FC236}">
                <a16:creationId xmlns:a16="http://schemas.microsoft.com/office/drawing/2014/main" id="{4D24C559-B96A-1732-5705-C0D820DCA045}"/>
              </a:ext>
            </a:extLst>
          </p:cNvPr>
          <p:cNvSpPr txBox="1">
            <a:spLocks noChangeArrowheads="1"/>
          </p:cNvSpPr>
          <p:nvPr/>
        </p:nvSpPr>
        <p:spPr bwMode="auto">
          <a:xfrm>
            <a:off x="4435475" y="82550"/>
            <a:ext cx="4457700" cy="6626225"/>
          </a:xfrm>
          <a:prstGeom prst="rect">
            <a:avLst/>
          </a:prstGeom>
          <a:solidFill>
            <a:srgbClr val="FFFFFF"/>
          </a:solidFill>
          <a:ln w="9525">
            <a:solidFill>
              <a:srgbClr val="000000"/>
            </a:solidFill>
            <a:miter lim="800000"/>
            <a:headEnd/>
            <a:tailEnd/>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ts val="0"/>
              </a:spcBef>
              <a:spcAft>
                <a:spcPts val="0"/>
              </a:spcAft>
              <a:buFontTx/>
              <a:buNone/>
            </a:pPr>
            <a:r>
              <a:rPr lang="en-GB" altLang="en-US" sz="1100" b="1" u="sng" dirty="0">
                <a:latin typeface="Comic Sans MS" panose="030F0702030302020204" pitchFamily="66" charset="0"/>
              </a:rPr>
              <a:t>Understanding the World</a:t>
            </a:r>
          </a:p>
          <a:p>
            <a:pPr algn="just">
              <a:spcBef>
                <a:spcPts val="0"/>
              </a:spcBef>
              <a:spcAft>
                <a:spcPts val="0"/>
              </a:spcAft>
              <a:buNone/>
            </a:pPr>
            <a:r>
              <a:rPr lang="en-US" sz="1100" dirty="0">
                <a:latin typeface="Comic Sans MS" panose="030F0702030302020204" pitchFamily="66" charset="0"/>
              </a:rPr>
              <a:t>We will enjoy hands-on exploration of the natural world, tuning in to all of our senses. We will begin to understand the key features of a life cycle as we care for our plants and explore the journey of a caterpillar to a butterfly!  We will continue to develop a sense of responsibility, respecting and caring for the natural environment and all living things. Just as every flower is unique, we will continue to explore and celebrate each other’s differences. In RE, we will explore the idea that spring brings new life after the colder months of Autumn and Winter, where things do not grow and some animals hibernate. We will explore the Biblical story of Easter through hearing and retelling, look at how Easter is celebrated in the U.K. and other countries around the world. </a:t>
            </a:r>
            <a:endParaRPr lang="en-GB" altLang="en-US" sz="700" b="1" u="sng" dirty="0">
              <a:latin typeface="Comic Sans MS" panose="030F0702030302020204" pitchFamily="66" charset="0"/>
            </a:endParaRPr>
          </a:p>
          <a:p>
            <a:pPr algn="ctr" eaLnBrk="1" hangingPunct="1">
              <a:spcBef>
                <a:spcPts val="0"/>
              </a:spcBef>
              <a:spcAft>
                <a:spcPts val="0"/>
              </a:spcAft>
              <a:buFontTx/>
              <a:buNone/>
            </a:pPr>
            <a:r>
              <a:rPr lang="en-GB" altLang="en-US" sz="1150" b="1" u="sng" dirty="0">
                <a:latin typeface="Comic Sans MS" panose="030F0702030302020204" pitchFamily="66" charset="0"/>
              </a:rPr>
              <a:t>Reminders</a:t>
            </a:r>
          </a:p>
          <a:p>
            <a:pPr algn="just" eaLnBrk="1" hangingPunct="1">
              <a:spcBef>
                <a:spcPts val="0"/>
              </a:spcBef>
              <a:spcAft>
                <a:spcPts val="0"/>
              </a:spcAft>
              <a:buNone/>
            </a:pPr>
            <a:r>
              <a:rPr lang="en-US" altLang="en-US" sz="1150" b="1" u="sng" dirty="0">
                <a:solidFill>
                  <a:srgbClr val="000000"/>
                </a:solidFill>
                <a:latin typeface="Comic Sans MS" panose="030F0702030302020204" pitchFamily="66" charset="0"/>
              </a:rPr>
              <a:t>Home / School links:</a:t>
            </a:r>
          </a:p>
          <a:p>
            <a:pPr algn="just" eaLnBrk="1" hangingPunct="1">
              <a:spcBef>
                <a:spcPts val="0"/>
              </a:spcBef>
              <a:spcAft>
                <a:spcPts val="0"/>
              </a:spcAft>
              <a:buNone/>
            </a:pPr>
            <a:r>
              <a:rPr lang="en-US" altLang="en-US" sz="1150" dirty="0">
                <a:solidFill>
                  <a:srgbClr val="000000"/>
                </a:solidFill>
                <a:latin typeface="Comic Sans MS" panose="030F0702030302020204" pitchFamily="66" charset="0"/>
              </a:rPr>
              <a:t>Your child will be tired after a busy morning at nursery, but please sit with them every day and read for pleasure! We encourage you to discuss the story with them, discussing the characters and what they think may happen next</a:t>
            </a:r>
            <a:r>
              <a:rPr lang="en-US" altLang="en-US" sz="1150">
                <a:solidFill>
                  <a:srgbClr val="000000"/>
                </a:solidFill>
                <a:latin typeface="Comic Sans MS" panose="030F0702030302020204" pitchFamily="66" charset="0"/>
              </a:rPr>
              <a:t>. </a:t>
            </a:r>
          </a:p>
          <a:p>
            <a:pPr algn="just" eaLnBrk="1" hangingPunct="1">
              <a:spcBef>
                <a:spcPts val="0"/>
              </a:spcBef>
              <a:spcAft>
                <a:spcPts val="0"/>
              </a:spcAft>
              <a:buNone/>
            </a:pPr>
            <a:r>
              <a:rPr lang="en-US" altLang="en-US" sz="1150" b="1" u="sng">
                <a:solidFill>
                  <a:srgbClr val="000000"/>
                </a:solidFill>
                <a:latin typeface="Comic Sans MS" panose="030F0702030302020204" pitchFamily="66" charset="0"/>
              </a:rPr>
              <a:t>Tapestry</a:t>
            </a:r>
            <a:r>
              <a:rPr lang="en-US" altLang="en-US" sz="1150" b="1">
                <a:solidFill>
                  <a:srgbClr val="000000"/>
                </a:solidFill>
                <a:latin typeface="Comic Sans MS" panose="030F0702030302020204" pitchFamily="66" charset="0"/>
              </a:rPr>
              <a:t> </a:t>
            </a:r>
            <a:r>
              <a:rPr lang="en-US" altLang="en-US" sz="1150" b="1" dirty="0">
                <a:solidFill>
                  <a:srgbClr val="000000"/>
                </a:solidFill>
                <a:latin typeface="Comic Sans MS" panose="030F0702030302020204" pitchFamily="66" charset="0"/>
              </a:rPr>
              <a:t>- </a:t>
            </a:r>
            <a:r>
              <a:rPr lang="en-US" altLang="en-US" sz="1150" dirty="0">
                <a:solidFill>
                  <a:srgbClr val="000000"/>
                </a:solidFill>
                <a:latin typeface="Comic Sans MS" panose="030F0702030302020204" pitchFamily="66" charset="0"/>
              </a:rPr>
              <a:t>We will continue to share evidence of your child’s experiences across the curriculum on Tapestry. Please interact with these and also feel free to share your child’s developments and achievements outside of school with us. </a:t>
            </a:r>
          </a:p>
          <a:p>
            <a:pPr algn="just" eaLnBrk="1" hangingPunct="1">
              <a:spcBef>
                <a:spcPts val="0"/>
              </a:spcBef>
              <a:spcAft>
                <a:spcPts val="0"/>
              </a:spcAft>
              <a:buNone/>
            </a:pPr>
            <a:r>
              <a:rPr lang="en-US" altLang="en-US" sz="1150" b="1" u="sng" dirty="0">
                <a:solidFill>
                  <a:srgbClr val="000000"/>
                </a:solidFill>
                <a:latin typeface="Comic Sans MS" panose="030F0702030302020204" pitchFamily="66" charset="0"/>
              </a:rPr>
              <a:t>Weather</a:t>
            </a:r>
            <a:r>
              <a:rPr lang="en-US" altLang="en-US" sz="1150" b="1" dirty="0">
                <a:solidFill>
                  <a:srgbClr val="000000"/>
                </a:solidFill>
                <a:latin typeface="Comic Sans MS" panose="030F0702030302020204" pitchFamily="66" charset="0"/>
              </a:rPr>
              <a:t> – </a:t>
            </a:r>
            <a:r>
              <a:rPr lang="en-US" altLang="en-US" sz="1150" dirty="0">
                <a:solidFill>
                  <a:srgbClr val="000000"/>
                </a:solidFill>
                <a:latin typeface="Comic Sans MS" panose="030F0702030302020204" pitchFamily="66" charset="0"/>
              </a:rPr>
              <a:t>As the sun shines more regularly, it can still feel chilly, and we are outside most days, so please remember to bring a coat! We will get messy, but the stains show we have worked and played hard. </a:t>
            </a:r>
          </a:p>
          <a:p>
            <a:pPr eaLnBrk="1" hangingPunct="1">
              <a:spcBef>
                <a:spcPts val="0"/>
              </a:spcBef>
              <a:spcAft>
                <a:spcPts val="0"/>
              </a:spcAft>
              <a:buFontTx/>
              <a:buNone/>
            </a:pPr>
            <a:endParaRPr lang="en-US" altLang="en-US" sz="1150" b="1" u="sng" dirty="0">
              <a:solidFill>
                <a:srgbClr val="000000"/>
              </a:solidFill>
              <a:latin typeface="Comic Sans MS" panose="030F0702030302020204" pitchFamily="66" charset="0"/>
            </a:endParaRPr>
          </a:p>
          <a:p>
            <a:pPr eaLnBrk="1" hangingPunct="1">
              <a:spcBef>
                <a:spcPts val="0"/>
              </a:spcBef>
              <a:spcAft>
                <a:spcPts val="0"/>
              </a:spcAft>
              <a:buFontTx/>
              <a:buNone/>
            </a:pPr>
            <a:r>
              <a:rPr lang="en-US" altLang="en-US" sz="1150" b="1" u="sng" dirty="0">
                <a:solidFill>
                  <a:srgbClr val="000000"/>
                </a:solidFill>
                <a:latin typeface="Comic Sans MS" panose="030F0702030302020204" pitchFamily="66" charset="0"/>
              </a:rPr>
              <a:t>Dates to note:</a:t>
            </a:r>
            <a:r>
              <a:rPr lang="en-GB" sz="1150" dirty="0"/>
              <a:t> </a:t>
            </a:r>
          </a:p>
          <a:p>
            <a:pPr eaLnBrk="1" hangingPunct="1">
              <a:spcBef>
                <a:spcPct val="0"/>
              </a:spcBef>
              <a:buFontTx/>
              <a:buNone/>
            </a:pPr>
            <a:r>
              <a:rPr lang="en-GB" sz="1200" dirty="0">
                <a:solidFill>
                  <a:srgbClr val="000000"/>
                </a:solidFill>
                <a:latin typeface="Comic Sans MS" panose="030F0702030302020204" pitchFamily="66" charset="0"/>
              </a:rPr>
              <a:t>20th April - Class and Family Photographs</a:t>
            </a:r>
          </a:p>
          <a:p>
            <a:pPr eaLnBrk="1" hangingPunct="1">
              <a:spcBef>
                <a:spcPct val="0"/>
              </a:spcBef>
              <a:buFontTx/>
              <a:buNone/>
            </a:pPr>
            <a:r>
              <a:rPr lang="en-GB" sz="1200" dirty="0">
                <a:solidFill>
                  <a:srgbClr val="000000"/>
                </a:solidFill>
                <a:latin typeface="Comic Sans MS" panose="030F0702030302020204" pitchFamily="66" charset="0"/>
              </a:rPr>
              <a:t>4th May – BANK HOLIDAY</a:t>
            </a:r>
          </a:p>
          <a:p>
            <a:pPr eaLnBrk="1" hangingPunct="1">
              <a:spcBef>
                <a:spcPct val="0"/>
              </a:spcBef>
              <a:buFontTx/>
              <a:buNone/>
            </a:pPr>
            <a:r>
              <a:rPr lang="en-GB" sz="1200" dirty="0">
                <a:solidFill>
                  <a:srgbClr val="000000"/>
                </a:solidFill>
                <a:latin typeface="Comic Sans MS" panose="030F0702030302020204" pitchFamily="66" charset="0"/>
              </a:rPr>
              <a:t>15th May – Christian Aid/Global Neighbours Day &amp; Arts Trophy Final (Bake off)</a:t>
            </a:r>
          </a:p>
          <a:p>
            <a:pPr eaLnBrk="1" hangingPunct="1">
              <a:spcBef>
                <a:spcPct val="0"/>
              </a:spcBef>
              <a:buFontTx/>
              <a:buNone/>
            </a:pPr>
            <a:r>
              <a:rPr lang="en-GB" sz="1200" dirty="0">
                <a:solidFill>
                  <a:srgbClr val="000000"/>
                </a:solidFill>
                <a:latin typeface="Comic Sans MS" panose="030F0702030302020204" pitchFamily="66" charset="0"/>
              </a:rPr>
              <a:t>18th May – Global Neighbours Week</a:t>
            </a:r>
          </a:p>
          <a:p>
            <a:pPr eaLnBrk="1" hangingPunct="1">
              <a:spcBef>
                <a:spcPct val="0"/>
              </a:spcBef>
              <a:buFontTx/>
              <a:buNone/>
            </a:pPr>
            <a:r>
              <a:rPr lang="en-GB" sz="1200" dirty="0">
                <a:solidFill>
                  <a:srgbClr val="000000"/>
                </a:solidFill>
                <a:latin typeface="Comic Sans MS" panose="030F0702030302020204" pitchFamily="66" charset="0"/>
              </a:rPr>
              <a:t>22nd May – Pentecost Service at Jesus Church 10..30am</a:t>
            </a:r>
            <a:endParaRPr lang="en-GB" sz="1150" dirty="0">
              <a:solidFill>
                <a:srgbClr val="000000"/>
              </a:solidFill>
              <a:latin typeface="Comic Sans MS" panose="030F0702030302020204" pitchFamily="66" charset="0"/>
            </a:endParaRPr>
          </a:p>
        </p:txBody>
      </p:sp>
      <p:sp>
        <p:nvSpPr>
          <p:cNvPr id="3078" name="Rectangle 1">
            <a:extLst>
              <a:ext uri="{FF2B5EF4-FFF2-40B4-BE49-F238E27FC236}">
                <a16:creationId xmlns:a16="http://schemas.microsoft.com/office/drawing/2014/main" id="{653CEA41-D8BA-1EF3-6547-290947BADE2A}"/>
              </a:ext>
            </a:extLst>
          </p:cNvPr>
          <p:cNvSpPr>
            <a:spLocks noChangeArrowheads="1"/>
          </p:cNvSpPr>
          <p:nvPr/>
        </p:nvSpPr>
        <p:spPr bwMode="auto">
          <a:xfrm>
            <a:off x="0" y="2259013"/>
            <a:ext cx="45720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spcAft>
                <a:spcPts val="1000"/>
              </a:spcAft>
              <a:buFontTx/>
              <a:buNone/>
            </a:pPr>
            <a:r>
              <a:rPr lang="en-GB" altLang="en-US" sz="1000">
                <a:latin typeface="Comic Sans MS" panose="030F0702030302020204" pitchFamily="66" charset="0"/>
              </a:rPr>
              <a:t>.</a:t>
            </a:r>
            <a:endParaRPr lang="en-US" altLang="en-US" sz="1000">
              <a:latin typeface="Comic Sans MS" panose="030F0702030302020204" pitchFamily="66" charset="0"/>
            </a:endParaRPr>
          </a:p>
        </p:txBody>
      </p:sp>
      <p:sp>
        <p:nvSpPr>
          <p:cNvPr id="3079" name="TextBox 9">
            <a:extLst>
              <a:ext uri="{FF2B5EF4-FFF2-40B4-BE49-F238E27FC236}">
                <a16:creationId xmlns:a16="http://schemas.microsoft.com/office/drawing/2014/main" id="{0A1FFD0B-C15D-744A-6850-41E7FC61D954}"/>
              </a:ext>
            </a:extLst>
          </p:cNvPr>
          <p:cNvSpPr txBox="1">
            <a:spLocks noChangeArrowheads="1"/>
          </p:cNvSpPr>
          <p:nvPr/>
        </p:nvSpPr>
        <p:spPr bwMode="auto">
          <a:xfrm>
            <a:off x="35496" y="82550"/>
            <a:ext cx="4320480" cy="663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ctr" eaLnBrk="1" hangingPunct="1">
              <a:spcBef>
                <a:spcPct val="0"/>
              </a:spcBef>
              <a:spcAft>
                <a:spcPts val="1000"/>
              </a:spcAft>
              <a:buFontTx/>
              <a:buNone/>
            </a:pPr>
            <a:r>
              <a:rPr lang="en-GB" altLang="en-US" sz="1200" b="1" u="sng" dirty="0">
                <a:latin typeface="Comic Sans MS" panose="030F0702030302020204" pitchFamily="66" charset="0"/>
              </a:rPr>
              <a:t>The Specific Areas</a:t>
            </a:r>
          </a:p>
          <a:p>
            <a:pPr eaLnBrk="1" hangingPunct="1">
              <a:spcBef>
                <a:spcPct val="0"/>
              </a:spcBef>
              <a:buFontTx/>
              <a:buNone/>
            </a:pPr>
            <a:r>
              <a:rPr lang="en-GB" altLang="en-US" sz="1200" b="1" u="sng" dirty="0">
                <a:latin typeface="Comic Sans MS" panose="030F0702030302020204" pitchFamily="66" charset="0"/>
              </a:rPr>
              <a:t>Literacy</a:t>
            </a:r>
          </a:p>
          <a:p>
            <a:pPr algn="just">
              <a:buNone/>
            </a:pPr>
            <a:r>
              <a:rPr lang="en-GB" altLang="en-US" sz="1200" dirty="0">
                <a:latin typeface="Comic Sans MS" panose="030F0702030302020204" pitchFamily="66" charset="0"/>
              </a:rPr>
              <a:t>In phonics, we will continually revisit our initial sound recognition of </a:t>
            </a:r>
            <a:r>
              <a:rPr lang="en-GB" altLang="en-US" sz="1200" b="1" dirty="0">
                <a:solidFill>
                  <a:srgbClr val="00B050"/>
                </a:solidFill>
                <a:latin typeface="Comic Sans MS" panose="030F0702030302020204" pitchFamily="66" charset="0"/>
              </a:rPr>
              <a:t>s. a. t. p, i, n</a:t>
            </a:r>
            <a:r>
              <a:rPr lang="en-GB" altLang="en-US" sz="1200" dirty="0">
                <a:solidFill>
                  <a:srgbClr val="7030A0"/>
                </a:solidFill>
                <a:latin typeface="Comic Sans MS" panose="030F0702030302020204" pitchFamily="66" charset="0"/>
              </a:rPr>
              <a:t>, </a:t>
            </a:r>
            <a:r>
              <a:rPr lang="en-GB" sz="1200" b="1" dirty="0">
                <a:solidFill>
                  <a:srgbClr val="00B050"/>
                </a:solidFill>
                <a:latin typeface="Comic Sans MS" panose="030F0702030302020204" pitchFamily="66" charset="0"/>
              </a:rPr>
              <a:t>m, d, g, o, c, k, e, u</a:t>
            </a:r>
            <a:r>
              <a:rPr lang="en-GB" sz="1200" b="1" dirty="0">
                <a:latin typeface="Comic Sans MS" panose="030F0702030302020204" pitchFamily="66" charset="0"/>
              </a:rPr>
              <a:t> </a:t>
            </a:r>
            <a:r>
              <a:rPr lang="en-GB" sz="1200" b="1" dirty="0">
                <a:solidFill>
                  <a:srgbClr val="00B050"/>
                </a:solidFill>
                <a:latin typeface="Comic Sans MS" panose="030F0702030302020204" pitchFamily="66" charset="0"/>
              </a:rPr>
              <a:t>r, h, b, f, l, </a:t>
            </a:r>
            <a:r>
              <a:rPr lang="en-GB" sz="1200" b="1" dirty="0">
                <a:latin typeface="Comic Sans MS" panose="030F0702030302020204" pitchFamily="66" charset="0"/>
              </a:rPr>
              <a:t>before moving on to </a:t>
            </a:r>
            <a:r>
              <a:rPr lang="en-GB" sz="1200" b="1" dirty="0">
                <a:solidFill>
                  <a:srgbClr val="00B050"/>
                </a:solidFill>
                <a:latin typeface="Comic Sans MS" panose="030F0702030302020204" pitchFamily="66" charset="0"/>
              </a:rPr>
              <a:t>j, v, w, y, z, qu. </a:t>
            </a:r>
            <a:r>
              <a:rPr lang="en-GB" sz="1200" dirty="0">
                <a:latin typeface="Comic Sans MS" panose="030F0702030302020204" pitchFamily="66" charset="0"/>
              </a:rPr>
              <a:t>We will also concentrate on Aspect 6 (Voice Sounds) of Phase 1 Through our texts, </a:t>
            </a:r>
            <a:r>
              <a:rPr lang="en-GB" sz="1200" i="1" dirty="0">
                <a:latin typeface="Comic Sans MS" panose="030F0702030302020204" pitchFamily="66" charset="0"/>
              </a:rPr>
              <a:t>Jaspers Beanstalk </a:t>
            </a:r>
            <a:r>
              <a:rPr lang="en-GB" sz="1200" dirty="0">
                <a:latin typeface="Comic Sans MS" panose="030F0702030302020204" pitchFamily="66" charset="0"/>
              </a:rPr>
              <a:t>and </a:t>
            </a:r>
            <a:r>
              <a:rPr lang="en-GB" sz="1200" i="1" dirty="0">
                <a:latin typeface="Comic Sans MS" panose="030F0702030302020204" pitchFamily="66" charset="0"/>
              </a:rPr>
              <a:t>The Very Hungry Caterpillar </a:t>
            </a:r>
            <a:r>
              <a:rPr lang="en-GB" sz="1200" dirty="0">
                <a:latin typeface="Comic Sans MS" panose="030F0702030302020204" pitchFamily="66" charset="0"/>
              </a:rPr>
              <a:t>we will continue to understand the key concepts of print and engage in more </a:t>
            </a:r>
            <a:r>
              <a:rPr lang="en-US" sz="1200" dirty="0">
                <a:latin typeface="Comic Sans MS" panose="030F0702030302020204" pitchFamily="66" charset="0"/>
              </a:rPr>
              <a:t>extended conversations about stories to support our learning and understanding of new vocabulary. </a:t>
            </a:r>
            <a:endParaRPr lang="en-GB" sz="1200" dirty="0">
              <a:latin typeface="Comic Sans MS" panose="030F0702030302020204" pitchFamily="66" charset="0"/>
            </a:endParaRPr>
          </a:p>
          <a:p>
            <a:pPr eaLnBrk="1" hangingPunct="1">
              <a:spcBef>
                <a:spcPct val="0"/>
              </a:spcBef>
              <a:buFontTx/>
              <a:buNone/>
            </a:pPr>
            <a:endParaRPr lang="en-GB" altLang="en-US" sz="800" b="1" dirty="0">
              <a:latin typeface="Comic Sans MS" panose="030F0702030302020204" pitchFamily="66" charset="0"/>
            </a:endParaRPr>
          </a:p>
          <a:p>
            <a:pPr eaLnBrk="1" hangingPunct="1">
              <a:spcBef>
                <a:spcPct val="0"/>
              </a:spcBef>
              <a:buFontTx/>
              <a:buNone/>
            </a:pPr>
            <a:r>
              <a:rPr lang="en-GB" altLang="en-US" sz="1200" b="1" u="sng" dirty="0">
                <a:latin typeface="Comic Sans MS" panose="030F0702030302020204" pitchFamily="66" charset="0"/>
              </a:rPr>
              <a:t>Mathematics</a:t>
            </a:r>
          </a:p>
          <a:p>
            <a:pPr algn="just" eaLnBrk="1" hangingPunct="1">
              <a:spcBef>
                <a:spcPct val="0"/>
              </a:spcBef>
              <a:buFontTx/>
              <a:buNone/>
            </a:pPr>
            <a:r>
              <a:rPr lang="en-GB" altLang="en-US" sz="1200" dirty="0">
                <a:latin typeface="Comic Sans MS" panose="030F0702030302020204" pitchFamily="66" charset="0"/>
              </a:rPr>
              <a:t>We will continue to show finger numbers to 5 as we begin to recite numbers beyond that. We will link numerals with amounts and be able to match them with objects. We will continue to use positional language, but with less reliance on pointing, and begin to describe familiar routes.  We will talk about and explore 2D shapes by thinking about building suitability. We will start to sequence events, real and fictional, using words such as first and then. We will talk about and identify patterns in our environment and use informal language to describe them such as spotty, pointy, and blobs.</a:t>
            </a:r>
          </a:p>
          <a:p>
            <a:pPr eaLnBrk="1" hangingPunct="1">
              <a:spcBef>
                <a:spcPct val="0"/>
              </a:spcBef>
              <a:buFontTx/>
              <a:buNone/>
            </a:pPr>
            <a:endParaRPr lang="en-GB" altLang="en-US" sz="800" dirty="0">
              <a:latin typeface="Comic Sans MS" panose="030F0702030302020204" pitchFamily="66" charset="0"/>
            </a:endParaRPr>
          </a:p>
          <a:p>
            <a:pPr eaLnBrk="1" hangingPunct="1">
              <a:spcBef>
                <a:spcPct val="0"/>
              </a:spcBef>
              <a:buFontTx/>
              <a:buNone/>
            </a:pPr>
            <a:r>
              <a:rPr lang="en-GB" altLang="en-US" sz="1200" b="1" u="sng" dirty="0">
                <a:latin typeface="Comic Sans MS" panose="030F0702030302020204" pitchFamily="66" charset="0"/>
              </a:rPr>
              <a:t>Expressive Arts and Design</a:t>
            </a:r>
          </a:p>
          <a:p>
            <a:pPr algn="just">
              <a:buNone/>
            </a:pPr>
            <a:r>
              <a:rPr lang="en-US" sz="1200" dirty="0">
                <a:latin typeface="Comic Sans MS" panose="030F0702030302020204" pitchFamily="66" charset="0"/>
              </a:rPr>
              <a:t>We will continue to explore different materials freely and develop ideas about how to use them and what to make. We will draw with increased attention to detail and explore </a:t>
            </a:r>
            <a:r>
              <a:rPr lang="en-GB" sz="1200" dirty="0">
                <a:latin typeface="Comic Sans MS" panose="030F0702030302020204" pitchFamily="66" charset="0"/>
              </a:rPr>
              <a:t>colours</a:t>
            </a:r>
            <a:r>
              <a:rPr lang="en-US" sz="1200" dirty="0">
                <a:latin typeface="Comic Sans MS" panose="030F0702030302020204" pitchFamily="66" charset="0"/>
              </a:rPr>
              <a:t> and </a:t>
            </a:r>
            <a:r>
              <a:rPr lang="en-GB" sz="1200" dirty="0">
                <a:latin typeface="Comic Sans MS" panose="030F0702030302020204" pitchFamily="66" charset="0"/>
              </a:rPr>
              <a:t>colour</a:t>
            </a:r>
            <a:r>
              <a:rPr lang="en-US" sz="1200" dirty="0">
                <a:latin typeface="Comic Sans MS" panose="030F0702030302020204" pitchFamily="66" charset="0"/>
              </a:rPr>
              <a:t> mixing as we create flowers and butterflies using marbling and printing techniques. As we sing familiar songs, we will start to notice where the melody goes up and down, and as we become more confident, we may even create or improvise our own! </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B2454E0188772A4CA30BFEF8B53D0367" ma:contentTypeVersion="23" ma:contentTypeDescription="Create a new document." ma:contentTypeScope="" ma:versionID="ef0b5838d9ca2e80ca5ac78122a63a0a">
  <xsd:schema xmlns:xsd="http://www.w3.org/2001/XMLSchema" xmlns:xs="http://www.w3.org/2001/XMLSchema" xmlns:p="http://schemas.microsoft.com/office/2006/metadata/properties" xmlns:ns2="6a6f9b4c-029b-444e-addf-4d66571c9b6f" xmlns:ns3="450a6b86-6e86-4b74-93c9-116031be495f" targetNamespace="http://schemas.microsoft.com/office/2006/metadata/properties" ma:root="true" ma:fieldsID="5c5c0cf29ea19fe83182ebddc98469a9" ns2:_="" ns3:_="">
    <xsd:import namespace="6a6f9b4c-029b-444e-addf-4d66571c9b6f"/>
    <xsd:import namespace="450a6b86-6e86-4b74-93c9-116031be495f"/>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GenerationTime" minOccurs="0"/>
                <xsd:element ref="ns3:MediaServiceEventHashCode" minOccurs="0"/>
                <xsd:element ref="ns3:MediaServiceAutoKeyPoints" minOccurs="0"/>
                <xsd:element ref="ns3:MediaServiceKeyPoints" minOccurs="0"/>
                <xsd:element ref="ns3:MediaServiceOCR" minOccurs="0"/>
                <xsd:element ref="ns3:MediaServiceDateTaken" minOccurs="0"/>
                <xsd:element ref="ns3:MediaServiceLocation" minOccurs="0"/>
                <xsd:element ref="ns3:MediaLengthInSeconds" minOccurs="0"/>
                <xsd:element ref="ns2:TaxCatchAll" minOccurs="0"/>
                <xsd:element ref="ns3:lcf76f155ced4ddcb4097134ff3c332f" minOccurs="0"/>
                <xsd:element ref="ns3:MediaServiceObjectDetectorVersions"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a6f9b4c-029b-444e-addf-4d66571c9b6f"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270264f3-665c-450b-9e97-55559b7a3ac3}" ma:internalName="TaxCatchAll" ma:showField="CatchAllData" ma:web="6a6f9b4c-029b-444e-addf-4d66571c9b6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450a6b86-6e86-4b74-93c9-116031be495f"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8fea2a44-abf8-496f-8715-49ed1fb54127"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6a6f9b4c-029b-444e-addf-4d66571c9b6f" xsi:nil="true"/>
    <lcf76f155ced4ddcb4097134ff3c332f xmlns="450a6b86-6e86-4b74-93c9-116031be495f">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DE0B86A-4A11-4AE0-9DEC-88342E34C4E3}">
  <ds:schemaRefs>
    <ds:schemaRef ds:uri="http://schemas.microsoft.com/sharepoint/v3/contenttype/forms"/>
  </ds:schemaRefs>
</ds:datastoreItem>
</file>

<file path=customXml/itemProps2.xml><?xml version="1.0" encoding="utf-8"?>
<ds:datastoreItem xmlns:ds="http://schemas.openxmlformats.org/officeDocument/2006/customXml" ds:itemID="{B20C4170-8198-4AF0-BB61-4712297C8CF4}"/>
</file>

<file path=customXml/itemProps3.xml><?xml version="1.0" encoding="utf-8"?>
<ds:datastoreItem xmlns:ds="http://schemas.openxmlformats.org/officeDocument/2006/customXml" ds:itemID="{9A379CD9-48D6-46FF-9E04-72A12A16168E}">
  <ds:schemaRefs>
    <ds:schemaRef ds:uri="http://schemas.microsoft.com/office/2006/metadata/properties"/>
    <ds:schemaRef ds:uri="http://schemas.microsoft.com/office/infopath/2007/PartnerControls"/>
    <ds:schemaRef ds:uri="6a6f9b4c-029b-444e-addf-4d66571c9b6f"/>
    <ds:schemaRef ds:uri="450a6b86-6e86-4b74-93c9-116031be495f"/>
  </ds:schemaRefs>
</ds:datastoreItem>
</file>

<file path=docProps/app.xml><?xml version="1.0" encoding="utf-8"?>
<Properties xmlns="http://schemas.openxmlformats.org/officeDocument/2006/extended-properties" xmlns:vt="http://schemas.openxmlformats.org/officeDocument/2006/docPropsVTypes">
  <TotalTime>3115</TotalTime>
  <Words>1009</Words>
  <Application>Microsoft Macintosh PowerPoint</Application>
  <PresentationFormat>On-screen Show (4:3)</PresentationFormat>
  <Paragraphs>45</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Comic Sans MS</vt:lpstr>
      <vt:lpstr>Office Theme</vt:lpstr>
      <vt:lpstr>PowerPoint Presentation</vt:lpstr>
      <vt:lpstr>PowerPoint Presentation</vt:lpstr>
    </vt:vector>
  </TitlesOfParts>
  <Company>RM plc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ly</dc:creator>
  <cp:lastModifiedBy>Teresa Bissett</cp:lastModifiedBy>
  <cp:revision>264</cp:revision>
  <cp:lastPrinted>2016-09-20T04:12:52Z</cp:lastPrinted>
  <dcterms:created xsi:type="dcterms:W3CDTF">2014-02-13T13:53:14Z</dcterms:created>
  <dcterms:modified xsi:type="dcterms:W3CDTF">2026-06-07T21:52:02Z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0x010100B2454E0188772A4CA30BFEF8B53D0367</vt:lpwstr>
  </property>
  <property fmtid="{D5CDD505-2E9C-101B-9397-08002B2CF9AE}" pid="3" name="MediaServiceImageTags">
    <vt:lpwstr/>
  </property>
</Properties>
</file>