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801" r:id="rId4"/>
  </p:sldMasterIdLst>
  <p:notesMasterIdLst>
    <p:notesMasterId r:id="rId21"/>
  </p:notesMasterIdLst>
  <p:handoutMasterIdLst>
    <p:handoutMasterId r:id="rId22"/>
  </p:handoutMasterIdLst>
  <p:sldIdLst>
    <p:sldId id="268" r:id="rId5"/>
    <p:sldId id="279" r:id="rId6"/>
    <p:sldId id="270" r:id="rId7"/>
    <p:sldId id="284" r:id="rId8"/>
    <p:sldId id="288" r:id="rId9"/>
    <p:sldId id="280" r:id="rId10"/>
    <p:sldId id="283" r:id="rId11"/>
    <p:sldId id="282" r:id="rId12"/>
    <p:sldId id="287" r:id="rId13"/>
    <p:sldId id="286" r:id="rId14"/>
    <p:sldId id="273" r:id="rId15"/>
    <p:sldId id="285" r:id="rId16"/>
    <p:sldId id="289" r:id="rId17"/>
    <p:sldId id="271" r:id="rId18"/>
    <p:sldId id="274" r:id="rId19"/>
    <p:sldId id="278"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C59B47-6866-4CBC-47F0-55F24BA4F1CC}" v="672" dt="2024-07-02T21:49:04.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35" autoAdjust="0"/>
  </p:normalViewPr>
  <p:slideViewPr>
    <p:cSldViewPr snapToGrid="0" snapToObjects="1">
      <p:cViewPr>
        <p:scale>
          <a:sx n="75" d="100"/>
          <a:sy n="75" d="100"/>
        </p:scale>
        <p:origin x="-320" y="-48"/>
      </p:cViewPr>
      <p:guideLst>
        <p:guide orient="horz" pos="2160"/>
        <p:guide pos="3840"/>
      </p:guideLst>
    </p:cSldViewPr>
  </p:slideViewPr>
  <p:notesTextViewPr>
    <p:cViewPr>
      <p:scale>
        <a:sx n="1" d="1"/>
        <a:sy n="1" d="1"/>
      </p:scale>
      <p:origin x="0" y="0"/>
    </p:cViewPr>
  </p:notesTextViewPr>
  <p:notesViewPr>
    <p:cSldViewPr snapToGrid="0" snapToObjects="1">
      <p:cViewPr>
        <p:scale>
          <a:sx n="100" d="100"/>
          <a:sy n="100" d="100"/>
        </p:scale>
        <p:origin x="2592" y="-84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C73E014-A6AA-472C-8E12-1D9B2DEC57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FAA60B8-51CB-4CEB-8F1F-B3D7B7F00CB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6C2B26F-7429-404A-9C5E-0E429E02A42E}" type="datetimeFigureOut">
              <a:rPr lang="en-US" smtClean="0"/>
              <a:t>7/2/2024</a:t>
            </a:fld>
            <a:endParaRPr lang="en-US" dirty="0"/>
          </a:p>
        </p:txBody>
      </p:sp>
      <p:sp>
        <p:nvSpPr>
          <p:cNvPr id="4" name="Footer Placeholder 3">
            <a:extLst>
              <a:ext uri="{FF2B5EF4-FFF2-40B4-BE49-F238E27FC236}">
                <a16:creationId xmlns:a16="http://schemas.microsoft.com/office/drawing/2014/main" id="{4E884C44-A5E4-4BDA-B29B-03462F0688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80CB09A-41E4-4E88-82E6-007D8262516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7AED79-B44F-46F7-9A9D-EC94587FA365}" type="slidenum">
              <a:rPr lang="en-US" smtClean="0"/>
              <a:t>‹#›</a:t>
            </a:fld>
            <a:endParaRPr lang="en-US" dirty="0"/>
          </a:p>
        </p:txBody>
      </p:sp>
    </p:spTree>
    <p:extLst>
      <p:ext uri="{BB962C8B-B14F-4D97-AF65-F5344CB8AC3E}">
        <p14:creationId xmlns:p14="http://schemas.microsoft.com/office/powerpoint/2010/main" val="34642312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A0E3A-0C98-4EA0-AAC9-F2996360A904}" type="datetimeFigureOut">
              <a:rPr lang="en-US" smtClean="0"/>
              <a:t>7/2/2024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AAE1FE-786B-4B83-86A4-F53D629261B4}" type="slidenum">
              <a:rPr lang="en-US" smtClean="0"/>
              <a:t>‹#›</a:t>
            </a:fld>
            <a:endParaRPr lang="en-US" dirty="0"/>
          </a:p>
        </p:txBody>
      </p:sp>
    </p:spTree>
    <p:extLst>
      <p:ext uri="{BB962C8B-B14F-4D97-AF65-F5344CB8AC3E}">
        <p14:creationId xmlns:p14="http://schemas.microsoft.com/office/powerpoint/2010/main" val="1015498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AAE1FE-786B-4B83-86A4-F53D629261B4}" type="slidenum">
              <a:rPr lang="en-US" smtClean="0"/>
              <a:t>1</a:t>
            </a:fld>
            <a:endParaRPr lang="en-US" dirty="0"/>
          </a:p>
        </p:txBody>
      </p:sp>
    </p:spTree>
    <p:extLst>
      <p:ext uri="{BB962C8B-B14F-4D97-AF65-F5344CB8AC3E}">
        <p14:creationId xmlns:p14="http://schemas.microsoft.com/office/powerpoint/2010/main" val="1976850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AAE1FE-786B-4B83-86A4-F53D629261B4}" type="slidenum">
              <a:rPr lang="en-US" smtClean="0"/>
              <a:t>2</a:t>
            </a:fld>
            <a:endParaRPr lang="en-US" dirty="0"/>
          </a:p>
        </p:txBody>
      </p:sp>
    </p:spTree>
    <p:extLst>
      <p:ext uri="{BB962C8B-B14F-4D97-AF65-F5344CB8AC3E}">
        <p14:creationId xmlns:p14="http://schemas.microsoft.com/office/powerpoint/2010/main" val="1976850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9817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6458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5034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15596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4859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7067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90832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42372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38855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83804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21611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68714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378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4524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190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7/2/2024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61435493"/>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 id="2147483814" r:id="rId13"/>
    <p:sldLayoutId id="2147483815" r:id="rId14"/>
    <p:sldLayoutId id="2147483816" r:id="rId15"/>
    <p:sldLayoutId id="214748381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youtu.be/uR2tmJ60vN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12.png"/><Relationship Id="rId9"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1000">
              <a:schemeClr val="accent3"/>
            </a:gs>
          </a:gsLst>
          <a:lin ang="2700000" scaled="1"/>
        </a:gradFill>
        <a:effectLst/>
      </p:bgPr>
    </p:bg>
    <p:spTree>
      <p:nvGrpSpPr>
        <p:cNvPr id="1" name=""/>
        <p:cNvGrpSpPr/>
        <p:nvPr/>
      </p:nvGrpSpPr>
      <p:grpSpPr>
        <a:xfrm>
          <a:off x="0" y="0"/>
          <a:ext cx="0" cy="0"/>
          <a:chOff x="0" y="0"/>
          <a:chExt cx="0" cy="0"/>
        </a:xfrm>
      </p:grpSpPr>
      <p:pic>
        <p:nvPicPr>
          <p:cNvPr id="5" name="Picture 4" descr="light spots">
            <a:extLst>
              <a:ext uri="{FF2B5EF4-FFF2-40B4-BE49-F238E27FC236}">
                <a16:creationId xmlns:a16="http://schemas.microsoft.com/office/drawing/2014/main" id="{1A23FE0C-9A67-334E-9B7F-83AA9CF636A8}"/>
              </a:ext>
            </a:extLst>
          </p:cNvPr>
          <p:cNvPicPr>
            <a:picLocks noChangeAspect="1"/>
          </p:cNvPicPr>
          <p:nvPr/>
        </p:nvPicPr>
        <p:blipFill rotWithShape="1">
          <a:blip r:embed="rId3" cstate="print">
            <a:duotone>
              <a:schemeClr val="bg2">
                <a:shade val="45000"/>
                <a:satMod val="135000"/>
              </a:schemeClr>
              <a:prstClr val="white"/>
            </a:duotone>
            <a:alphaModFix amt="40000"/>
            <a:extLst>
              <a:ext uri="{28A0092B-C50C-407E-A947-70E740481C1C}">
                <a14:useLocalDpi xmlns:a14="http://schemas.microsoft.com/office/drawing/2010/main"/>
              </a:ext>
            </a:extLst>
          </a:blip>
          <a:srcRect/>
          <a:stretch/>
        </p:blipFill>
        <p:spPr>
          <a:xfrm>
            <a:off x="-1" y="10"/>
            <a:ext cx="12192000" cy="6857990"/>
          </a:xfrm>
          <a:prstGeom prst="rect">
            <a:avLst/>
          </a:prstGeom>
        </p:spPr>
      </p:pic>
      <p:sp>
        <p:nvSpPr>
          <p:cNvPr id="2" name="Title 1">
            <a:extLst>
              <a:ext uri="{FF2B5EF4-FFF2-40B4-BE49-F238E27FC236}">
                <a16:creationId xmlns:a16="http://schemas.microsoft.com/office/drawing/2014/main" id="{F266081D-517B-5D43-A7B4-E67DDEDC0B31}"/>
              </a:ext>
            </a:extLst>
          </p:cNvPr>
          <p:cNvSpPr>
            <a:spLocks noGrp="1"/>
          </p:cNvSpPr>
          <p:nvPr>
            <p:ph type="ctrTitle"/>
          </p:nvPr>
        </p:nvSpPr>
        <p:spPr/>
        <p:txBody>
          <a:bodyPr>
            <a:normAutofit fontScale="90000"/>
          </a:bodyPr>
          <a:lstStyle/>
          <a:p>
            <a:r>
              <a:rPr lang="en-US" dirty="0">
                <a:solidFill>
                  <a:schemeClr val="tx1">
                    <a:lumMod val="85000"/>
                    <a:lumOff val="15000"/>
                  </a:schemeClr>
                </a:solidFill>
                <a:latin typeface="Comic Sans MS" panose="030F0702030302020204" pitchFamily="66" charset="0"/>
              </a:rPr>
              <a:t>Physical Development in the EYFS</a:t>
            </a:r>
            <a:br>
              <a:rPr lang="en-US" dirty="0">
                <a:solidFill>
                  <a:schemeClr val="tx1">
                    <a:lumMod val="85000"/>
                    <a:lumOff val="15000"/>
                  </a:schemeClr>
                </a:solidFill>
                <a:latin typeface="Comic Sans MS" panose="030F0702030302020204" pitchFamily="66" charset="0"/>
              </a:rPr>
            </a:br>
            <a:r>
              <a:rPr lang="en-US" dirty="0">
                <a:solidFill>
                  <a:schemeClr val="tx1">
                    <a:lumMod val="85000"/>
                    <a:lumOff val="15000"/>
                  </a:schemeClr>
                </a:solidFill>
                <a:latin typeface="Comic Sans MS" panose="030F0702030302020204" pitchFamily="66" charset="0"/>
              </a:rPr>
              <a:t>Gross &amp; Fine Motor Skills</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1748" y="594013"/>
            <a:ext cx="1692795" cy="2012373"/>
          </a:xfrm>
          <a:prstGeom prst="rect">
            <a:avLst/>
          </a:prstGeom>
        </p:spPr>
      </p:pic>
    </p:spTree>
    <p:extLst>
      <p:ext uri="{BB962C8B-B14F-4D97-AF65-F5344CB8AC3E}">
        <p14:creationId xmlns:p14="http://schemas.microsoft.com/office/powerpoint/2010/main" val="3129412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1000">
              <a:schemeClr val="accent3"/>
            </a:gs>
          </a:gsLst>
          <a:lin ang="2700000" scaled="1"/>
        </a:gradFill>
        <a:effectLst/>
      </p:bgPr>
    </p:bg>
    <p:spTree>
      <p:nvGrpSpPr>
        <p:cNvPr id="1" name=""/>
        <p:cNvGrpSpPr/>
        <p:nvPr/>
      </p:nvGrpSpPr>
      <p:grpSpPr>
        <a:xfrm>
          <a:off x="0" y="0"/>
          <a:ext cx="0" cy="0"/>
          <a:chOff x="0" y="0"/>
          <a:chExt cx="0" cy="0"/>
        </a:xfrm>
      </p:grpSpPr>
      <p:pic>
        <p:nvPicPr>
          <p:cNvPr id="5" name="Picture 4" descr="light spots">
            <a:extLst>
              <a:ext uri="{FF2B5EF4-FFF2-40B4-BE49-F238E27FC236}">
                <a16:creationId xmlns:a16="http://schemas.microsoft.com/office/drawing/2014/main" id="{1A23FE0C-9A67-334E-9B7F-83AA9CF636A8}"/>
              </a:ext>
            </a:extLst>
          </p:cNvPr>
          <p:cNvPicPr>
            <a:picLocks noChangeAspect="1"/>
          </p:cNvPicPr>
          <p:nvPr/>
        </p:nvPicPr>
        <p:blipFill rotWithShape="1">
          <a:blip r:embed="rId3" cstate="print">
            <a:duotone>
              <a:schemeClr val="bg2">
                <a:shade val="45000"/>
                <a:satMod val="135000"/>
              </a:schemeClr>
              <a:prstClr val="white"/>
            </a:duotone>
            <a:alphaModFix amt="40000"/>
            <a:extLst>
              <a:ext uri="{28A0092B-C50C-407E-A947-70E740481C1C}">
                <a14:useLocalDpi xmlns:a14="http://schemas.microsoft.com/office/drawing/2010/main"/>
              </a:ext>
            </a:extLst>
          </a:blip>
          <a:srcRect/>
          <a:stretch/>
        </p:blipFill>
        <p:spPr>
          <a:xfrm>
            <a:off x="-1" y="10"/>
            <a:ext cx="12192000" cy="6857990"/>
          </a:xfrm>
          <a:prstGeom prst="rect">
            <a:avLst/>
          </a:prstGeom>
        </p:spPr>
      </p:pic>
      <p:sp>
        <p:nvSpPr>
          <p:cNvPr id="2" name="Title 1">
            <a:extLst>
              <a:ext uri="{FF2B5EF4-FFF2-40B4-BE49-F238E27FC236}">
                <a16:creationId xmlns:a16="http://schemas.microsoft.com/office/drawing/2014/main" id="{F266081D-517B-5D43-A7B4-E67DDEDC0B31}"/>
              </a:ext>
            </a:extLst>
          </p:cNvPr>
          <p:cNvSpPr>
            <a:spLocks noGrp="1"/>
          </p:cNvSpPr>
          <p:nvPr>
            <p:ph type="ctrTitle"/>
          </p:nvPr>
        </p:nvSpPr>
        <p:spPr>
          <a:xfrm>
            <a:off x="2068605" y="3053862"/>
            <a:ext cx="8915399" cy="2262781"/>
          </a:xfrm>
        </p:spPr>
        <p:txBody>
          <a:bodyPr>
            <a:normAutofit fontScale="90000"/>
          </a:bodyPr>
          <a:lstStyle/>
          <a:p>
            <a:pPr marL="457200" indent="-457200">
              <a:buFont typeface="Arial"/>
              <a:buChar char="•"/>
            </a:pPr>
            <a:br>
              <a:rPr lang="en-US" sz="3200" dirty="0">
                <a:solidFill>
                  <a:schemeClr val="tx1">
                    <a:lumMod val="85000"/>
                    <a:lumOff val="15000"/>
                  </a:schemeClr>
                </a:solidFill>
                <a:latin typeface="Comic Sans MS"/>
              </a:rPr>
            </a:br>
            <a:br>
              <a:rPr lang="en-US" sz="3200" dirty="0">
                <a:latin typeface="Comic Sans MS"/>
              </a:rPr>
            </a:br>
            <a:br>
              <a:rPr lang="en-US" sz="3200" dirty="0">
                <a:latin typeface="Comic Sans MS"/>
              </a:rPr>
            </a:br>
            <a:br>
              <a:rPr lang="en-US" sz="3200" dirty="0">
                <a:latin typeface="Comic Sans MS"/>
              </a:rPr>
            </a:br>
            <a:br>
              <a:rPr lang="en-US" sz="3200" dirty="0">
                <a:latin typeface="Comic Sans MS"/>
              </a:rPr>
            </a:br>
            <a:br>
              <a:rPr lang="en-US" sz="3200" dirty="0">
                <a:latin typeface="Comic Sans MS"/>
              </a:rPr>
            </a:br>
            <a:br>
              <a:rPr lang="en-US" sz="3200" dirty="0">
                <a:latin typeface="Comic Sans MS"/>
              </a:rPr>
            </a:br>
            <a:r>
              <a:rPr lang="en-US" sz="3200" dirty="0">
                <a:solidFill>
                  <a:schemeClr val="tx1">
                    <a:lumMod val="85000"/>
                    <a:lumOff val="15000"/>
                  </a:schemeClr>
                </a:solidFill>
                <a:latin typeface="Comic Sans MS"/>
              </a:rPr>
              <a:t>Today's aims: </a:t>
            </a:r>
            <a:br>
              <a:rPr lang="en-US" sz="3200" dirty="0">
                <a:solidFill>
                  <a:schemeClr val="tx1">
                    <a:lumMod val="85000"/>
                    <a:lumOff val="15000"/>
                  </a:schemeClr>
                </a:solidFill>
                <a:latin typeface="Comic Sans MS"/>
              </a:rPr>
            </a:br>
            <a:br>
              <a:rPr lang="en-US" sz="3200" dirty="0">
                <a:solidFill>
                  <a:schemeClr val="tx1">
                    <a:lumMod val="85000"/>
                    <a:lumOff val="15000"/>
                  </a:schemeClr>
                </a:solidFill>
                <a:latin typeface="Comic Sans MS"/>
              </a:rPr>
            </a:br>
            <a:r>
              <a:rPr lang="en-US" sz="3200" dirty="0">
                <a:solidFill>
                  <a:schemeClr val="tx1">
                    <a:lumMod val="85000"/>
                    <a:lumOff val="15000"/>
                  </a:schemeClr>
                </a:solidFill>
                <a:latin typeface="Comic Sans MS"/>
              </a:rPr>
              <a:t>Why are gross and fine motor skills important?</a:t>
            </a:r>
            <a:br>
              <a:rPr lang="en-US" sz="3200" dirty="0">
                <a:solidFill>
                  <a:schemeClr val="tx1">
                    <a:lumMod val="85000"/>
                    <a:lumOff val="15000"/>
                  </a:schemeClr>
                </a:solidFill>
                <a:latin typeface="Comic Sans MS"/>
              </a:rPr>
            </a:br>
            <a:r>
              <a:rPr lang="en-US" sz="3200" dirty="0">
                <a:solidFill>
                  <a:schemeClr val="tx1">
                    <a:lumMod val="85000"/>
                    <a:lumOff val="15000"/>
                  </a:schemeClr>
                </a:solidFill>
                <a:latin typeface="Comic Sans MS"/>
              </a:rPr>
              <a:t> </a:t>
            </a:r>
            <a:br>
              <a:rPr lang="en-US" sz="3200" dirty="0">
                <a:latin typeface="Comic Sans MS" panose="030F0702030302020204" pitchFamily="66" charset="0"/>
              </a:rPr>
            </a:br>
            <a:r>
              <a:rPr lang="en-US" sz="3200" dirty="0">
                <a:solidFill>
                  <a:schemeClr val="tx1">
                    <a:lumMod val="85000"/>
                    <a:lumOff val="15000"/>
                  </a:schemeClr>
                </a:solidFill>
                <a:latin typeface="Comic Sans MS"/>
              </a:rPr>
              <a:t>Why are they identified separately? </a:t>
            </a:r>
            <a:br>
              <a:rPr lang="en-US" sz="3200" dirty="0">
                <a:latin typeface="Comic Sans MS" panose="030F0702030302020204" pitchFamily="66" charset="0"/>
              </a:rPr>
            </a:br>
            <a:br>
              <a:rPr lang="en-US" sz="3200" dirty="0">
                <a:latin typeface="Comic Sans MS"/>
              </a:rPr>
            </a:br>
            <a:r>
              <a:rPr lang="en-US" sz="3200" dirty="0">
                <a:solidFill>
                  <a:schemeClr val="tx1">
                    <a:lumMod val="85000"/>
                    <a:lumOff val="15000"/>
                  </a:schemeClr>
                </a:solidFill>
                <a:latin typeface="Comic Sans MS"/>
              </a:rPr>
              <a:t>How is development supported in the EYFS?</a:t>
            </a:r>
            <a:br>
              <a:rPr lang="en-US" sz="3200" dirty="0">
                <a:latin typeface="Comic Sans MS" panose="030F0702030302020204" pitchFamily="66" charset="0"/>
              </a:rPr>
            </a:br>
            <a:br>
              <a:rPr lang="en-US" sz="3200" dirty="0">
                <a:latin typeface="Comic Sans MS"/>
              </a:rPr>
            </a:br>
            <a:r>
              <a:rPr lang="en-US" sz="3200" dirty="0">
                <a:solidFill>
                  <a:schemeClr val="tx1">
                    <a:lumMod val="85000"/>
                    <a:lumOff val="15000"/>
                  </a:schemeClr>
                </a:solidFill>
                <a:latin typeface="Comic Sans MS"/>
              </a:rPr>
              <a:t>What can you do to support your child? </a:t>
            </a:r>
            <a:endParaRPr lang="en-US" sz="3200" dirty="0">
              <a:solidFill>
                <a:schemeClr val="tx1">
                  <a:lumMod val="85000"/>
                  <a:lumOff val="15000"/>
                </a:schemeClr>
              </a:solidFill>
              <a:latin typeface="Comic Sans MS" panose="030F0702030302020204" pitchFamily="66"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482" y="441613"/>
            <a:ext cx="1692795" cy="2012373"/>
          </a:xfrm>
          <a:prstGeom prst="rect">
            <a:avLst/>
          </a:prstGeom>
        </p:spPr>
      </p:pic>
    </p:spTree>
    <p:extLst>
      <p:ext uri="{BB962C8B-B14F-4D97-AF65-F5344CB8AC3E}">
        <p14:creationId xmlns:p14="http://schemas.microsoft.com/office/powerpoint/2010/main" val="492299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747490"/>
          </a:xfrm>
        </p:spPr>
        <p:txBody>
          <a:bodyPr/>
          <a:lstStyle/>
          <a:p>
            <a:pPr algn="ctr"/>
            <a:r>
              <a:rPr lang="en-GB" dirty="0">
                <a:latin typeface="Comic Sans MS" panose="030F0702030302020204" pitchFamily="66" charset="0"/>
              </a:rPr>
              <a:t>The Early Years</a:t>
            </a:r>
          </a:p>
        </p:txBody>
      </p:sp>
      <p:sp>
        <p:nvSpPr>
          <p:cNvPr id="3" name="Content Placeholder 2"/>
          <p:cNvSpPr>
            <a:spLocks noGrp="1"/>
          </p:cNvSpPr>
          <p:nvPr>
            <p:ph idx="1"/>
          </p:nvPr>
        </p:nvSpPr>
        <p:spPr>
          <a:xfrm>
            <a:off x="6701246" y="1802675"/>
            <a:ext cx="4803365" cy="4519748"/>
          </a:xfrm>
        </p:spPr>
        <p:txBody>
          <a:bodyPr vert="horz" lIns="91440" tIns="45720" rIns="91440" bIns="45720" rtlCol="0" anchor="t">
            <a:normAutofit/>
          </a:bodyPr>
          <a:lstStyle/>
          <a:p>
            <a:r>
              <a:rPr lang="en-US" dirty="0">
                <a:latin typeface="Comic Sans MS"/>
              </a:rPr>
              <a:t>“No job is more important than working with children in the early years.”</a:t>
            </a:r>
            <a:r>
              <a:rPr lang="en-GB" dirty="0">
                <a:latin typeface="Comic Sans MS"/>
              </a:rPr>
              <a:t>(2021, Development Matters)</a:t>
            </a:r>
          </a:p>
          <a:p>
            <a:r>
              <a:rPr lang="en-US" dirty="0">
                <a:latin typeface="Comic Sans MS"/>
              </a:rPr>
              <a:t>Children develop the most between birth to five. </a:t>
            </a:r>
            <a:r>
              <a:rPr lang="en-US" b="1" u="sng" dirty="0">
                <a:latin typeface="Comic Sans MS"/>
              </a:rPr>
              <a:t>This is where all the foundations are laid for their future development. </a:t>
            </a:r>
            <a:endParaRPr lang="en-US" b="1" u="sng">
              <a:latin typeface="Comic Sans MS" panose="030F0702030302020204" pitchFamily="66" charset="0"/>
            </a:endParaRPr>
          </a:p>
          <a:p>
            <a:r>
              <a:rPr lang="en-US" b="1" u="sng" dirty="0">
                <a:latin typeface="Comic Sans MS"/>
              </a:rPr>
              <a:t>When children are given the best start in their early years, we not only give them what they need today but set them up to succeed in future</a:t>
            </a:r>
            <a:r>
              <a:rPr lang="en-US" b="1" u="sng" dirty="0"/>
              <a:t>. </a:t>
            </a:r>
          </a:p>
        </p:txBody>
      </p:sp>
      <p:pic>
        <p:nvPicPr>
          <p:cNvPr id="1026" name="Picture 2" descr="Why Early Childhood Matters - Thre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654" y="1583993"/>
            <a:ext cx="5406875" cy="345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6229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list of activities on a white background&#10;&#10;Description automatically generated">
            <a:extLst>
              <a:ext uri="{FF2B5EF4-FFF2-40B4-BE49-F238E27FC236}">
                <a16:creationId xmlns:a16="http://schemas.microsoft.com/office/drawing/2014/main" id="{F9243325-4E5E-683A-47CC-C1CDF23E2B8A}"/>
              </a:ext>
            </a:extLst>
          </p:cNvPr>
          <p:cNvPicPr>
            <a:picLocks noChangeAspect="1"/>
          </p:cNvPicPr>
          <p:nvPr/>
        </p:nvPicPr>
        <p:blipFill>
          <a:blip r:embed="rId2"/>
          <a:stretch>
            <a:fillRect/>
          </a:stretch>
        </p:blipFill>
        <p:spPr>
          <a:xfrm>
            <a:off x="2420561" y="-4036"/>
            <a:ext cx="5768067" cy="6858000"/>
          </a:xfrm>
          <a:prstGeom prst="rect">
            <a:avLst/>
          </a:prstGeom>
        </p:spPr>
      </p:pic>
      <p:sp>
        <p:nvSpPr>
          <p:cNvPr id="8" name="TextBox 7">
            <a:extLst>
              <a:ext uri="{FF2B5EF4-FFF2-40B4-BE49-F238E27FC236}">
                <a16:creationId xmlns:a16="http://schemas.microsoft.com/office/drawing/2014/main" id="{10C9CEBE-E04D-BAA7-31CC-BAED8F80694D}"/>
              </a:ext>
            </a:extLst>
          </p:cNvPr>
          <p:cNvSpPr txBox="1"/>
          <p:nvPr/>
        </p:nvSpPr>
        <p:spPr>
          <a:xfrm>
            <a:off x="8327756" y="643180"/>
            <a:ext cx="360852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Comic Sans MS"/>
              </a:rPr>
              <a:t>Three and Four-Year-Olds</a:t>
            </a:r>
          </a:p>
        </p:txBody>
      </p:sp>
    </p:spTree>
    <p:extLst>
      <p:ext uri="{BB962C8B-B14F-4D97-AF65-F5344CB8AC3E}">
        <p14:creationId xmlns:p14="http://schemas.microsoft.com/office/powerpoint/2010/main" val="1715516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B8E2CA-7EF7-622B-F293-32B191139AA4}"/>
              </a:ext>
            </a:extLst>
          </p:cNvPr>
          <p:cNvPicPr>
            <a:picLocks noChangeAspect="1"/>
          </p:cNvPicPr>
          <p:nvPr/>
        </p:nvPicPr>
        <p:blipFill>
          <a:blip r:embed="rId2"/>
          <a:stretch>
            <a:fillRect/>
          </a:stretch>
        </p:blipFill>
        <p:spPr>
          <a:xfrm>
            <a:off x="2342181" y="-54002"/>
            <a:ext cx="5459185" cy="6853917"/>
          </a:xfrm>
          <a:prstGeom prst="rect">
            <a:avLst/>
          </a:prstGeom>
        </p:spPr>
      </p:pic>
      <p:sp>
        <p:nvSpPr>
          <p:cNvPr id="5" name="TextBox 4">
            <a:extLst>
              <a:ext uri="{FF2B5EF4-FFF2-40B4-BE49-F238E27FC236}">
                <a16:creationId xmlns:a16="http://schemas.microsoft.com/office/drawing/2014/main" id="{45E6CCC9-1204-80C1-A4A7-0849276FB432}"/>
              </a:ext>
            </a:extLst>
          </p:cNvPr>
          <p:cNvSpPr txBox="1"/>
          <p:nvPr/>
        </p:nvSpPr>
        <p:spPr>
          <a:xfrm>
            <a:off x="7953213" y="191146"/>
            <a:ext cx="389265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latin typeface="Comic Sans MS"/>
              </a:rPr>
              <a:t>Children in Reception</a:t>
            </a:r>
          </a:p>
        </p:txBody>
      </p:sp>
    </p:spTree>
    <p:extLst>
      <p:ext uri="{BB962C8B-B14F-4D97-AF65-F5344CB8AC3E}">
        <p14:creationId xmlns:p14="http://schemas.microsoft.com/office/powerpoint/2010/main" val="3772837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216" y="109508"/>
            <a:ext cx="10061144" cy="1280890"/>
          </a:xfrm>
        </p:spPr>
        <p:txBody>
          <a:bodyPr>
            <a:normAutofit/>
          </a:bodyPr>
          <a:lstStyle/>
          <a:p>
            <a:r>
              <a:rPr lang="en-GB" sz="2000" dirty="0">
                <a:latin typeface="Comic Sans MS"/>
              </a:rPr>
              <a:t>What physical development skills will your child have developed in readiness for the National Curriculum in KS1?</a:t>
            </a:r>
          </a:p>
        </p:txBody>
      </p:sp>
      <p:sp>
        <p:nvSpPr>
          <p:cNvPr id="3" name="Rectangle 2"/>
          <p:cNvSpPr/>
          <p:nvPr/>
        </p:nvSpPr>
        <p:spPr>
          <a:xfrm>
            <a:off x="1577785" y="921463"/>
            <a:ext cx="9548275" cy="5324535"/>
          </a:xfrm>
          <a:prstGeom prst="rect">
            <a:avLst/>
          </a:prstGeom>
        </p:spPr>
        <p:txBody>
          <a:bodyPr wrap="square" lIns="91440" tIns="45720" rIns="91440" bIns="45720" anchor="t">
            <a:spAutoFit/>
          </a:bodyPr>
          <a:lstStyle/>
          <a:p>
            <a:r>
              <a:rPr lang="en-US" sz="2400" dirty="0">
                <a:solidFill>
                  <a:srgbClr val="7030A0"/>
                </a:solidFill>
                <a:latin typeface="Comic Sans MS"/>
              </a:rPr>
              <a:t>Gross Motor Skills ELG </a:t>
            </a:r>
            <a:endParaRPr lang="en-GB" sz="2400">
              <a:solidFill>
                <a:srgbClr val="7030A0"/>
              </a:solidFill>
              <a:latin typeface="Comic Sans MS" panose="030F0702030302020204" pitchFamily="66" charset="0"/>
            </a:endParaRPr>
          </a:p>
          <a:p>
            <a:pPr marL="342900" indent="-342900">
              <a:buFont typeface="Arial"/>
              <a:buChar char="•"/>
            </a:pPr>
            <a:r>
              <a:rPr lang="en-US" sz="2400" dirty="0">
                <a:latin typeface="Comic Sans MS"/>
              </a:rPr>
              <a:t>Children at the expected level of development will: • Negotiate space and obstacles safely, with consideration for themselves and others</a:t>
            </a:r>
            <a:endParaRPr lang="en-GB" sz="2400" dirty="0">
              <a:latin typeface="Comic Sans MS" panose="030F0702030302020204" pitchFamily="66" charset="0"/>
            </a:endParaRPr>
          </a:p>
          <a:p>
            <a:pPr marL="342900" indent="-342900">
              <a:buFont typeface="Arial"/>
              <a:buChar char="•"/>
            </a:pPr>
            <a:r>
              <a:rPr lang="en-US" sz="2400" dirty="0">
                <a:latin typeface="Comic Sans MS"/>
              </a:rPr>
              <a:t>Demonstrate strength, balance and coordination when playing</a:t>
            </a:r>
            <a:endParaRPr lang="en-GB" sz="2400" dirty="0">
              <a:latin typeface="Comic Sans MS" panose="030F0702030302020204" pitchFamily="66" charset="0"/>
            </a:endParaRPr>
          </a:p>
          <a:p>
            <a:pPr marL="342900" indent="-342900">
              <a:buFont typeface="Arial"/>
              <a:buChar char="•"/>
            </a:pPr>
            <a:r>
              <a:rPr lang="en-US" sz="2400" dirty="0">
                <a:latin typeface="Comic Sans MS"/>
              </a:rPr>
              <a:t>Move energetically, such as running, jumping, dancing, hopping, skipping and climbing. </a:t>
            </a:r>
            <a:endParaRPr lang="en-GB" sz="2400">
              <a:latin typeface="Comic Sans MS" panose="030F0702030302020204" pitchFamily="66" charset="0"/>
            </a:endParaRPr>
          </a:p>
          <a:p>
            <a:r>
              <a:rPr lang="en-US" sz="2400" dirty="0">
                <a:solidFill>
                  <a:srgbClr val="7030A0"/>
                </a:solidFill>
                <a:latin typeface="Comic Sans MS"/>
              </a:rPr>
              <a:t>Fine Motor Skills ELG </a:t>
            </a:r>
            <a:endParaRPr lang="en-GB" sz="2400">
              <a:latin typeface="Comic Sans MS" panose="030F0702030302020204" pitchFamily="66" charset="0"/>
            </a:endParaRPr>
          </a:p>
          <a:p>
            <a:r>
              <a:rPr lang="en-US" sz="2400" dirty="0">
                <a:latin typeface="Comic Sans MS"/>
              </a:rPr>
              <a:t>Children at the expected level of development will: </a:t>
            </a:r>
            <a:endParaRPr lang="en-GB" sz="2400">
              <a:latin typeface="Comic Sans MS" panose="030F0702030302020204" pitchFamily="66" charset="0"/>
            </a:endParaRPr>
          </a:p>
          <a:p>
            <a:pPr marL="342900" indent="-342900">
              <a:buFont typeface="Arial"/>
              <a:buChar char="•"/>
            </a:pPr>
            <a:r>
              <a:rPr lang="en-US" sz="2400" dirty="0">
                <a:latin typeface="Comic Sans MS"/>
              </a:rPr>
              <a:t>Hold a pencil effectively in preparation for fluent writing – using the tripod grip in almost all cases</a:t>
            </a:r>
            <a:endParaRPr lang="en-GB" sz="2400" dirty="0">
              <a:latin typeface="Comic Sans MS" panose="030F0702030302020204" pitchFamily="66" charset="0"/>
            </a:endParaRPr>
          </a:p>
          <a:p>
            <a:pPr marL="342900" indent="-342900">
              <a:buFont typeface="Arial"/>
              <a:buChar char="•"/>
            </a:pPr>
            <a:r>
              <a:rPr lang="en-US" sz="2400" dirty="0">
                <a:latin typeface="Comic Sans MS"/>
              </a:rPr>
              <a:t>Use a range of small tools, including scissors, paint brushes and cutlery</a:t>
            </a:r>
            <a:endParaRPr lang="en-US" sz="2400" dirty="0">
              <a:latin typeface="Comic Sans MS" panose="030F0702030302020204" pitchFamily="66" charset="0"/>
            </a:endParaRPr>
          </a:p>
          <a:p>
            <a:pPr marL="342900" indent="-342900">
              <a:buFont typeface="Arial"/>
              <a:buChar char="•"/>
            </a:pPr>
            <a:r>
              <a:rPr lang="en-US" sz="2400" dirty="0">
                <a:latin typeface="Comic Sans MS"/>
              </a:rPr>
              <a:t>Begin to show accuracy and care when drawing.</a:t>
            </a:r>
            <a:r>
              <a:rPr lang="en-US" sz="2800" dirty="0">
                <a:latin typeface="Comic Sans MS"/>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546521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2055C4-EEDC-067C-F8FB-A0D84782D6F5}"/>
              </a:ext>
            </a:extLst>
          </p:cNvPr>
          <p:cNvSpPr txBox="1"/>
          <p:nvPr/>
        </p:nvSpPr>
        <p:spPr>
          <a:xfrm>
            <a:off x="2184400" y="575733"/>
            <a:ext cx="8706152"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u="sng" dirty="0">
                <a:solidFill>
                  <a:srgbClr val="0B0C0C"/>
                </a:solidFill>
                <a:latin typeface="Comic Sans MS"/>
              </a:rPr>
              <a:t>Why fine motor skills are important?</a:t>
            </a:r>
          </a:p>
          <a:p>
            <a:endParaRPr lang="en-US" sz="3600" b="1" dirty="0">
              <a:solidFill>
                <a:srgbClr val="0B0C0C"/>
              </a:solidFill>
              <a:latin typeface="Comic Sans MS"/>
            </a:endParaRPr>
          </a:p>
          <a:p>
            <a:r>
              <a:rPr lang="en-US" sz="3600" dirty="0">
                <a:solidFill>
                  <a:srgbClr val="0B0C0C"/>
                </a:solidFill>
                <a:latin typeface="Comic Sans MS"/>
              </a:rPr>
              <a:t>Fine motor skills involve small muscles working with the brain and nervous system to</a:t>
            </a:r>
            <a:r>
              <a:rPr lang="en-US" sz="3600" b="1" u="sng" dirty="0">
                <a:solidFill>
                  <a:srgbClr val="0B0C0C"/>
                </a:solidFill>
                <a:latin typeface="Comic Sans MS"/>
              </a:rPr>
              <a:t> control movements</a:t>
            </a:r>
            <a:r>
              <a:rPr lang="en-US" sz="3600" dirty="0">
                <a:solidFill>
                  <a:srgbClr val="0B0C0C"/>
                </a:solidFill>
                <a:latin typeface="Comic Sans MS"/>
              </a:rPr>
              <a:t> in areas such as the </a:t>
            </a:r>
            <a:r>
              <a:rPr lang="en-US" sz="3600" b="1" u="sng" dirty="0">
                <a:solidFill>
                  <a:srgbClr val="0B0C0C"/>
                </a:solidFill>
                <a:latin typeface="Comic Sans MS"/>
              </a:rPr>
              <a:t>hands, fingers, lips, tongue and eyes</a:t>
            </a:r>
            <a:r>
              <a:rPr lang="en-US" sz="3600" dirty="0">
                <a:solidFill>
                  <a:srgbClr val="0B0C0C"/>
                </a:solidFill>
                <a:latin typeface="Comic Sans MS"/>
              </a:rPr>
              <a:t>. Developing fine motor skills helps children do things like </a:t>
            </a:r>
            <a:r>
              <a:rPr lang="en-US" sz="3600" b="1" u="sng" dirty="0">
                <a:solidFill>
                  <a:srgbClr val="0B0C0C"/>
                </a:solidFill>
                <a:latin typeface="Comic Sans MS"/>
              </a:rPr>
              <a:t>eating, writing, manipulating objects and getting dressed.</a:t>
            </a:r>
          </a:p>
        </p:txBody>
      </p:sp>
    </p:spTree>
    <p:extLst>
      <p:ext uri="{BB962C8B-B14F-4D97-AF65-F5344CB8AC3E}">
        <p14:creationId xmlns:p14="http://schemas.microsoft.com/office/powerpoint/2010/main" val="129260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1554B78-01B0-3D97-50CE-E07F6AEEE49A}"/>
              </a:ext>
            </a:extLst>
          </p:cNvPr>
          <p:cNvSpPr txBox="1"/>
          <p:nvPr/>
        </p:nvSpPr>
        <p:spPr>
          <a:xfrm>
            <a:off x="2063448" y="466876"/>
            <a:ext cx="9722151"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Font typeface=""/>
              <a:buChar char="•"/>
            </a:pPr>
            <a:r>
              <a:rPr lang="en-US" sz="4000" dirty="0">
                <a:solidFill>
                  <a:srgbClr val="0B0C0C"/>
                </a:solidFill>
                <a:latin typeface="Comic Sans MS"/>
              </a:rPr>
              <a:t>Fine motor skills help children to navigate and explore the world with confidence and independence.</a:t>
            </a:r>
          </a:p>
          <a:p>
            <a:pPr>
              <a:buFont typeface=""/>
              <a:buChar char="•"/>
            </a:pPr>
            <a:r>
              <a:rPr lang="en-US" sz="4000" b="1" i="1" dirty="0">
                <a:solidFill>
                  <a:srgbClr val="0B0C0C"/>
                </a:solidFill>
                <a:latin typeface="Comic Sans MS"/>
              </a:rPr>
              <a:t>Fine motor skills depend on gross motor skills. You need a joined-up approach for developing whole body physicality and strength.</a:t>
            </a:r>
          </a:p>
          <a:p>
            <a:pPr>
              <a:buFont typeface=""/>
              <a:buChar char="•"/>
            </a:pPr>
            <a:r>
              <a:rPr lang="en-US" sz="4000" dirty="0">
                <a:solidFill>
                  <a:srgbClr val="0B0C0C"/>
                </a:solidFill>
                <a:latin typeface="Comic Sans MS"/>
              </a:rPr>
              <a:t>Rich outdoor and indoor environments will provide opportunities for developing fine motor skills.</a:t>
            </a:r>
          </a:p>
        </p:txBody>
      </p:sp>
    </p:spTree>
    <p:extLst>
      <p:ext uri="{BB962C8B-B14F-4D97-AF65-F5344CB8AC3E}">
        <p14:creationId xmlns:p14="http://schemas.microsoft.com/office/powerpoint/2010/main" val="3351504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B7EFD05-5F12-420E-8AEF-74D5EF9D5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1" name="Freeform 11">
              <a:extLst>
                <a:ext uri="{FF2B5EF4-FFF2-40B4-BE49-F238E27FC236}">
                  <a16:creationId xmlns:a16="http://schemas.microsoft.com/office/drawing/2014/main" id="{6B6786B7-9BA0-488B-8C6B-1C5BB4E2A5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2" name="Freeform 12">
              <a:extLst>
                <a:ext uri="{FF2B5EF4-FFF2-40B4-BE49-F238E27FC236}">
                  <a16:creationId xmlns:a16="http://schemas.microsoft.com/office/drawing/2014/main" id="{ACF6C842-D596-43D3-B584-5672E0D331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3" name="Freeform 13">
              <a:extLst>
                <a:ext uri="{FF2B5EF4-FFF2-40B4-BE49-F238E27FC236}">
                  <a16:creationId xmlns:a16="http://schemas.microsoft.com/office/drawing/2014/main" id="{6DF84F3E-35FA-497B-B6FA-F453E82F32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4" name="Freeform 14">
              <a:extLst>
                <a:ext uri="{FF2B5EF4-FFF2-40B4-BE49-F238E27FC236}">
                  <a16:creationId xmlns:a16="http://schemas.microsoft.com/office/drawing/2014/main" id="{2846D7FA-E05C-448E-B156-F77C205A1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5" name="Freeform 15">
              <a:extLst>
                <a:ext uri="{FF2B5EF4-FFF2-40B4-BE49-F238E27FC236}">
                  <a16:creationId xmlns:a16="http://schemas.microsoft.com/office/drawing/2014/main" id="{E269AD3A-E6B6-4322-A013-276CBC1B0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6" name="Freeform 16">
              <a:extLst>
                <a:ext uri="{FF2B5EF4-FFF2-40B4-BE49-F238E27FC236}">
                  <a16:creationId xmlns:a16="http://schemas.microsoft.com/office/drawing/2014/main" id="{CEFB9F00-6239-4BF6-B439-D16231B24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7" name="Freeform 17">
              <a:extLst>
                <a:ext uri="{FF2B5EF4-FFF2-40B4-BE49-F238E27FC236}">
                  <a16:creationId xmlns:a16="http://schemas.microsoft.com/office/drawing/2014/main" id="{74D1DDDB-FC85-40C5-9225-06312C451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8" name="Freeform 18">
              <a:extLst>
                <a:ext uri="{FF2B5EF4-FFF2-40B4-BE49-F238E27FC236}">
                  <a16:creationId xmlns:a16="http://schemas.microsoft.com/office/drawing/2014/main" id="{E9217709-40C1-4F4A-AB69-8A693608A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9" name="Freeform 19">
              <a:extLst>
                <a:ext uri="{FF2B5EF4-FFF2-40B4-BE49-F238E27FC236}">
                  <a16:creationId xmlns:a16="http://schemas.microsoft.com/office/drawing/2014/main" id="{ACCD26D6-BC97-43F5-B803-5838985FC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0" name="Freeform 20">
              <a:extLst>
                <a:ext uri="{FF2B5EF4-FFF2-40B4-BE49-F238E27FC236}">
                  <a16:creationId xmlns:a16="http://schemas.microsoft.com/office/drawing/2014/main" id="{8136022F-2988-42E2-90E1-617D189F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1" name="Freeform 21">
              <a:extLst>
                <a:ext uri="{FF2B5EF4-FFF2-40B4-BE49-F238E27FC236}">
                  <a16:creationId xmlns:a16="http://schemas.microsoft.com/office/drawing/2014/main" id="{03859925-85FA-4D69-A0AB-6F827E3B5C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2" name="Freeform 22">
              <a:extLst>
                <a:ext uri="{FF2B5EF4-FFF2-40B4-BE49-F238E27FC236}">
                  <a16:creationId xmlns:a16="http://schemas.microsoft.com/office/drawing/2014/main" id="{BAE65FC7-970A-4DCC-9FB4-CF0F7496A9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4" name="Group 23">
            <a:extLst>
              <a:ext uri="{FF2B5EF4-FFF2-40B4-BE49-F238E27FC236}">
                <a16:creationId xmlns:a16="http://schemas.microsoft.com/office/drawing/2014/main" id="{B64F33C7-E158-4057-87E7-6F42AA6D03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157"/>
            <a:ext cx="2356675" cy="6853096"/>
            <a:chOff x="6627813" y="195610"/>
            <a:chExt cx="1952625" cy="5678141"/>
          </a:xfrm>
        </p:grpSpPr>
        <p:sp>
          <p:nvSpPr>
            <p:cNvPr id="25" name="Freeform 27">
              <a:extLst>
                <a:ext uri="{FF2B5EF4-FFF2-40B4-BE49-F238E27FC236}">
                  <a16:creationId xmlns:a16="http://schemas.microsoft.com/office/drawing/2014/main" id="{26714E66-FCC0-42F6-B127-0F91203BC5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6" name="Freeform 28">
              <a:extLst>
                <a:ext uri="{FF2B5EF4-FFF2-40B4-BE49-F238E27FC236}">
                  <a16:creationId xmlns:a16="http://schemas.microsoft.com/office/drawing/2014/main" id="{7E0BD3C9-F0D9-4A53-87DF-71D17D328D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7" name="Freeform 29">
              <a:extLst>
                <a:ext uri="{FF2B5EF4-FFF2-40B4-BE49-F238E27FC236}">
                  <a16:creationId xmlns:a16="http://schemas.microsoft.com/office/drawing/2014/main" id="{DFA9FE4C-FCED-4A9A-9E43-358EB7501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8" name="Freeform 30">
              <a:extLst>
                <a:ext uri="{FF2B5EF4-FFF2-40B4-BE49-F238E27FC236}">
                  <a16:creationId xmlns:a16="http://schemas.microsoft.com/office/drawing/2014/main" id="{E5D5BB28-15EC-4D32-9C05-C2206AF9E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9" name="Freeform 31">
              <a:extLst>
                <a:ext uri="{FF2B5EF4-FFF2-40B4-BE49-F238E27FC236}">
                  <a16:creationId xmlns:a16="http://schemas.microsoft.com/office/drawing/2014/main" id="{06210E9D-4080-4566-B32A-3A8BE356F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0" name="Freeform 32">
              <a:extLst>
                <a:ext uri="{FF2B5EF4-FFF2-40B4-BE49-F238E27FC236}">
                  <a16:creationId xmlns:a16="http://schemas.microsoft.com/office/drawing/2014/main" id="{894D3505-0982-40B2-8131-1B6BFF273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1" name="Freeform 33">
              <a:extLst>
                <a:ext uri="{FF2B5EF4-FFF2-40B4-BE49-F238E27FC236}">
                  <a16:creationId xmlns:a16="http://schemas.microsoft.com/office/drawing/2014/main" id="{11598CAB-0965-48D6-999C-91450C50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2" name="Freeform 34">
              <a:extLst>
                <a:ext uri="{FF2B5EF4-FFF2-40B4-BE49-F238E27FC236}">
                  <a16:creationId xmlns:a16="http://schemas.microsoft.com/office/drawing/2014/main" id="{29E94126-468A-4060-BCBC-DC3806A46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3" name="Freeform 35">
              <a:extLst>
                <a:ext uri="{FF2B5EF4-FFF2-40B4-BE49-F238E27FC236}">
                  <a16:creationId xmlns:a16="http://schemas.microsoft.com/office/drawing/2014/main" id="{438F3422-C112-405B-B955-7B1690721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4" name="Freeform 36">
              <a:extLst>
                <a:ext uri="{FF2B5EF4-FFF2-40B4-BE49-F238E27FC236}">
                  <a16:creationId xmlns:a16="http://schemas.microsoft.com/office/drawing/2014/main" id="{C99C65FC-23C1-4B1D-A385-29B46619D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5" name="Freeform 37">
              <a:extLst>
                <a:ext uri="{FF2B5EF4-FFF2-40B4-BE49-F238E27FC236}">
                  <a16:creationId xmlns:a16="http://schemas.microsoft.com/office/drawing/2014/main" id="{53D192C3-5E79-4B85-98D0-8F6C681CDC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6" name="Freeform 38">
              <a:extLst>
                <a:ext uri="{FF2B5EF4-FFF2-40B4-BE49-F238E27FC236}">
                  <a16:creationId xmlns:a16="http://schemas.microsoft.com/office/drawing/2014/main" id="{8709C0CF-D42A-4EE0-9C30-B0B72C69AD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8" name="Rectangle 37">
            <a:extLst>
              <a:ext uri="{FF2B5EF4-FFF2-40B4-BE49-F238E27FC236}">
                <a16:creationId xmlns:a16="http://schemas.microsoft.com/office/drawing/2014/main" id="{B8FE8EF1-7AF2-4864-A8DE-7EE3481D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0" name="Freeform 6">
            <a:extLst>
              <a:ext uri="{FF2B5EF4-FFF2-40B4-BE49-F238E27FC236}">
                <a16:creationId xmlns:a16="http://schemas.microsoft.com/office/drawing/2014/main" id="{76CB6AE4-A444-41E5-A744-47F048A15E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useBgFill="1">
        <p:nvSpPr>
          <p:cNvPr id="42" name="Rectangle 41">
            <a:extLst>
              <a:ext uri="{FF2B5EF4-FFF2-40B4-BE49-F238E27FC236}">
                <a16:creationId xmlns:a16="http://schemas.microsoft.com/office/drawing/2014/main" id="{CC84BC9B-7114-4B85-8360-6C0CF0EF88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4" name="Rectangle 43">
            <a:extLst>
              <a:ext uri="{FF2B5EF4-FFF2-40B4-BE49-F238E27FC236}">
                <a16:creationId xmlns:a16="http://schemas.microsoft.com/office/drawing/2014/main" id="{D7E1DAA0-19B9-4062-B00B-5D20EFCFF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1"/>
            <a:ext cx="6111243" cy="6858000"/>
          </a:xfrm>
          <a:prstGeom prst="rect">
            <a:avLst/>
          </a:prstGeom>
          <a:solidFill>
            <a:srgbClr val="41543E">
              <a:alpha val="90000"/>
            </a:srgbClr>
          </a:solidFill>
          <a:ln>
            <a:noFill/>
          </a:ln>
          <a:effectLst/>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A26D3EF8-05BC-861C-6A27-9973E1B1E8CD}"/>
              </a:ext>
            </a:extLst>
          </p:cNvPr>
          <p:cNvSpPr txBox="1"/>
          <p:nvPr/>
        </p:nvSpPr>
        <p:spPr>
          <a:xfrm>
            <a:off x="540279" y="967417"/>
            <a:ext cx="5280460" cy="3943250"/>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spcBef>
                <a:spcPct val="0"/>
              </a:spcBef>
              <a:spcAft>
                <a:spcPts val="600"/>
              </a:spcAft>
            </a:pPr>
            <a:r>
              <a:rPr lang="en-US" sz="4000">
                <a:solidFill>
                  <a:srgbClr val="FEFFFF"/>
                </a:solidFill>
                <a:latin typeface="+mj-lt"/>
                <a:ea typeface="+mj-ea"/>
                <a:cs typeface="+mj-cs"/>
                <a:hlinkClick r:id="rId2" tooltip="Share link"/>
              </a:rPr>
              <a:t>https://youtu.be/uR2tmJ60vNg</a:t>
            </a:r>
          </a:p>
          <a:p>
            <a:pPr>
              <a:spcBef>
                <a:spcPct val="0"/>
              </a:spcBef>
              <a:spcAft>
                <a:spcPts val="600"/>
              </a:spcAft>
            </a:pPr>
            <a:endParaRPr lang="en-US" sz="4000">
              <a:solidFill>
                <a:srgbClr val="FEFFFF"/>
              </a:solidFill>
              <a:latin typeface="+mj-lt"/>
              <a:ea typeface="+mj-ea"/>
              <a:cs typeface="+mj-cs"/>
            </a:endParaRPr>
          </a:p>
          <a:p>
            <a:pPr>
              <a:spcBef>
                <a:spcPct val="0"/>
              </a:spcBef>
              <a:spcAft>
                <a:spcPts val="600"/>
              </a:spcAft>
            </a:pPr>
            <a:endParaRPr lang="en-US" sz="4000">
              <a:solidFill>
                <a:srgbClr val="FEFFFF"/>
              </a:solidFill>
              <a:latin typeface="+mj-lt"/>
              <a:ea typeface="+mj-ea"/>
              <a:cs typeface="+mj-cs"/>
            </a:endParaRPr>
          </a:p>
          <a:p>
            <a:pPr>
              <a:spcBef>
                <a:spcPct val="0"/>
              </a:spcBef>
              <a:spcAft>
                <a:spcPts val="600"/>
              </a:spcAft>
            </a:pPr>
            <a:endParaRPr lang="en-US" sz="4000">
              <a:solidFill>
                <a:srgbClr val="FEFFFF"/>
              </a:solidFill>
              <a:latin typeface="+mj-lt"/>
              <a:ea typeface="+mj-ea"/>
              <a:cs typeface="+mj-cs"/>
            </a:endParaRPr>
          </a:p>
        </p:txBody>
      </p:sp>
      <p:sp>
        <p:nvSpPr>
          <p:cNvPr id="46" name="Freeform 27">
            <a:extLst>
              <a:ext uri="{FF2B5EF4-FFF2-40B4-BE49-F238E27FC236}">
                <a16:creationId xmlns:a16="http://schemas.microsoft.com/office/drawing/2014/main" id="{E888E6CC-387D-4DB1-B167-26993959E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6881206" cy="857047"/>
          </a:xfrm>
          <a:custGeom>
            <a:avLst/>
            <a:gdLst>
              <a:gd name="connsiteX0" fmla="*/ 0 w 6881206"/>
              <a:gd name="connsiteY0" fmla="*/ 0 h 857047"/>
              <a:gd name="connsiteX1" fmla="*/ 653445 w 6881206"/>
              <a:gd name="connsiteY1" fmla="*/ 0 h 857047"/>
              <a:gd name="connsiteX2" fmla="*/ 1156123 w 6881206"/>
              <a:gd name="connsiteY2" fmla="*/ 0 h 857047"/>
              <a:gd name="connsiteX3" fmla="*/ 1380221 w 6881206"/>
              <a:gd name="connsiteY3" fmla="*/ 0 h 857047"/>
              <a:gd name="connsiteX4" fmla="*/ 1444324 w 6881206"/>
              <a:gd name="connsiteY4" fmla="*/ 0 h 857047"/>
              <a:gd name="connsiteX5" fmla="*/ 1522072 w 6881206"/>
              <a:gd name="connsiteY5" fmla="*/ 0 h 857047"/>
              <a:gd name="connsiteX6" fmla="*/ 1596570 w 6881206"/>
              <a:gd name="connsiteY6" fmla="*/ 0 h 857047"/>
              <a:gd name="connsiteX7" fmla="*/ 1893047 w 6881206"/>
              <a:gd name="connsiteY7" fmla="*/ 0 h 857047"/>
              <a:gd name="connsiteX8" fmla="*/ 1978260 w 6881206"/>
              <a:gd name="connsiteY8" fmla="*/ 0 h 857047"/>
              <a:gd name="connsiteX9" fmla="*/ 2032793 w 6881206"/>
              <a:gd name="connsiteY9" fmla="*/ 0 h 857047"/>
              <a:gd name="connsiteX10" fmla="*/ 2095032 w 6881206"/>
              <a:gd name="connsiteY10" fmla="*/ 0 h 857047"/>
              <a:gd name="connsiteX11" fmla="*/ 2574748 w 6881206"/>
              <a:gd name="connsiteY11" fmla="*/ 0 h 857047"/>
              <a:gd name="connsiteX12" fmla="*/ 2712413 w 6881206"/>
              <a:gd name="connsiteY12" fmla="*/ 0 h 857047"/>
              <a:gd name="connsiteX13" fmla="*/ 2724164 w 6881206"/>
              <a:gd name="connsiteY13" fmla="*/ 0 h 857047"/>
              <a:gd name="connsiteX14" fmla="*/ 2806423 w 6881206"/>
              <a:gd name="connsiteY14" fmla="*/ 0 h 857047"/>
              <a:gd name="connsiteX15" fmla="*/ 2975563 w 6881206"/>
              <a:gd name="connsiteY15" fmla="*/ 0 h 857047"/>
              <a:gd name="connsiteX16" fmla="*/ 3029696 w 6881206"/>
              <a:gd name="connsiteY16" fmla="*/ 0 h 857047"/>
              <a:gd name="connsiteX17" fmla="*/ 3216247 w 6881206"/>
              <a:gd name="connsiteY17" fmla="*/ 0 h 857047"/>
              <a:gd name="connsiteX18" fmla="*/ 3464491 w 6881206"/>
              <a:gd name="connsiteY18" fmla="*/ 0 h 857047"/>
              <a:gd name="connsiteX19" fmla="*/ 3476820 w 6881206"/>
              <a:gd name="connsiteY19" fmla="*/ 0 h 857047"/>
              <a:gd name="connsiteX20" fmla="*/ 3508932 w 6881206"/>
              <a:gd name="connsiteY20" fmla="*/ 0 h 857047"/>
              <a:gd name="connsiteX21" fmla="*/ 3518154 w 6881206"/>
              <a:gd name="connsiteY21" fmla="*/ 0 h 857047"/>
              <a:gd name="connsiteX22" fmla="*/ 3563124 w 6881206"/>
              <a:gd name="connsiteY22" fmla="*/ 0 h 857047"/>
              <a:gd name="connsiteX23" fmla="*/ 3568615 w 6881206"/>
              <a:gd name="connsiteY23" fmla="*/ 0 h 857047"/>
              <a:gd name="connsiteX24" fmla="*/ 3582711 w 6881206"/>
              <a:gd name="connsiteY24" fmla="*/ 0 h 857047"/>
              <a:gd name="connsiteX25" fmla="*/ 3607047 w 6881206"/>
              <a:gd name="connsiteY25" fmla="*/ 0 h 857047"/>
              <a:gd name="connsiteX26" fmla="*/ 3711363 w 6881206"/>
              <a:gd name="connsiteY26" fmla="*/ 0 h 857047"/>
              <a:gd name="connsiteX27" fmla="*/ 3757936 w 6881206"/>
              <a:gd name="connsiteY27" fmla="*/ 0 h 857047"/>
              <a:gd name="connsiteX28" fmla="*/ 3914505 w 6881206"/>
              <a:gd name="connsiteY28" fmla="*/ 0 h 857047"/>
              <a:gd name="connsiteX29" fmla="*/ 4099165 w 6881206"/>
              <a:gd name="connsiteY29" fmla="*/ 0 h 857047"/>
              <a:gd name="connsiteX30" fmla="*/ 4176573 w 6881206"/>
              <a:gd name="connsiteY30" fmla="*/ 0 h 857047"/>
              <a:gd name="connsiteX31" fmla="*/ 4211043 w 6881206"/>
              <a:gd name="connsiteY31" fmla="*/ 0 h 857047"/>
              <a:gd name="connsiteX32" fmla="*/ 4249415 w 6881206"/>
              <a:gd name="connsiteY32" fmla="*/ 0 h 857047"/>
              <a:gd name="connsiteX33" fmla="*/ 4292911 w 6881206"/>
              <a:gd name="connsiteY33" fmla="*/ 0 h 857047"/>
              <a:gd name="connsiteX34" fmla="*/ 4715176 w 6881206"/>
              <a:gd name="connsiteY34" fmla="*/ 0 h 857047"/>
              <a:gd name="connsiteX35" fmla="*/ 4749035 w 6881206"/>
              <a:gd name="connsiteY35" fmla="*/ 0 h 857047"/>
              <a:gd name="connsiteX36" fmla="*/ 5107279 w 6881206"/>
              <a:gd name="connsiteY36" fmla="*/ 0 h 857047"/>
              <a:gd name="connsiteX37" fmla="*/ 5446306 w 6881206"/>
              <a:gd name="connsiteY37" fmla="*/ 0 h 857047"/>
              <a:gd name="connsiteX38" fmla="*/ 5654500 w 6881206"/>
              <a:gd name="connsiteY38" fmla="*/ 0 h 857047"/>
              <a:gd name="connsiteX39" fmla="*/ 5879355 w 6881206"/>
              <a:gd name="connsiteY39" fmla="*/ 0 h 857047"/>
              <a:gd name="connsiteX40" fmla="*/ 6374171 w 6881206"/>
              <a:gd name="connsiteY40" fmla="*/ 0 h 857047"/>
              <a:gd name="connsiteX41" fmla="*/ 6382691 w 6881206"/>
              <a:gd name="connsiteY41" fmla="*/ 0 h 857047"/>
              <a:gd name="connsiteX42" fmla="*/ 6406881 w 6881206"/>
              <a:gd name="connsiteY42" fmla="*/ 10516 h 857047"/>
              <a:gd name="connsiteX43" fmla="*/ 6411719 w 6881206"/>
              <a:gd name="connsiteY43" fmla="*/ 15774 h 857047"/>
              <a:gd name="connsiteX44" fmla="*/ 6412418 w 6881206"/>
              <a:gd name="connsiteY44" fmla="*/ 16534 h 857047"/>
              <a:gd name="connsiteX45" fmla="*/ 6413765 w 6881206"/>
              <a:gd name="connsiteY45" fmla="*/ 17998 h 857047"/>
              <a:gd name="connsiteX46" fmla="*/ 6418286 w 6881206"/>
              <a:gd name="connsiteY46" fmla="*/ 21854 h 857047"/>
              <a:gd name="connsiteX47" fmla="*/ 6867337 w 6881206"/>
              <a:gd name="connsiteY47" fmla="*/ 404863 h 857047"/>
              <a:gd name="connsiteX48" fmla="*/ 6867337 w 6881206"/>
              <a:gd name="connsiteY48" fmla="*/ 452185 h 857047"/>
              <a:gd name="connsiteX49" fmla="*/ 6491457 w 6881206"/>
              <a:gd name="connsiteY49" fmla="*/ 772784 h 857047"/>
              <a:gd name="connsiteX50" fmla="*/ 6413765 w 6881206"/>
              <a:gd name="connsiteY50" fmla="*/ 839050 h 857047"/>
              <a:gd name="connsiteX51" fmla="*/ 6411719 w 6881206"/>
              <a:gd name="connsiteY51" fmla="*/ 841273 h 857047"/>
              <a:gd name="connsiteX52" fmla="*/ 6406881 w 6881206"/>
              <a:gd name="connsiteY52" fmla="*/ 846531 h 857047"/>
              <a:gd name="connsiteX53" fmla="*/ 6382691 w 6881206"/>
              <a:gd name="connsiteY53" fmla="*/ 857047 h 857047"/>
              <a:gd name="connsiteX54" fmla="*/ 6374171 w 6881206"/>
              <a:gd name="connsiteY54" fmla="*/ 857047 h 857047"/>
              <a:gd name="connsiteX55" fmla="*/ 6368680 w 6881206"/>
              <a:gd name="connsiteY55" fmla="*/ 857047 h 857047"/>
              <a:gd name="connsiteX56" fmla="*/ 6348221 w 6881206"/>
              <a:gd name="connsiteY56" fmla="*/ 857047 h 857047"/>
              <a:gd name="connsiteX57" fmla="*/ 6330248 w 6881206"/>
              <a:gd name="connsiteY57" fmla="*/ 857047 h 857047"/>
              <a:gd name="connsiteX58" fmla="*/ 6266353 w 6881206"/>
              <a:gd name="connsiteY58" fmla="*/ 857047 h 857047"/>
              <a:gd name="connsiteX59" fmla="*/ 6225932 w 6881206"/>
              <a:gd name="connsiteY59" fmla="*/ 857047 h 857047"/>
              <a:gd name="connsiteX60" fmla="*/ 6106926 w 6881206"/>
              <a:gd name="connsiteY60" fmla="*/ 857047 h 857047"/>
              <a:gd name="connsiteX61" fmla="*/ 6022790 w 6881206"/>
              <a:gd name="connsiteY61" fmla="*/ 857047 h 857047"/>
              <a:gd name="connsiteX62" fmla="*/ 5844088 w 6881206"/>
              <a:gd name="connsiteY62" fmla="*/ 857047 h 857047"/>
              <a:gd name="connsiteX63" fmla="*/ 5687880 w 6881206"/>
              <a:gd name="connsiteY63" fmla="*/ 857047 h 857047"/>
              <a:gd name="connsiteX64" fmla="*/ 5451985 w 6881206"/>
              <a:gd name="connsiteY64" fmla="*/ 857047 h 857047"/>
              <a:gd name="connsiteX65" fmla="*/ 5188261 w 6881206"/>
              <a:gd name="connsiteY65" fmla="*/ 857047 h 857047"/>
              <a:gd name="connsiteX66" fmla="*/ 4904764 w 6881206"/>
              <a:gd name="connsiteY66" fmla="*/ 857047 h 857047"/>
              <a:gd name="connsiteX67" fmla="*/ 4490989 w 6881206"/>
              <a:gd name="connsiteY67" fmla="*/ 857047 h 857047"/>
              <a:gd name="connsiteX68" fmla="*/ 4176573 w 6881206"/>
              <a:gd name="connsiteY68" fmla="*/ 857047 h 857047"/>
              <a:gd name="connsiteX69" fmla="*/ 4099165 w 6881206"/>
              <a:gd name="connsiteY69" fmla="*/ 857047 h 857047"/>
              <a:gd name="connsiteX70" fmla="*/ 4089943 w 6881206"/>
              <a:gd name="connsiteY70" fmla="*/ 857047 h 857047"/>
              <a:gd name="connsiteX71" fmla="*/ 4057940 w 6881206"/>
              <a:gd name="connsiteY71" fmla="*/ 857047 h 857047"/>
              <a:gd name="connsiteX72" fmla="*/ 4025386 w 6881206"/>
              <a:gd name="connsiteY72" fmla="*/ 857047 h 857047"/>
              <a:gd name="connsiteX73" fmla="*/ 3850160 w 6881206"/>
              <a:gd name="connsiteY73" fmla="*/ 857047 h 857047"/>
              <a:gd name="connsiteX74" fmla="*/ 3563124 w 6881206"/>
              <a:gd name="connsiteY74" fmla="*/ 857047 h 857047"/>
              <a:gd name="connsiteX75" fmla="*/ 3550795 w 6881206"/>
              <a:gd name="connsiteY75" fmla="*/ 857047 h 857047"/>
              <a:gd name="connsiteX76" fmla="*/ 3508932 w 6881206"/>
              <a:gd name="connsiteY76" fmla="*/ 857047 h 857047"/>
              <a:gd name="connsiteX77" fmla="*/ 3483683 w 6881206"/>
              <a:gd name="connsiteY77" fmla="*/ 857047 h 857047"/>
              <a:gd name="connsiteX78" fmla="*/ 3464491 w 6881206"/>
              <a:gd name="connsiteY78" fmla="*/ 857047 h 857047"/>
              <a:gd name="connsiteX79" fmla="*/ 3452740 w 6881206"/>
              <a:gd name="connsiteY79" fmla="*/ 857047 h 857047"/>
              <a:gd name="connsiteX80" fmla="*/ 3423719 w 6881206"/>
              <a:gd name="connsiteY80" fmla="*/ 857047 h 857047"/>
              <a:gd name="connsiteX81" fmla="*/ 3370481 w 6881206"/>
              <a:gd name="connsiteY81" fmla="*/ 857047 h 857047"/>
              <a:gd name="connsiteX82" fmla="*/ 3306946 w 6881206"/>
              <a:gd name="connsiteY82" fmla="*/ 857047 h 857047"/>
              <a:gd name="connsiteX83" fmla="*/ 3147208 w 6881206"/>
              <a:gd name="connsiteY83" fmla="*/ 857047 h 857047"/>
              <a:gd name="connsiteX84" fmla="*/ 3114429 w 6881206"/>
              <a:gd name="connsiteY84" fmla="*/ 857047 h 857047"/>
              <a:gd name="connsiteX85" fmla="*/ 2960658 w 6881206"/>
              <a:gd name="connsiteY85" fmla="*/ 857047 h 857047"/>
              <a:gd name="connsiteX86" fmla="*/ 2827230 w 6881206"/>
              <a:gd name="connsiteY86" fmla="*/ 857047 h 857047"/>
              <a:gd name="connsiteX87" fmla="*/ 2712413 w 6881206"/>
              <a:gd name="connsiteY87" fmla="*/ 857047 h 857047"/>
              <a:gd name="connsiteX88" fmla="*/ 2680242 w 6881206"/>
              <a:gd name="connsiteY88" fmla="*/ 857047 h 857047"/>
              <a:gd name="connsiteX89" fmla="*/ 2603835 w 6881206"/>
              <a:gd name="connsiteY89" fmla="*/ 857047 h 857047"/>
              <a:gd name="connsiteX90" fmla="*/ 2455042 w 6881206"/>
              <a:gd name="connsiteY90" fmla="*/ 857047 h 857047"/>
              <a:gd name="connsiteX91" fmla="*/ 2426415 w 6881206"/>
              <a:gd name="connsiteY91" fmla="*/ 857047 h 857047"/>
              <a:gd name="connsiteX92" fmla="*/ 2209736 w 6881206"/>
              <a:gd name="connsiteY92" fmla="*/ 857047 h 857047"/>
              <a:gd name="connsiteX93" fmla="*/ 1893047 w 6881206"/>
              <a:gd name="connsiteY93" fmla="*/ 857047 h 857047"/>
              <a:gd name="connsiteX94" fmla="*/ 1885034 w 6881206"/>
              <a:gd name="connsiteY94" fmla="*/ 857047 h 857047"/>
              <a:gd name="connsiteX95" fmla="*/ 1843786 w 6881206"/>
              <a:gd name="connsiteY95" fmla="*/ 857047 h 857047"/>
              <a:gd name="connsiteX96" fmla="*/ 1828944 w 6881206"/>
              <a:gd name="connsiteY96" fmla="*/ 857047 h 857047"/>
              <a:gd name="connsiteX97" fmla="*/ 1380221 w 6881206"/>
              <a:gd name="connsiteY97" fmla="*/ 857047 h 857047"/>
              <a:gd name="connsiteX98" fmla="*/ 1333065 w 6881206"/>
              <a:gd name="connsiteY98" fmla="*/ 857047 h 857047"/>
              <a:gd name="connsiteX99" fmla="*/ 653445 w 6881206"/>
              <a:gd name="connsiteY99" fmla="*/ 857047 h 857047"/>
              <a:gd name="connsiteX100" fmla="*/ 0 w 6881206"/>
              <a:gd name="connsiteY100" fmla="*/ 857047 h 857047"/>
              <a:gd name="connsiteX101" fmla="*/ 0 w 6881206"/>
              <a:gd name="connsiteY101" fmla="*/ 0 h 857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6881206" h="857047">
                <a:moveTo>
                  <a:pt x="0" y="0"/>
                </a:moveTo>
                <a:cubicBezTo>
                  <a:pt x="0" y="0"/>
                  <a:pt x="0" y="0"/>
                  <a:pt x="653445" y="0"/>
                </a:cubicBezTo>
                <a:cubicBezTo>
                  <a:pt x="653445" y="0"/>
                  <a:pt x="653445" y="0"/>
                  <a:pt x="1156123" y="0"/>
                </a:cubicBezTo>
                <a:lnTo>
                  <a:pt x="1380221" y="0"/>
                </a:lnTo>
                <a:cubicBezTo>
                  <a:pt x="1380221" y="0"/>
                  <a:pt x="1380221" y="0"/>
                  <a:pt x="1444324" y="0"/>
                </a:cubicBezTo>
                <a:lnTo>
                  <a:pt x="1522072" y="0"/>
                </a:lnTo>
                <a:lnTo>
                  <a:pt x="1596570" y="0"/>
                </a:lnTo>
                <a:cubicBezTo>
                  <a:pt x="1668686" y="0"/>
                  <a:pt x="1764840" y="0"/>
                  <a:pt x="1893047" y="0"/>
                </a:cubicBezTo>
                <a:cubicBezTo>
                  <a:pt x="1893047" y="0"/>
                  <a:pt x="1893047" y="0"/>
                  <a:pt x="1978260" y="0"/>
                </a:cubicBezTo>
                <a:lnTo>
                  <a:pt x="2032793" y="0"/>
                </a:lnTo>
                <a:lnTo>
                  <a:pt x="2095032" y="0"/>
                </a:lnTo>
                <a:cubicBezTo>
                  <a:pt x="2196025" y="0"/>
                  <a:pt x="2347515" y="0"/>
                  <a:pt x="2574748" y="0"/>
                </a:cubicBezTo>
                <a:lnTo>
                  <a:pt x="2712413" y="0"/>
                </a:lnTo>
                <a:lnTo>
                  <a:pt x="2724164" y="0"/>
                </a:lnTo>
                <a:lnTo>
                  <a:pt x="2806423" y="0"/>
                </a:lnTo>
                <a:lnTo>
                  <a:pt x="2975563" y="0"/>
                </a:lnTo>
                <a:lnTo>
                  <a:pt x="3029696" y="0"/>
                </a:lnTo>
                <a:lnTo>
                  <a:pt x="3216247" y="0"/>
                </a:lnTo>
                <a:lnTo>
                  <a:pt x="3464491" y="0"/>
                </a:lnTo>
                <a:lnTo>
                  <a:pt x="3476820" y="0"/>
                </a:lnTo>
                <a:lnTo>
                  <a:pt x="3508932" y="0"/>
                </a:lnTo>
                <a:cubicBezTo>
                  <a:pt x="3508932" y="0"/>
                  <a:pt x="3508932" y="0"/>
                  <a:pt x="3518154" y="0"/>
                </a:cubicBezTo>
                <a:lnTo>
                  <a:pt x="3563124" y="0"/>
                </a:lnTo>
                <a:lnTo>
                  <a:pt x="3568615" y="0"/>
                </a:lnTo>
                <a:lnTo>
                  <a:pt x="3582711" y="0"/>
                </a:lnTo>
                <a:lnTo>
                  <a:pt x="3607047" y="0"/>
                </a:lnTo>
                <a:lnTo>
                  <a:pt x="3711363" y="0"/>
                </a:lnTo>
                <a:lnTo>
                  <a:pt x="3757936" y="0"/>
                </a:lnTo>
                <a:lnTo>
                  <a:pt x="3914505" y="0"/>
                </a:lnTo>
                <a:lnTo>
                  <a:pt x="4099165" y="0"/>
                </a:lnTo>
                <a:cubicBezTo>
                  <a:pt x="4099165" y="0"/>
                  <a:pt x="4099165" y="0"/>
                  <a:pt x="4176573" y="0"/>
                </a:cubicBezTo>
                <a:cubicBezTo>
                  <a:pt x="4176573" y="0"/>
                  <a:pt x="4176573" y="0"/>
                  <a:pt x="4211043" y="0"/>
                </a:cubicBezTo>
                <a:lnTo>
                  <a:pt x="4249415" y="0"/>
                </a:lnTo>
                <a:lnTo>
                  <a:pt x="4292911" y="0"/>
                </a:lnTo>
                <a:cubicBezTo>
                  <a:pt x="4370470" y="0"/>
                  <a:pt x="4499735" y="0"/>
                  <a:pt x="4715176" y="0"/>
                </a:cubicBezTo>
                <a:lnTo>
                  <a:pt x="4749035" y="0"/>
                </a:lnTo>
                <a:lnTo>
                  <a:pt x="5107279" y="0"/>
                </a:lnTo>
                <a:lnTo>
                  <a:pt x="5446306" y="0"/>
                </a:lnTo>
                <a:lnTo>
                  <a:pt x="5654500" y="0"/>
                </a:lnTo>
                <a:lnTo>
                  <a:pt x="5879355" y="0"/>
                </a:lnTo>
                <a:lnTo>
                  <a:pt x="6374171" y="0"/>
                </a:lnTo>
                <a:lnTo>
                  <a:pt x="6382691" y="0"/>
                </a:lnTo>
                <a:cubicBezTo>
                  <a:pt x="6392367" y="0"/>
                  <a:pt x="6402043" y="5258"/>
                  <a:pt x="6406881" y="10516"/>
                </a:cubicBezTo>
                <a:cubicBezTo>
                  <a:pt x="6406881" y="10516"/>
                  <a:pt x="6411719" y="10516"/>
                  <a:pt x="6411719" y="15774"/>
                </a:cubicBezTo>
                <a:cubicBezTo>
                  <a:pt x="6411719" y="15774"/>
                  <a:pt x="6411719" y="15774"/>
                  <a:pt x="6412418" y="16534"/>
                </a:cubicBezTo>
                <a:lnTo>
                  <a:pt x="6413765" y="17998"/>
                </a:lnTo>
                <a:lnTo>
                  <a:pt x="6418286" y="21854"/>
                </a:lnTo>
                <a:cubicBezTo>
                  <a:pt x="6439669" y="40092"/>
                  <a:pt x="6525203" y="113046"/>
                  <a:pt x="6867337" y="404863"/>
                </a:cubicBezTo>
                <a:cubicBezTo>
                  <a:pt x="6885830" y="415379"/>
                  <a:pt x="6885830" y="436411"/>
                  <a:pt x="6867337" y="452185"/>
                </a:cubicBezTo>
                <a:cubicBezTo>
                  <a:pt x="6867337" y="452185"/>
                  <a:pt x="6867337" y="452185"/>
                  <a:pt x="6491457" y="772784"/>
                </a:cubicBezTo>
                <a:lnTo>
                  <a:pt x="6413765" y="839050"/>
                </a:lnTo>
                <a:lnTo>
                  <a:pt x="6411719" y="841273"/>
                </a:lnTo>
                <a:cubicBezTo>
                  <a:pt x="6411719" y="841273"/>
                  <a:pt x="6406881" y="841273"/>
                  <a:pt x="6406881" y="846531"/>
                </a:cubicBezTo>
                <a:cubicBezTo>
                  <a:pt x="6402043" y="851789"/>
                  <a:pt x="6392367" y="857047"/>
                  <a:pt x="6382691" y="857047"/>
                </a:cubicBezTo>
                <a:lnTo>
                  <a:pt x="6374171" y="857047"/>
                </a:lnTo>
                <a:lnTo>
                  <a:pt x="6368680" y="857047"/>
                </a:lnTo>
                <a:lnTo>
                  <a:pt x="6348221" y="857047"/>
                </a:lnTo>
                <a:lnTo>
                  <a:pt x="6330248" y="857047"/>
                </a:lnTo>
                <a:lnTo>
                  <a:pt x="6266353" y="857047"/>
                </a:lnTo>
                <a:lnTo>
                  <a:pt x="6225932" y="857047"/>
                </a:lnTo>
                <a:lnTo>
                  <a:pt x="6106926" y="857047"/>
                </a:lnTo>
                <a:lnTo>
                  <a:pt x="6022790" y="857047"/>
                </a:lnTo>
                <a:lnTo>
                  <a:pt x="5844088" y="857047"/>
                </a:lnTo>
                <a:lnTo>
                  <a:pt x="5687880" y="857047"/>
                </a:lnTo>
                <a:lnTo>
                  <a:pt x="5451985" y="857047"/>
                </a:lnTo>
                <a:lnTo>
                  <a:pt x="5188261" y="857047"/>
                </a:lnTo>
                <a:lnTo>
                  <a:pt x="4904764" y="857047"/>
                </a:lnTo>
                <a:lnTo>
                  <a:pt x="4490989" y="857047"/>
                </a:lnTo>
                <a:lnTo>
                  <a:pt x="4176573" y="857047"/>
                </a:lnTo>
                <a:cubicBezTo>
                  <a:pt x="4176573" y="857047"/>
                  <a:pt x="4176573" y="857047"/>
                  <a:pt x="4099165" y="857047"/>
                </a:cubicBezTo>
                <a:cubicBezTo>
                  <a:pt x="4099165" y="857047"/>
                  <a:pt x="4099165" y="857047"/>
                  <a:pt x="4089943" y="857047"/>
                </a:cubicBezTo>
                <a:lnTo>
                  <a:pt x="4057940" y="857047"/>
                </a:lnTo>
                <a:lnTo>
                  <a:pt x="4025386" y="857047"/>
                </a:lnTo>
                <a:cubicBezTo>
                  <a:pt x="3988496" y="857047"/>
                  <a:pt x="3933162" y="857047"/>
                  <a:pt x="3850160" y="857047"/>
                </a:cubicBezTo>
                <a:lnTo>
                  <a:pt x="3563124" y="857047"/>
                </a:lnTo>
                <a:lnTo>
                  <a:pt x="3550795" y="857047"/>
                </a:lnTo>
                <a:lnTo>
                  <a:pt x="3508932" y="857047"/>
                </a:lnTo>
                <a:cubicBezTo>
                  <a:pt x="3508932" y="857047"/>
                  <a:pt x="3508932" y="857047"/>
                  <a:pt x="3483683" y="857047"/>
                </a:cubicBezTo>
                <a:lnTo>
                  <a:pt x="3464491" y="857047"/>
                </a:lnTo>
                <a:lnTo>
                  <a:pt x="3452740" y="857047"/>
                </a:lnTo>
                <a:lnTo>
                  <a:pt x="3423719" y="857047"/>
                </a:lnTo>
                <a:lnTo>
                  <a:pt x="3370481" y="857047"/>
                </a:lnTo>
                <a:lnTo>
                  <a:pt x="3306946" y="857047"/>
                </a:lnTo>
                <a:lnTo>
                  <a:pt x="3147208" y="857047"/>
                </a:lnTo>
                <a:lnTo>
                  <a:pt x="3114429" y="857047"/>
                </a:lnTo>
                <a:lnTo>
                  <a:pt x="2960658" y="857047"/>
                </a:lnTo>
                <a:lnTo>
                  <a:pt x="2827230" y="857047"/>
                </a:lnTo>
                <a:lnTo>
                  <a:pt x="2712413" y="857047"/>
                </a:lnTo>
                <a:lnTo>
                  <a:pt x="2680242" y="857047"/>
                </a:lnTo>
                <a:lnTo>
                  <a:pt x="2603835" y="857047"/>
                </a:lnTo>
                <a:lnTo>
                  <a:pt x="2455042" y="857047"/>
                </a:lnTo>
                <a:lnTo>
                  <a:pt x="2426415" y="857047"/>
                </a:lnTo>
                <a:lnTo>
                  <a:pt x="2209736" y="857047"/>
                </a:lnTo>
                <a:lnTo>
                  <a:pt x="1893047" y="857047"/>
                </a:lnTo>
                <a:cubicBezTo>
                  <a:pt x="1893047" y="857047"/>
                  <a:pt x="1893047" y="857047"/>
                  <a:pt x="1885034" y="857047"/>
                </a:cubicBezTo>
                <a:lnTo>
                  <a:pt x="1843786" y="857047"/>
                </a:lnTo>
                <a:lnTo>
                  <a:pt x="1828944" y="857047"/>
                </a:lnTo>
                <a:cubicBezTo>
                  <a:pt x="1764840" y="857047"/>
                  <a:pt x="1636634" y="857047"/>
                  <a:pt x="1380221" y="857047"/>
                </a:cubicBezTo>
                <a:lnTo>
                  <a:pt x="1333065" y="857047"/>
                </a:lnTo>
                <a:cubicBezTo>
                  <a:pt x="1136016" y="857047"/>
                  <a:pt x="910816" y="857047"/>
                  <a:pt x="653445" y="857047"/>
                </a:cubicBezTo>
                <a:cubicBezTo>
                  <a:pt x="653445" y="857047"/>
                  <a:pt x="653445" y="857047"/>
                  <a:pt x="0" y="857047"/>
                </a:cubicBezTo>
                <a:cubicBezTo>
                  <a:pt x="0" y="857047"/>
                  <a:pt x="0" y="857047"/>
                  <a:pt x="0" y="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a:p>
        </p:txBody>
      </p:sp>
      <p:pic>
        <p:nvPicPr>
          <p:cNvPr id="3" name="Picture 2" descr="Image result for the whole picture">
            <a:extLst>
              <a:ext uri="{FF2B5EF4-FFF2-40B4-BE49-F238E27FC236}">
                <a16:creationId xmlns:a16="http://schemas.microsoft.com/office/drawing/2014/main" id="{CB036284-4D6F-F3E8-86C7-669CDFD961AE}"/>
              </a:ext>
            </a:extLst>
          </p:cNvPr>
          <p:cNvPicPr>
            <a:picLocks noChangeAspect="1"/>
          </p:cNvPicPr>
          <p:nvPr/>
        </p:nvPicPr>
        <p:blipFill>
          <a:blip r:embed="rId3"/>
          <a:stretch>
            <a:fillRect/>
          </a:stretch>
        </p:blipFill>
        <p:spPr>
          <a:xfrm>
            <a:off x="7074745" y="1870473"/>
            <a:ext cx="4153750" cy="3111039"/>
          </a:xfrm>
          <a:prstGeom prst="rect">
            <a:avLst/>
          </a:prstGeom>
        </p:spPr>
      </p:pic>
      <p:sp>
        <p:nvSpPr>
          <p:cNvPr id="4" name="TextBox 3">
            <a:extLst>
              <a:ext uri="{FF2B5EF4-FFF2-40B4-BE49-F238E27FC236}">
                <a16:creationId xmlns:a16="http://schemas.microsoft.com/office/drawing/2014/main" id="{3DA3FE3B-AE9D-13ED-84C5-0BF2DB410EEB}"/>
              </a:ext>
            </a:extLst>
          </p:cNvPr>
          <p:cNvSpPr txBox="1"/>
          <p:nvPr/>
        </p:nvSpPr>
        <p:spPr>
          <a:xfrm>
            <a:off x="544285" y="5238749"/>
            <a:ext cx="653142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omic Sans MS"/>
              </a:rPr>
              <a:t>Motor skills – Seeing the whole picture! </a:t>
            </a:r>
            <a:endParaRPr lang="en-US" sz="2400" dirty="0"/>
          </a:p>
        </p:txBody>
      </p:sp>
    </p:spTree>
    <p:extLst>
      <p:ext uri="{BB962C8B-B14F-4D97-AF65-F5344CB8AC3E}">
        <p14:creationId xmlns:p14="http://schemas.microsoft.com/office/powerpoint/2010/main" val="3087886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5800F-7736-233C-C7CF-9A16B37FD99D}"/>
              </a:ext>
            </a:extLst>
          </p:cNvPr>
          <p:cNvSpPr txBox="1"/>
          <p:nvPr/>
        </p:nvSpPr>
        <p:spPr>
          <a:xfrm>
            <a:off x="1615924" y="1349829"/>
            <a:ext cx="9460156"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200" dirty="0">
                <a:solidFill>
                  <a:srgbClr val="111111"/>
                </a:solidFill>
                <a:latin typeface="Comic Sans MS"/>
              </a:rPr>
              <a:t>The increasing prominence of tablets and iPads has indeed been valuable for children, offering games, apps, and learning at their fingertips. However, there’s a catch: spending too much time on these devices can impact fine motor skills. Traditional activities like modeling with playdough or using scissors and glue help develop crucial muscles for skills such as writing, using cutlery, and tying shoelaces. Sedentary screen time, especially on iPads, may hinder physical development.</a:t>
            </a:r>
            <a:endParaRPr lang="en-US" sz="3200" dirty="0" err="1">
              <a:latin typeface="Comic Sans MS"/>
            </a:endParaRPr>
          </a:p>
        </p:txBody>
      </p:sp>
      <p:pic>
        <p:nvPicPr>
          <p:cNvPr id="5" name="Picture 4" descr="Image result for caution">
            <a:extLst>
              <a:ext uri="{FF2B5EF4-FFF2-40B4-BE49-F238E27FC236}">
                <a16:creationId xmlns:a16="http://schemas.microsoft.com/office/drawing/2014/main" id="{9DDFD6E9-B4C1-7CDD-C75A-DDC4B1F012E1}"/>
              </a:ext>
            </a:extLst>
          </p:cNvPr>
          <p:cNvPicPr>
            <a:picLocks noChangeAspect="1"/>
          </p:cNvPicPr>
          <p:nvPr/>
        </p:nvPicPr>
        <p:blipFill>
          <a:blip r:embed="rId2"/>
          <a:stretch>
            <a:fillRect/>
          </a:stretch>
        </p:blipFill>
        <p:spPr>
          <a:xfrm>
            <a:off x="5053358" y="20387"/>
            <a:ext cx="1044683" cy="1339313"/>
          </a:xfrm>
          <a:prstGeom prst="rect">
            <a:avLst/>
          </a:prstGeom>
        </p:spPr>
      </p:pic>
    </p:spTree>
    <p:extLst>
      <p:ext uri="{BB962C8B-B14F-4D97-AF65-F5344CB8AC3E}">
        <p14:creationId xmlns:p14="http://schemas.microsoft.com/office/powerpoint/2010/main" val="2855967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2955" y="14510"/>
            <a:ext cx="8911687" cy="1280890"/>
          </a:xfrm>
        </p:spPr>
        <p:txBody>
          <a:bodyPr/>
          <a:lstStyle/>
          <a:p>
            <a:pPr algn="ctr"/>
            <a:r>
              <a:rPr lang="en-GB" dirty="0">
                <a:latin typeface="Comic Sans MS" panose="030F0702030302020204" pitchFamily="66" charset="0"/>
              </a:rPr>
              <a:t>Types of pencil grip</a:t>
            </a:r>
          </a:p>
        </p:txBody>
      </p:sp>
      <p:sp>
        <p:nvSpPr>
          <p:cNvPr id="3" name="Content Placeholder 2"/>
          <p:cNvSpPr>
            <a:spLocks noGrp="1"/>
          </p:cNvSpPr>
          <p:nvPr>
            <p:ph idx="1"/>
          </p:nvPr>
        </p:nvSpPr>
        <p:spPr>
          <a:xfrm>
            <a:off x="5774299" y="1294108"/>
            <a:ext cx="4542109" cy="3777622"/>
          </a:xfrm>
        </p:spPr>
        <p:txBody>
          <a:bodyPr vert="horz" lIns="91440" tIns="45720" rIns="91440" bIns="45720" rtlCol="0" anchor="t">
            <a:normAutofit/>
          </a:bodyPr>
          <a:lstStyle/>
          <a:p>
            <a:r>
              <a:rPr lang="en-GB" dirty="0">
                <a:latin typeface="Comic Sans MS"/>
              </a:rPr>
              <a:t>These images  show the different stages of pencil grip you would expect to see in the early years. </a:t>
            </a:r>
            <a:endParaRPr lang="en-GB" dirty="0">
              <a:latin typeface="Comic Sans MS" panose="030F0702030302020204" pitchFamily="66" charset="0"/>
            </a:endParaRPr>
          </a:p>
          <a:p>
            <a:r>
              <a:rPr lang="en-GB" dirty="0">
                <a:latin typeface="Comic Sans MS" panose="030F0702030302020204" pitchFamily="66" charset="0"/>
              </a:rPr>
              <a:t>It is important that we are aware what is expected so that we can ensure we are giving children support where needed. </a:t>
            </a:r>
          </a:p>
          <a:p>
            <a:r>
              <a:rPr lang="en-GB" dirty="0">
                <a:latin typeface="Comic Sans MS" panose="030F0702030302020204" pitchFamily="66" charset="0"/>
              </a:rPr>
              <a:t>Pencil grips that can be purchased can sometimes help, however it is crucial that we address why a child is not holding their pencil correctly. </a:t>
            </a:r>
          </a:p>
          <a:p>
            <a:endParaRPr lang="en-GB" dirty="0"/>
          </a:p>
        </p:txBody>
      </p:sp>
      <p:pic>
        <p:nvPicPr>
          <p:cNvPr id="5" name="Picture 4"/>
          <p:cNvPicPr>
            <a:picLocks noChangeAspect="1"/>
          </p:cNvPicPr>
          <p:nvPr/>
        </p:nvPicPr>
        <p:blipFill>
          <a:blip r:embed="rId2"/>
          <a:stretch>
            <a:fillRect/>
          </a:stretch>
        </p:blipFill>
        <p:spPr>
          <a:xfrm>
            <a:off x="1782955" y="1043455"/>
            <a:ext cx="3305636" cy="4982270"/>
          </a:xfrm>
          <a:prstGeom prst="rect">
            <a:avLst/>
          </a:prstGeom>
        </p:spPr>
      </p:pic>
    </p:spTree>
    <p:extLst>
      <p:ext uri="{BB962C8B-B14F-4D97-AF65-F5344CB8AC3E}">
        <p14:creationId xmlns:p14="http://schemas.microsoft.com/office/powerpoint/2010/main" val="1377560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A7E202-1611-410B-E4AC-62901D3F47B5}"/>
              </a:ext>
            </a:extLst>
          </p:cNvPr>
          <p:cNvSpPr txBox="1"/>
          <p:nvPr/>
        </p:nvSpPr>
        <p:spPr>
          <a:xfrm>
            <a:off x="6501346" y="1216617"/>
            <a:ext cx="5445212" cy="442338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fontScale="92500" lnSpcReduction="10000"/>
          </a:bodyPr>
          <a:lstStyle/>
          <a:p>
            <a:pPr>
              <a:lnSpc>
                <a:spcPct val="90000"/>
              </a:lnSpc>
              <a:spcBef>
                <a:spcPts val="1000"/>
              </a:spcBef>
              <a:buClr>
                <a:schemeClr val="accent1"/>
              </a:buClr>
              <a:buFont typeface="Wingdings 3" charset="2"/>
              <a:buChar char=""/>
            </a:pPr>
            <a:r>
              <a:rPr lang="en-US" sz="2000" b="1" dirty="0">
                <a:solidFill>
                  <a:srgbClr val="000000"/>
                </a:solidFill>
                <a:latin typeface="Comic Sans MS"/>
              </a:rPr>
              <a:t>Muscular movement</a:t>
            </a:r>
            <a:r>
              <a:rPr lang="en-US" sz="2000" dirty="0">
                <a:solidFill>
                  <a:srgbClr val="000000"/>
                </a:solidFill>
                <a:latin typeface="Comic Sans MS"/>
              </a:rPr>
              <a:t> during handwriting involves a combination of actions:</a:t>
            </a:r>
          </a:p>
          <a:p>
            <a:pPr>
              <a:lnSpc>
                <a:spcPct val="90000"/>
              </a:lnSpc>
              <a:spcBef>
                <a:spcPts val="1000"/>
              </a:spcBef>
              <a:buClr>
                <a:schemeClr val="accent1"/>
              </a:buClr>
              <a:buFont typeface="Wingdings 3" charset="2"/>
              <a:buChar char=""/>
            </a:pPr>
            <a:endParaRPr lang="en-US" sz="2000" dirty="0">
              <a:solidFill>
                <a:srgbClr val="000000"/>
              </a:solidFill>
              <a:latin typeface="Comic Sans MS"/>
            </a:endParaRPr>
          </a:p>
          <a:p>
            <a:pPr>
              <a:lnSpc>
                <a:spcPct val="90000"/>
              </a:lnSpc>
              <a:spcBef>
                <a:spcPts val="1000"/>
              </a:spcBef>
              <a:buClr>
                <a:schemeClr val="accent1"/>
              </a:buClr>
              <a:buFont typeface="Wingdings 3" charset="2"/>
              <a:buChar char=""/>
            </a:pPr>
            <a:r>
              <a:rPr lang="en-US" sz="2000" b="1" dirty="0">
                <a:solidFill>
                  <a:srgbClr val="000000"/>
                </a:solidFill>
                <a:latin typeface="Comic Sans MS"/>
              </a:rPr>
              <a:t>Shoulder muscles</a:t>
            </a:r>
            <a:r>
              <a:rPr lang="en-US" sz="2000" dirty="0">
                <a:solidFill>
                  <a:srgbClr val="000000"/>
                </a:solidFill>
                <a:latin typeface="Comic Sans MS"/>
              </a:rPr>
              <a:t>: These move the hand and arm to the correct position above the paper.</a:t>
            </a:r>
          </a:p>
          <a:p>
            <a:pPr>
              <a:lnSpc>
                <a:spcPct val="90000"/>
              </a:lnSpc>
              <a:spcBef>
                <a:spcPts val="1000"/>
              </a:spcBef>
              <a:buClr>
                <a:schemeClr val="accent1"/>
              </a:buClr>
              <a:buFont typeface="Wingdings 3" charset="2"/>
              <a:buChar char=""/>
            </a:pPr>
            <a:endParaRPr lang="en-US" sz="2000" dirty="0">
              <a:solidFill>
                <a:srgbClr val="000000"/>
              </a:solidFill>
              <a:latin typeface="Comic Sans MS"/>
            </a:endParaRPr>
          </a:p>
          <a:p>
            <a:pPr>
              <a:lnSpc>
                <a:spcPct val="90000"/>
              </a:lnSpc>
              <a:spcBef>
                <a:spcPts val="1000"/>
              </a:spcBef>
              <a:buClr>
                <a:schemeClr val="accent1"/>
              </a:buClr>
              <a:buFont typeface="Wingdings 3" charset="2"/>
              <a:buChar char=""/>
            </a:pPr>
            <a:r>
              <a:rPr lang="en-US" sz="2000" b="1" dirty="0">
                <a:solidFill>
                  <a:srgbClr val="000000"/>
                </a:solidFill>
                <a:latin typeface="Comic Sans MS"/>
              </a:rPr>
              <a:t>Upper arm muscles</a:t>
            </a:r>
            <a:r>
              <a:rPr lang="en-US" sz="2000" dirty="0">
                <a:solidFill>
                  <a:srgbClr val="000000"/>
                </a:solidFill>
                <a:latin typeface="Comic Sans MS"/>
              </a:rPr>
              <a:t>: They raise the elbow and control the direction of writing</a:t>
            </a:r>
          </a:p>
          <a:p>
            <a:pPr>
              <a:lnSpc>
                <a:spcPct val="90000"/>
              </a:lnSpc>
              <a:spcBef>
                <a:spcPts val="1000"/>
              </a:spcBef>
              <a:buClr>
                <a:schemeClr val="accent1"/>
              </a:buClr>
              <a:buFont typeface="Wingdings 3" charset="2"/>
              <a:buChar char=""/>
            </a:pPr>
            <a:endParaRPr lang="en-US" sz="2000" b="1" dirty="0">
              <a:solidFill>
                <a:srgbClr val="000000"/>
              </a:solidFill>
              <a:latin typeface="Comic Sans MS"/>
            </a:endParaRPr>
          </a:p>
          <a:p>
            <a:pPr>
              <a:lnSpc>
                <a:spcPct val="90000"/>
              </a:lnSpc>
              <a:spcBef>
                <a:spcPts val="1000"/>
              </a:spcBef>
              <a:buClr>
                <a:schemeClr val="accent1"/>
              </a:buClr>
              <a:buFont typeface="Wingdings 3" charset="2"/>
              <a:buChar char=""/>
            </a:pPr>
            <a:r>
              <a:rPr lang="en-US" sz="2000" b="1" dirty="0">
                <a:solidFill>
                  <a:srgbClr val="000000"/>
                </a:solidFill>
                <a:latin typeface="Comic Sans MS"/>
              </a:rPr>
              <a:t>Forearm muscles</a:t>
            </a:r>
            <a:r>
              <a:rPr lang="en-US" sz="2000" dirty="0">
                <a:solidFill>
                  <a:srgbClr val="000000"/>
                </a:solidFill>
                <a:latin typeface="Comic Sans MS"/>
              </a:rPr>
              <a:t>: Responsible for twisting the wrist as letters are formed.</a:t>
            </a:r>
          </a:p>
          <a:p>
            <a:pPr>
              <a:lnSpc>
                <a:spcPct val="90000"/>
              </a:lnSpc>
              <a:spcBef>
                <a:spcPts val="1000"/>
              </a:spcBef>
              <a:buClr>
                <a:schemeClr val="accent1"/>
              </a:buClr>
              <a:buFont typeface="Wingdings 3" charset="2"/>
              <a:buChar char=""/>
            </a:pPr>
            <a:endParaRPr lang="en-US" sz="2000" dirty="0">
              <a:solidFill>
                <a:srgbClr val="000000"/>
              </a:solidFill>
              <a:latin typeface="Comic Sans MS"/>
            </a:endParaRPr>
          </a:p>
          <a:p>
            <a:pPr>
              <a:lnSpc>
                <a:spcPct val="90000"/>
              </a:lnSpc>
              <a:spcBef>
                <a:spcPts val="1000"/>
              </a:spcBef>
              <a:buClr>
                <a:schemeClr val="accent1"/>
              </a:buClr>
              <a:buFont typeface="Wingdings 3" charset="2"/>
              <a:buChar char=""/>
            </a:pPr>
            <a:r>
              <a:rPr lang="en-US" sz="2000" b="1" dirty="0">
                <a:solidFill>
                  <a:srgbClr val="000000"/>
                </a:solidFill>
                <a:latin typeface="Comic Sans MS"/>
              </a:rPr>
              <a:t>Hand muscles</a:t>
            </a:r>
            <a:r>
              <a:rPr lang="en-US" sz="2000" dirty="0">
                <a:solidFill>
                  <a:srgbClr val="000000"/>
                </a:solidFill>
                <a:latin typeface="Comic Sans MS"/>
              </a:rPr>
              <a:t>: These move and control the hand, hold the pencil and maintain grip.</a:t>
            </a:r>
            <a:r>
              <a:rPr lang="en-US" sz="1200" dirty="0">
                <a:solidFill>
                  <a:srgbClr val="000000"/>
                </a:solidFill>
              </a:rPr>
              <a:t> </a:t>
            </a:r>
          </a:p>
          <a:p>
            <a:pPr>
              <a:lnSpc>
                <a:spcPct val="90000"/>
              </a:lnSpc>
              <a:spcBef>
                <a:spcPts val="1000"/>
              </a:spcBef>
              <a:buClr>
                <a:schemeClr val="accent1"/>
              </a:buClr>
              <a:buFont typeface="Wingdings 3" charset="2"/>
              <a:buChar char=""/>
            </a:pPr>
            <a:endParaRPr lang="en-US" sz="1200">
              <a:solidFill>
                <a:srgbClr val="000000"/>
              </a:solidFill>
            </a:endParaRPr>
          </a:p>
        </p:txBody>
      </p:sp>
      <p:pic>
        <p:nvPicPr>
          <p:cNvPr id="5" name="Picture 4" descr="Image result for muscles for writing">
            <a:extLst>
              <a:ext uri="{FF2B5EF4-FFF2-40B4-BE49-F238E27FC236}">
                <a16:creationId xmlns:a16="http://schemas.microsoft.com/office/drawing/2014/main" id="{45CF1611-8685-FF94-7BE7-C2D0ADA01A20}"/>
              </a:ext>
            </a:extLst>
          </p:cNvPr>
          <p:cNvPicPr>
            <a:picLocks noChangeAspect="1"/>
          </p:cNvPicPr>
          <p:nvPr/>
        </p:nvPicPr>
        <p:blipFill>
          <a:blip r:embed="rId2"/>
          <a:stretch>
            <a:fillRect/>
          </a:stretch>
        </p:blipFill>
        <p:spPr>
          <a:xfrm>
            <a:off x="641678" y="1211704"/>
            <a:ext cx="5451627" cy="4088720"/>
          </a:xfrm>
          <a:prstGeom prst="rect">
            <a:avLst/>
          </a:prstGeom>
        </p:spPr>
      </p:pic>
    </p:spTree>
    <p:extLst>
      <p:ext uri="{BB962C8B-B14F-4D97-AF65-F5344CB8AC3E}">
        <p14:creationId xmlns:p14="http://schemas.microsoft.com/office/powerpoint/2010/main" val="4159380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B76E1E-D1D1-4013-3050-FC708F813C54}"/>
              </a:ext>
            </a:extLst>
          </p:cNvPr>
          <p:cNvSpPr txBox="1"/>
          <p:nvPr/>
        </p:nvSpPr>
        <p:spPr>
          <a:xfrm>
            <a:off x="2376412" y="143329"/>
            <a:ext cx="888758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u="sng" dirty="0">
                <a:solidFill>
                  <a:srgbClr val="688A26"/>
                </a:solidFill>
                <a:latin typeface="Comic Sans MS"/>
              </a:rPr>
              <a:t>How to support your child at home.</a:t>
            </a:r>
            <a:endParaRPr lang="en-US" b="1" u="sng" dirty="0"/>
          </a:p>
        </p:txBody>
      </p:sp>
      <p:pic>
        <p:nvPicPr>
          <p:cNvPr id="5" name="Picture 4" descr="A child holding up a bar&#10;&#10;Description automatically generated">
            <a:extLst>
              <a:ext uri="{FF2B5EF4-FFF2-40B4-BE49-F238E27FC236}">
                <a16:creationId xmlns:a16="http://schemas.microsoft.com/office/drawing/2014/main" id="{0DDE06AD-4781-BDF6-2E89-57934D026790}"/>
              </a:ext>
            </a:extLst>
          </p:cNvPr>
          <p:cNvPicPr>
            <a:picLocks noChangeAspect="1"/>
          </p:cNvPicPr>
          <p:nvPr/>
        </p:nvPicPr>
        <p:blipFill>
          <a:blip r:embed="rId2"/>
          <a:stretch>
            <a:fillRect/>
          </a:stretch>
        </p:blipFill>
        <p:spPr>
          <a:xfrm>
            <a:off x="0" y="1901598"/>
            <a:ext cx="2095500" cy="5095875"/>
          </a:xfrm>
          <a:prstGeom prst="rect">
            <a:avLst/>
          </a:prstGeom>
        </p:spPr>
      </p:pic>
      <p:pic>
        <p:nvPicPr>
          <p:cNvPr id="6" name="Picture 5" descr="A child climbing on a monkey bar&#10;&#10;Description automatically generated">
            <a:extLst>
              <a:ext uri="{FF2B5EF4-FFF2-40B4-BE49-F238E27FC236}">
                <a16:creationId xmlns:a16="http://schemas.microsoft.com/office/drawing/2014/main" id="{3279C1F1-7340-B969-E40D-3CB969D93FCB}"/>
              </a:ext>
            </a:extLst>
          </p:cNvPr>
          <p:cNvPicPr>
            <a:picLocks noChangeAspect="1"/>
          </p:cNvPicPr>
          <p:nvPr/>
        </p:nvPicPr>
        <p:blipFill>
          <a:blip r:embed="rId3"/>
          <a:stretch>
            <a:fillRect/>
          </a:stretch>
        </p:blipFill>
        <p:spPr>
          <a:xfrm>
            <a:off x="2517321" y="1465488"/>
            <a:ext cx="2816680" cy="3165023"/>
          </a:xfrm>
          <a:prstGeom prst="rect">
            <a:avLst/>
          </a:prstGeom>
        </p:spPr>
      </p:pic>
      <p:pic>
        <p:nvPicPr>
          <p:cNvPr id="7" name="Picture 6" descr="A child on a monkey bars&#10;&#10;Description automatically generated">
            <a:extLst>
              <a:ext uri="{FF2B5EF4-FFF2-40B4-BE49-F238E27FC236}">
                <a16:creationId xmlns:a16="http://schemas.microsoft.com/office/drawing/2014/main" id="{A3249F45-DEAC-FE86-6168-BAC60A8ED529}"/>
              </a:ext>
            </a:extLst>
          </p:cNvPr>
          <p:cNvPicPr>
            <a:picLocks noChangeAspect="1"/>
          </p:cNvPicPr>
          <p:nvPr/>
        </p:nvPicPr>
        <p:blipFill>
          <a:blip r:embed="rId4"/>
          <a:stretch>
            <a:fillRect/>
          </a:stretch>
        </p:blipFill>
        <p:spPr>
          <a:xfrm>
            <a:off x="9080046" y="3071132"/>
            <a:ext cx="2930980" cy="3614058"/>
          </a:xfrm>
          <a:prstGeom prst="rect">
            <a:avLst/>
          </a:prstGeom>
        </p:spPr>
      </p:pic>
      <p:pic>
        <p:nvPicPr>
          <p:cNvPr id="8" name="Picture 7" descr="A group of children riding on a tricycle&#10;&#10;Description automatically generated">
            <a:extLst>
              <a:ext uri="{FF2B5EF4-FFF2-40B4-BE49-F238E27FC236}">
                <a16:creationId xmlns:a16="http://schemas.microsoft.com/office/drawing/2014/main" id="{F8ADE238-D342-1F96-8793-8A571C49E7C9}"/>
              </a:ext>
            </a:extLst>
          </p:cNvPr>
          <p:cNvPicPr>
            <a:picLocks noChangeAspect="1"/>
          </p:cNvPicPr>
          <p:nvPr/>
        </p:nvPicPr>
        <p:blipFill>
          <a:blip r:embed="rId5"/>
          <a:stretch>
            <a:fillRect/>
          </a:stretch>
        </p:blipFill>
        <p:spPr>
          <a:xfrm>
            <a:off x="9364437" y="-5443"/>
            <a:ext cx="2375807" cy="3058886"/>
          </a:xfrm>
          <a:prstGeom prst="rect">
            <a:avLst/>
          </a:prstGeom>
        </p:spPr>
      </p:pic>
      <p:pic>
        <p:nvPicPr>
          <p:cNvPr id="10" name="Picture 9" descr="A person and kids cutting branches&#10;&#10;Description automatically generated">
            <a:extLst>
              <a:ext uri="{FF2B5EF4-FFF2-40B4-BE49-F238E27FC236}">
                <a16:creationId xmlns:a16="http://schemas.microsoft.com/office/drawing/2014/main" id="{FD59A4DE-A5B2-D401-5AB4-AAFEB9E65DCC}"/>
              </a:ext>
            </a:extLst>
          </p:cNvPr>
          <p:cNvPicPr>
            <a:picLocks noChangeAspect="1"/>
          </p:cNvPicPr>
          <p:nvPr/>
        </p:nvPicPr>
        <p:blipFill>
          <a:blip r:embed="rId6"/>
          <a:stretch>
            <a:fillRect/>
          </a:stretch>
        </p:blipFill>
        <p:spPr>
          <a:xfrm>
            <a:off x="-6803" y="-4083"/>
            <a:ext cx="2381251" cy="2457451"/>
          </a:xfrm>
          <a:prstGeom prst="rect">
            <a:avLst/>
          </a:prstGeom>
        </p:spPr>
      </p:pic>
      <p:pic>
        <p:nvPicPr>
          <p:cNvPr id="12" name="Picture 11" descr="A child upside down on a swing&#10;&#10;Description automatically generated">
            <a:extLst>
              <a:ext uri="{FF2B5EF4-FFF2-40B4-BE49-F238E27FC236}">
                <a16:creationId xmlns:a16="http://schemas.microsoft.com/office/drawing/2014/main" id="{218EE62D-6EE8-2D59-888A-ACA72BDEDA2E}"/>
              </a:ext>
            </a:extLst>
          </p:cNvPr>
          <p:cNvPicPr>
            <a:picLocks noChangeAspect="1"/>
          </p:cNvPicPr>
          <p:nvPr/>
        </p:nvPicPr>
        <p:blipFill>
          <a:blip r:embed="rId7"/>
          <a:stretch>
            <a:fillRect/>
          </a:stretch>
        </p:blipFill>
        <p:spPr>
          <a:xfrm>
            <a:off x="6452507" y="3189512"/>
            <a:ext cx="2022020" cy="3663043"/>
          </a:xfrm>
          <a:prstGeom prst="rect">
            <a:avLst/>
          </a:prstGeom>
        </p:spPr>
      </p:pic>
      <p:pic>
        <p:nvPicPr>
          <p:cNvPr id="13" name="Picture 12" descr="A child playing on a playground&#10;&#10;Description automatically generated">
            <a:extLst>
              <a:ext uri="{FF2B5EF4-FFF2-40B4-BE49-F238E27FC236}">
                <a16:creationId xmlns:a16="http://schemas.microsoft.com/office/drawing/2014/main" id="{44C19D1B-A2AA-610F-CB07-4ED1F2621002}"/>
              </a:ext>
            </a:extLst>
          </p:cNvPr>
          <p:cNvPicPr>
            <a:picLocks noChangeAspect="1"/>
          </p:cNvPicPr>
          <p:nvPr/>
        </p:nvPicPr>
        <p:blipFill>
          <a:blip r:embed="rId8"/>
          <a:stretch>
            <a:fillRect/>
          </a:stretch>
        </p:blipFill>
        <p:spPr>
          <a:xfrm>
            <a:off x="2664277" y="4091667"/>
            <a:ext cx="2822122" cy="2634344"/>
          </a:xfrm>
          <a:prstGeom prst="rect">
            <a:avLst/>
          </a:prstGeom>
        </p:spPr>
      </p:pic>
      <p:pic>
        <p:nvPicPr>
          <p:cNvPr id="14" name="Picture 13" descr="Image result for Get busy!">
            <a:extLst>
              <a:ext uri="{FF2B5EF4-FFF2-40B4-BE49-F238E27FC236}">
                <a16:creationId xmlns:a16="http://schemas.microsoft.com/office/drawing/2014/main" id="{D0F7E285-387D-F044-224E-F6E58ABE2818}"/>
              </a:ext>
            </a:extLst>
          </p:cNvPr>
          <p:cNvPicPr>
            <a:picLocks noChangeAspect="1"/>
          </p:cNvPicPr>
          <p:nvPr/>
        </p:nvPicPr>
        <p:blipFill>
          <a:blip r:embed="rId9"/>
          <a:stretch>
            <a:fillRect/>
          </a:stretch>
        </p:blipFill>
        <p:spPr>
          <a:xfrm>
            <a:off x="5328557" y="857250"/>
            <a:ext cx="4052207" cy="2217964"/>
          </a:xfrm>
          <a:prstGeom prst="rect">
            <a:avLst/>
          </a:prstGeom>
        </p:spPr>
      </p:pic>
    </p:spTree>
    <p:extLst>
      <p:ext uri="{BB962C8B-B14F-4D97-AF65-F5344CB8AC3E}">
        <p14:creationId xmlns:p14="http://schemas.microsoft.com/office/powerpoint/2010/main" val="837408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5783" y="624110"/>
            <a:ext cx="9818829" cy="734427"/>
          </a:xfrm>
        </p:spPr>
        <p:txBody>
          <a:bodyPr/>
          <a:lstStyle/>
          <a:p>
            <a:pPr algn="ctr"/>
            <a:r>
              <a:rPr lang="en-GB" dirty="0">
                <a:latin typeface="Comic Sans MS" panose="030F0702030302020204" pitchFamily="66" charset="0"/>
              </a:rPr>
              <a:t>Physical Development - Fine Motor Skills </a:t>
            </a:r>
          </a:p>
        </p:txBody>
      </p:sp>
      <p:sp>
        <p:nvSpPr>
          <p:cNvPr id="3" name="Content Placeholder 2"/>
          <p:cNvSpPr>
            <a:spLocks noGrp="1"/>
          </p:cNvSpPr>
          <p:nvPr>
            <p:ph idx="1"/>
          </p:nvPr>
        </p:nvSpPr>
        <p:spPr>
          <a:xfrm>
            <a:off x="2589212" y="1528354"/>
            <a:ext cx="8915400" cy="3017520"/>
          </a:xfrm>
        </p:spPr>
        <p:txBody>
          <a:bodyPr vert="horz" lIns="91440" tIns="45720" rIns="91440" bIns="45720" rtlCol="0" anchor="t">
            <a:normAutofit lnSpcReduction="10000"/>
          </a:bodyPr>
          <a:lstStyle/>
          <a:p>
            <a:r>
              <a:rPr lang="en-GB" dirty="0">
                <a:latin typeface="Comic Sans MS"/>
              </a:rPr>
              <a:t>Physical Development is vital to children’s all-round development. </a:t>
            </a:r>
            <a:endParaRPr lang="en-GB" dirty="0">
              <a:latin typeface="Comic Sans MS" panose="030F0702030302020204" pitchFamily="66" charset="0"/>
            </a:endParaRPr>
          </a:p>
          <a:p>
            <a:r>
              <a:rPr lang="en-GB" dirty="0">
                <a:latin typeface="Comic Sans MS" panose="030F0702030302020204" pitchFamily="66" charset="0"/>
              </a:rPr>
              <a:t>Fine Motor Skills help support control and precision found in hand-eye coordination which is later linked to early writing. </a:t>
            </a:r>
          </a:p>
          <a:p>
            <a:r>
              <a:rPr lang="en-GB" dirty="0">
                <a:latin typeface="Comic Sans MS" panose="030F0702030302020204" pitchFamily="66" charset="0"/>
              </a:rPr>
              <a:t>These skills are important for having the ability to do up buttons, zips and use various utensils such as scissors and cutlery. They are also crucial for early writing. </a:t>
            </a:r>
          </a:p>
          <a:p>
            <a:r>
              <a:rPr lang="en-GB" dirty="0">
                <a:latin typeface="Comic Sans MS" panose="030F0702030302020204" pitchFamily="66" charset="0"/>
              </a:rPr>
              <a:t>Fine motor skills involve the small muscles in the body, specifically those that control the wrist, hands and fingers. It is important that we give children the best start when acquiring this skill and have the skills they need before they start. </a:t>
            </a:r>
          </a:p>
        </p:txBody>
      </p:sp>
      <p:pic>
        <p:nvPicPr>
          <p:cNvPr id="9" name="Picture 8" descr="A child and child playing with chalk on the ground&#10;&#10;Description automatically generated">
            <a:extLst>
              <a:ext uri="{FF2B5EF4-FFF2-40B4-BE49-F238E27FC236}">
                <a16:creationId xmlns:a16="http://schemas.microsoft.com/office/drawing/2014/main" id="{7E395677-921E-1989-0173-135481E9E3C5}"/>
              </a:ext>
            </a:extLst>
          </p:cNvPr>
          <p:cNvPicPr>
            <a:picLocks noChangeAspect="1"/>
          </p:cNvPicPr>
          <p:nvPr/>
        </p:nvPicPr>
        <p:blipFill>
          <a:blip r:embed="rId2"/>
          <a:stretch>
            <a:fillRect/>
          </a:stretch>
        </p:blipFill>
        <p:spPr>
          <a:xfrm>
            <a:off x="6923995" y="4737327"/>
            <a:ext cx="2466975" cy="1547133"/>
          </a:xfrm>
          <a:prstGeom prst="rect">
            <a:avLst/>
          </a:prstGeom>
        </p:spPr>
      </p:pic>
      <p:pic>
        <p:nvPicPr>
          <p:cNvPr id="10" name="Picture 9" descr="A child painting on a paper&#10;&#10;Description automatically generated">
            <a:extLst>
              <a:ext uri="{FF2B5EF4-FFF2-40B4-BE49-F238E27FC236}">
                <a16:creationId xmlns:a16="http://schemas.microsoft.com/office/drawing/2014/main" id="{38F461CE-04F4-C05D-F41D-661B5B7500A7}"/>
              </a:ext>
            </a:extLst>
          </p:cNvPr>
          <p:cNvPicPr>
            <a:picLocks noChangeAspect="1"/>
          </p:cNvPicPr>
          <p:nvPr/>
        </p:nvPicPr>
        <p:blipFill>
          <a:blip r:embed="rId3"/>
          <a:stretch>
            <a:fillRect/>
          </a:stretch>
        </p:blipFill>
        <p:spPr>
          <a:xfrm>
            <a:off x="343581" y="4336596"/>
            <a:ext cx="1666875" cy="1899558"/>
          </a:xfrm>
          <a:prstGeom prst="rect">
            <a:avLst/>
          </a:prstGeom>
        </p:spPr>
      </p:pic>
      <p:pic>
        <p:nvPicPr>
          <p:cNvPr id="11" name="Picture 10" descr="A child in a school uniform&#10;&#10;Description automatically generated">
            <a:extLst>
              <a:ext uri="{FF2B5EF4-FFF2-40B4-BE49-F238E27FC236}">
                <a16:creationId xmlns:a16="http://schemas.microsoft.com/office/drawing/2014/main" id="{D28FC44C-8877-6C8B-1F07-5BF07B01BB74}"/>
              </a:ext>
            </a:extLst>
          </p:cNvPr>
          <p:cNvPicPr>
            <a:picLocks noChangeAspect="1"/>
          </p:cNvPicPr>
          <p:nvPr/>
        </p:nvPicPr>
        <p:blipFill>
          <a:blip r:embed="rId4"/>
          <a:stretch>
            <a:fillRect/>
          </a:stretch>
        </p:blipFill>
        <p:spPr>
          <a:xfrm>
            <a:off x="2262867" y="4543424"/>
            <a:ext cx="1556658" cy="1948544"/>
          </a:xfrm>
          <a:prstGeom prst="rect">
            <a:avLst/>
          </a:prstGeom>
        </p:spPr>
      </p:pic>
      <p:pic>
        <p:nvPicPr>
          <p:cNvPr id="12" name="Picture 11" descr="A child holding scissors to cut paper&#10;&#10;Description automatically generated">
            <a:extLst>
              <a:ext uri="{FF2B5EF4-FFF2-40B4-BE49-F238E27FC236}">
                <a16:creationId xmlns:a16="http://schemas.microsoft.com/office/drawing/2014/main" id="{1643F6DE-B82B-6298-851C-A8297B58749E}"/>
              </a:ext>
            </a:extLst>
          </p:cNvPr>
          <p:cNvPicPr>
            <a:picLocks noChangeAspect="1"/>
          </p:cNvPicPr>
          <p:nvPr/>
        </p:nvPicPr>
        <p:blipFill>
          <a:blip r:embed="rId5"/>
          <a:stretch>
            <a:fillRect/>
          </a:stretch>
        </p:blipFill>
        <p:spPr>
          <a:xfrm>
            <a:off x="9635218" y="4672693"/>
            <a:ext cx="2269672" cy="1798864"/>
          </a:xfrm>
          <a:prstGeom prst="rect">
            <a:avLst/>
          </a:prstGeom>
        </p:spPr>
      </p:pic>
      <p:pic>
        <p:nvPicPr>
          <p:cNvPr id="13" name="Picture 12" descr="A child and child drawing on a paper&#10;&#10;Description automatically generated">
            <a:extLst>
              <a:ext uri="{FF2B5EF4-FFF2-40B4-BE49-F238E27FC236}">
                <a16:creationId xmlns:a16="http://schemas.microsoft.com/office/drawing/2014/main" id="{2E4389E6-DB33-3F18-E9A5-213A9E17F981}"/>
              </a:ext>
            </a:extLst>
          </p:cNvPr>
          <p:cNvPicPr>
            <a:picLocks noChangeAspect="1"/>
          </p:cNvPicPr>
          <p:nvPr/>
        </p:nvPicPr>
        <p:blipFill>
          <a:blip r:embed="rId6"/>
          <a:stretch>
            <a:fillRect/>
          </a:stretch>
        </p:blipFill>
        <p:spPr>
          <a:xfrm>
            <a:off x="3932465" y="4547507"/>
            <a:ext cx="2816679" cy="2158094"/>
          </a:xfrm>
          <a:prstGeom prst="rect">
            <a:avLst/>
          </a:prstGeom>
        </p:spPr>
      </p:pic>
    </p:spTree>
    <p:extLst>
      <p:ext uri="{BB962C8B-B14F-4D97-AF65-F5344CB8AC3E}">
        <p14:creationId xmlns:p14="http://schemas.microsoft.com/office/powerpoint/2010/main" val="374662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16861"/>
          </a:xfrm>
        </p:spPr>
        <p:txBody>
          <a:bodyPr>
            <a:normAutofit fontScale="90000"/>
          </a:bodyPr>
          <a:lstStyle/>
          <a:p>
            <a:pPr algn="ctr"/>
            <a:r>
              <a:rPr lang="en-GB" dirty="0">
                <a:latin typeface="Comic Sans MS" panose="030F0702030302020204" pitchFamily="66" charset="0"/>
              </a:rPr>
              <a:t>How to support your child at home </a:t>
            </a:r>
          </a:p>
        </p:txBody>
      </p:sp>
      <p:sp>
        <p:nvSpPr>
          <p:cNvPr id="3" name="TextBox 2"/>
          <p:cNvSpPr txBox="1"/>
          <p:nvPr/>
        </p:nvSpPr>
        <p:spPr>
          <a:xfrm>
            <a:off x="5995851" y="1476103"/>
            <a:ext cx="5199018" cy="507831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Provide your child with mark-making opportunities. This does not always have to be in the traditional pencil and paper format. It is actually good to provide different surfaces such as chalk on the ground and chunky crayons. The resistance supports the strengthening of muscles. </a:t>
            </a:r>
          </a:p>
          <a:p>
            <a:pPr marL="285750" indent="-285750">
              <a:buFont typeface="Arial" panose="020B0604020202020204" pitchFamily="34" charset="0"/>
              <a:buChar char="•"/>
            </a:pPr>
            <a:r>
              <a:rPr lang="en-GB" dirty="0">
                <a:latin typeface="Comic Sans MS" panose="030F0702030302020204" pitchFamily="66" charset="0"/>
              </a:rPr>
              <a:t>Large scale mark-making – this can be on large roll of paper, or opened boxes. </a:t>
            </a:r>
          </a:p>
          <a:p>
            <a:pPr marL="285750" indent="-285750">
              <a:buFont typeface="Arial" panose="020B0604020202020204" pitchFamily="34" charset="0"/>
              <a:buChar char="•"/>
            </a:pPr>
            <a:r>
              <a:rPr lang="en-GB" dirty="0">
                <a:latin typeface="Comic Sans MS" panose="030F0702030302020204" pitchFamily="66" charset="0"/>
              </a:rPr>
              <a:t>Using paintbrushes, rollers and other home utensils such as forks, whisks etc. </a:t>
            </a:r>
          </a:p>
          <a:p>
            <a:pPr marL="285750" indent="-285750">
              <a:buFont typeface="Arial" panose="020B0604020202020204" pitchFamily="34" charset="0"/>
              <a:buChar char="•"/>
            </a:pPr>
            <a:r>
              <a:rPr lang="en-GB" dirty="0">
                <a:latin typeface="Comic Sans MS" panose="030F0702030302020204" pitchFamily="66" charset="0"/>
              </a:rPr>
              <a:t>Mark-making can be in sand, flour, or gloop. This is especially good for reluctant writers as there is less pressure. This is also great for nursery children.</a:t>
            </a:r>
          </a:p>
          <a:p>
            <a:pPr marL="285750" indent="-285750">
              <a:buFont typeface="Arial" panose="020B0604020202020204" pitchFamily="34" charset="0"/>
              <a:buChar char="•"/>
            </a:pPr>
            <a:r>
              <a:rPr lang="en-GB" dirty="0">
                <a:latin typeface="Comic Sans MS" panose="030F0702030302020204" pitchFamily="66" charset="0"/>
              </a:rPr>
              <a:t>Give children opportunities to be independent when dressing themselves (buttons and zips).  </a:t>
            </a:r>
          </a:p>
        </p:txBody>
      </p:sp>
      <p:pic>
        <p:nvPicPr>
          <p:cNvPr id="4" name="Picture 3"/>
          <p:cNvPicPr>
            <a:picLocks noChangeAspect="1"/>
          </p:cNvPicPr>
          <p:nvPr/>
        </p:nvPicPr>
        <p:blipFill>
          <a:blip r:embed="rId2"/>
          <a:stretch>
            <a:fillRect/>
          </a:stretch>
        </p:blipFill>
        <p:spPr>
          <a:xfrm>
            <a:off x="3265715" y="1476104"/>
            <a:ext cx="2527887" cy="1593668"/>
          </a:xfrm>
          <a:prstGeom prst="rect">
            <a:avLst/>
          </a:prstGeom>
        </p:spPr>
      </p:pic>
      <p:pic>
        <p:nvPicPr>
          <p:cNvPr id="5" name="Picture 4"/>
          <p:cNvPicPr>
            <a:picLocks noChangeAspect="1"/>
          </p:cNvPicPr>
          <p:nvPr/>
        </p:nvPicPr>
        <p:blipFill>
          <a:blip r:embed="rId3"/>
          <a:stretch>
            <a:fillRect/>
          </a:stretch>
        </p:blipFill>
        <p:spPr>
          <a:xfrm>
            <a:off x="529462" y="1240971"/>
            <a:ext cx="2534004" cy="3172268"/>
          </a:xfrm>
          <a:prstGeom prst="rect">
            <a:avLst/>
          </a:prstGeom>
        </p:spPr>
      </p:pic>
      <p:pic>
        <p:nvPicPr>
          <p:cNvPr id="6" name="Picture 5"/>
          <p:cNvPicPr>
            <a:picLocks noChangeAspect="1"/>
          </p:cNvPicPr>
          <p:nvPr/>
        </p:nvPicPr>
        <p:blipFill>
          <a:blip r:embed="rId4"/>
          <a:stretch>
            <a:fillRect/>
          </a:stretch>
        </p:blipFill>
        <p:spPr>
          <a:xfrm>
            <a:off x="3419841" y="3148150"/>
            <a:ext cx="2219635" cy="3258005"/>
          </a:xfrm>
          <a:prstGeom prst="rect">
            <a:avLst/>
          </a:prstGeom>
        </p:spPr>
      </p:pic>
      <p:pic>
        <p:nvPicPr>
          <p:cNvPr id="7" name="Picture 6"/>
          <p:cNvPicPr>
            <a:picLocks noChangeAspect="1"/>
          </p:cNvPicPr>
          <p:nvPr/>
        </p:nvPicPr>
        <p:blipFill>
          <a:blip r:embed="rId5"/>
          <a:stretch>
            <a:fillRect/>
          </a:stretch>
        </p:blipFill>
        <p:spPr>
          <a:xfrm>
            <a:off x="1344949" y="4623245"/>
            <a:ext cx="1718517" cy="2115099"/>
          </a:xfrm>
          <a:prstGeom prst="rect">
            <a:avLst/>
          </a:prstGeom>
        </p:spPr>
      </p:pic>
    </p:spTree>
    <p:extLst>
      <p:ext uri="{BB962C8B-B14F-4D97-AF65-F5344CB8AC3E}">
        <p14:creationId xmlns:p14="http://schemas.microsoft.com/office/powerpoint/2010/main" val="37554233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616861"/>
          </a:xfrm>
        </p:spPr>
        <p:txBody>
          <a:bodyPr>
            <a:normAutofit fontScale="90000"/>
          </a:bodyPr>
          <a:lstStyle/>
          <a:p>
            <a:pPr algn="ctr"/>
            <a:r>
              <a:rPr lang="en-GB" dirty="0">
                <a:latin typeface="Comic Sans MS" panose="030F0702030302020204" pitchFamily="66" charset="0"/>
              </a:rPr>
              <a:t>How to support your child at home </a:t>
            </a:r>
          </a:p>
        </p:txBody>
      </p:sp>
      <p:sp>
        <p:nvSpPr>
          <p:cNvPr id="3" name="TextBox 2"/>
          <p:cNvSpPr txBox="1"/>
          <p:nvPr/>
        </p:nvSpPr>
        <p:spPr>
          <a:xfrm>
            <a:off x="5631785" y="1366036"/>
            <a:ext cx="5199018" cy="535531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Provide your child with activities that support the strengthening of wrists, hands and fingers. </a:t>
            </a:r>
          </a:p>
          <a:p>
            <a:pPr marL="285750" indent="-285750">
              <a:buFont typeface="Arial" panose="020B0604020202020204" pitchFamily="34" charset="0"/>
              <a:buChar char="•"/>
            </a:pPr>
            <a:r>
              <a:rPr lang="en-GB" dirty="0">
                <a:latin typeface="Comic Sans MS" panose="030F0702030302020204" pitchFamily="66" charset="0"/>
              </a:rPr>
              <a:t>Lego is really good for this, as it helps to develop dexterity and strengthen fingers. </a:t>
            </a:r>
          </a:p>
          <a:p>
            <a:pPr marL="285750" indent="-285750">
              <a:buFont typeface="Arial" panose="020B0604020202020204" pitchFamily="34" charset="0"/>
              <a:buChar char="•"/>
            </a:pPr>
            <a:r>
              <a:rPr lang="en-GB" dirty="0">
                <a:latin typeface="Comic Sans MS" panose="030F0702030302020204" pitchFamily="66" charset="0"/>
              </a:rPr>
              <a:t>Large tweezers help to develop hand-eye coordination and strengthen fingers. </a:t>
            </a:r>
          </a:p>
          <a:p>
            <a:pPr marL="285750" indent="-285750">
              <a:buFont typeface="Arial" panose="020B0604020202020204" pitchFamily="34" charset="0"/>
              <a:buChar char="•"/>
            </a:pPr>
            <a:r>
              <a:rPr lang="en-GB" dirty="0">
                <a:latin typeface="Comic Sans MS" panose="030F0702030302020204" pitchFamily="66" charset="0"/>
              </a:rPr>
              <a:t>Playdough is a great way to support children with developing fine motor skills. It is something that you can cheaply make at home and can last for months. </a:t>
            </a:r>
          </a:p>
          <a:p>
            <a:pPr marL="285750" indent="-285750">
              <a:buFont typeface="Arial" panose="020B0604020202020204" pitchFamily="34" charset="0"/>
              <a:buChar char="•"/>
            </a:pPr>
            <a:r>
              <a:rPr lang="en-GB" dirty="0">
                <a:latin typeface="Comic Sans MS" panose="030F0702030302020204" pitchFamily="66" charset="0"/>
              </a:rPr>
              <a:t>Threading – you can use spaghetti and Cheerios if you don’t have a threading set at home. </a:t>
            </a:r>
          </a:p>
          <a:p>
            <a:pPr marL="285750" indent="-285750">
              <a:buFont typeface="Arial" panose="020B0604020202020204" pitchFamily="34" charset="0"/>
              <a:buChar char="•"/>
            </a:pPr>
            <a:r>
              <a:rPr lang="en-GB" dirty="0">
                <a:latin typeface="Comic Sans MS" panose="030F0702030302020204" pitchFamily="66" charset="0"/>
              </a:rPr>
              <a:t>Using scissors to snip paper, cut through wavy lines and cut around shapes. </a:t>
            </a:r>
          </a:p>
          <a:p>
            <a:pPr marL="285750" indent="-285750">
              <a:buFont typeface="Arial" panose="020B0604020202020204" pitchFamily="34" charset="0"/>
              <a:buChar char="•"/>
            </a:pPr>
            <a:r>
              <a:rPr lang="en-GB" dirty="0">
                <a:latin typeface="Comic Sans MS" panose="030F0702030302020204" pitchFamily="66" charset="0"/>
              </a:rPr>
              <a:t>Placing buttons or beads on patterns.</a:t>
            </a:r>
          </a:p>
          <a:p>
            <a:pPr marL="285750" indent="-285750">
              <a:buFont typeface="Arial" panose="020B0604020202020204" pitchFamily="34" charset="0"/>
              <a:buChar char="•"/>
            </a:pPr>
            <a:r>
              <a:rPr lang="en-GB" dirty="0">
                <a:latin typeface="Comic Sans MS" panose="030F0702030302020204" pitchFamily="66" charset="0"/>
              </a:rPr>
              <a:t>Using pegs to pick things up, these can ones that you use at home. </a:t>
            </a:r>
          </a:p>
        </p:txBody>
      </p:sp>
      <p:pic>
        <p:nvPicPr>
          <p:cNvPr id="4" name="Picture 3"/>
          <p:cNvPicPr>
            <a:picLocks noChangeAspect="1"/>
          </p:cNvPicPr>
          <p:nvPr/>
        </p:nvPicPr>
        <p:blipFill>
          <a:blip r:embed="rId2"/>
          <a:stretch>
            <a:fillRect/>
          </a:stretch>
        </p:blipFill>
        <p:spPr>
          <a:xfrm>
            <a:off x="719604" y="1607819"/>
            <a:ext cx="1976678" cy="1933303"/>
          </a:xfrm>
          <a:prstGeom prst="rect">
            <a:avLst/>
          </a:prstGeom>
        </p:spPr>
      </p:pic>
      <p:pic>
        <p:nvPicPr>
          <p:cNvPr id="5" name="Picture 4"/>
          <p:cNvPicPr>
            <a:picLocks noChangeAspect="1"/>
          </p:cNvPicPr>
          <p:nvPr/>
        </p:nvPicPr>
        <p:blipFill>
          <a:blip r:embed="rId3"/>
          <a:stretch>
            <a:fillRect/>
          </a:stretch>
        </p:blipFill>
        <p:spPr>
          <a:xfrm>
            <a:off x="907076" y="3907970"/>
            <a:ext cx="1789206" cy="2113382"/>
          </a:xfrm>
          <a:prstGeom prst="rect">
            <a:avLst/>
          </a:prstGeom>
        </p:spPr>
      </p:pic>
      <p:pic>
        <p:nvPicPr>
          <p:cNvPr id="6" name="Picture 5"/>
          <p:cNvPicPr>
            <a:picLocks noChangeAspect="1"/>
          </p:cNvPicPr>
          <p:nvPr/>
        </p:nvPicPr>
        <p:blipFill>
          <a:blip r:embed="rId4"/>
          <a:stretch>
            <a:fillRect/>
          </a:stretch>
        </p:blipFill>
        <p:spPr>
          <a:xfrm>
            <a:off x="2910127" y="1777027"/>
            <a:ext cx="2050635" cy="1916481"/>
          </a:xfrm>
          <a:prstGeom prst="rect">
            <a:avLst/>
          </a:prstGeom>
        </p:spPr>
      </p:pic>
      <p:pic>
        <p:nvPicPr>
          <p:cNvPr id="7" name="Picture 6"/>
          <p:cNvPicPr>
            <a:picLocks noChangeAspect="1"/>
          </p:cNvPicPr>
          <p:nvPr/>
        </p:nvPicPr>
        <p:blipFill>
          <a:blip r:embed="rId5"/>
          <a:stretch>
            <a:fillRect/>
          </a:stretch>
        </p:blipFill>
        <p:spPr>
          <a:xfrm>
            <a:off x="2910127" y="4229565"/>
            <a:ext cx="2500003" cy="1791787"/>
          </a:xfrm>
          <a:prstGeom prst="rect">
            <a:avLst/>
          </a:prstGeom>
        </p:spPr>
      </p:pic>
    </p:spTree>
    <p:extLst>
      <p:ext uri="{BB962C8B-B14F-4D97-AF65-F5344CB8AC3E}">
        <p14:creationId xmlns:p14="http://schemas.microsoft.com/office/powerpoint/2010/main" val="3716854294"/>
      </p:ext>
    </p:extLst>
  </p:cSld>
  <p:clrMapOvr>
    <a:masterClrMapping/>
  </p:clrMapOvr>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450a6b86-6e86-4b74-93c9-116031be495f" xsi:nil="true"/>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791FE0-E525-44F5-B24B-E8E5757CF5F2}">
  <ds:schemaRefs>
    <ds:schemaRef ds:uri="http://schemas.openxmlformats.org/package/2006/metadata/core-properties"/>
    <ds:schemaRef ds:uri="http://www.w3.org/XML/1998/namespace"/>
    <ds:schemaRef ds:uri="450a6b86-6e86-4b74-93c9-116031be495f"/>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6a6f9b4c-029b-444e-addf-4d66571c9b6f"/>
    <ds:schemaRef ds:uri="http://purl.org/dc/terms/"/>
  </ds:schemaRefs>
</ds:datastoreItem>
</file>

<file path=customXml/itemProps2.xml><?xml version="1.0" encoding="utf-8"?>
<ds:datastoreItem xmlns:ds="http://schemas.openxmlformats.org/officeDocument/2006/customXml" ds:itemID="{76428C60-BADF-461E-ACB1-6AC412BA55B1}">
  <ds:schemaRefs>
    <ds:schemaRef ds:uri="http://schemas.microsoft.com/sharepoint/v3/contenttype/forms"/>
  </ds:schemaRefs>
</ds:datastoreItem>
</file>

<file path=customXml/itemProps3.xml><?xml version="1.0" encoding="utf-8"?>
<ds:datastoreItem xmlns:ds="http://schemas.openxmlformats.org/officeDocument/2006/customXml" ds:itemID="{D1A55F8E-9C81-4025-82EE-48853BC18B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963</Words>
  <Application>Microsoft Office PowerPoint</Application>
  <PresentationFormat>Widescreen</PresentationFormat>
  <Paragraphs>76</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Wisp</vt:lpstr>
      <vt:lpstr>Physical Development in the EYFS Gross &amp; Fine Motor Skills</vt:lpstr>
      <vt:lpstr>       Today's aims:   Why are gross and fine motor skills important?   Why are they identified separately?   How is development supported in the EYFS?  What can you do to support your child? </vt:lpstr>
      <vt:lpstr>The Early Years</vt:lpstr>
      <vt:lpstr>PowerPoint Presentation</vt:lpstr>
      <vt:lpstr>PowerPoint Presentation</vt:lpstr>
      <vt:lpstr>What physical development skills will your child have developed in readiness for the National Curriculum in KS1?</vt:lpstr>
      <vt:lpstr>PowerPoint Presentation</vt:lpstr>
      <vt:lpstr>PowerPoint Presentation</vt:lpstr>
      <vt:lpstr>PowerPoint Presentation</vt:lpstr>
      <vt:lpstr>PowerPoint Presentation</vt:lpstr>
      <vt:lpstr>Types of pencil grip</vt:lpstr>
      <vt:lpstr>PowerPoint Presentation</vt:lpstr>
      <vt:lpstr>PowerPoint Presentation</vt:lpstr>
      <vt:lpstr>Physical Development - Fine Motor Skills </vt:lpstr>
      <vt:lpstr>How to support your child at home </vt:lpstr>
      <vt:lpstr>How to support your child at home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Fine Motor Skills Workshop</dc:title>
  <dc:creator/>
  <cp:lastModifiedBy/>
  <cp:revision>242</cp:revision>
  <dcterms:created xsi:type="dcterms:W3CDTF">2022-11-06T12:44:14Z</dcterms:created>
  <dcterms:modified xsi:type="dcterms:W3CDTF">2024-07-02T21:49:09Z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