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7" r:id="rId5"/>
    <p:sldId id="266" r:id="rId6"/>
    <p:sldId id="257" r:id="rId7"/>
    <p:sldId id="262" r:id="rId8"/>
    <p:sldId id="281" r:id="rId9"/>
    <p:sldId id="282" r:id="rId10"/>
    <p:sldId id="286" r:id="rId11"/>
    <p:sldId id="287" r:id="rId12"/>
    <p:sldId id="288" r:id="rId13"/>
    <p:sldId id="283" r:id="rId14"/>
    <p:sldId id="284" r:id="rId15"/>
    <p:sldId id="285" r:id="rId16"/>
    <p:sldId id="261" r:id="rId17"/>
    <p:sldId id="265" r:id="rId18"/>
    <p:sldId id="260" r:id="rId19"/>
    <p:sldId id="256" r:id="rId20"/>
    <p:sldId id="259" r:id="rId21"/>
    <p:sldId id="258" r:id="rId22"/>
    <p:sldId id="263" r:id="rId23"/>
    <p:sldId id="264" r:id="rId24"/>
    <p:sldId id="273" r:id="rId25"/>
    <p:sldId id="268" r:id="rId26"/>
    <p:sldId id="269" r:id="rId27"/>
    <p:sldId id="270" r:id="rId28"/>
    <p:sldId id="271" r:id="rId29"/>
    <p:sldId id="272" r:id="rId30"/>
    <p:sldId id="274" r:id="rId31"/>
    <p:sldId id="275" r:id="rId32"/>
    <p:sldId id="279" r:id="rId33"/>
    <p:sldId id="276" r:id="rId34"/>
    <p:sldId id="277" r:id="rId35"/>
    <p:sldId id="278" r:id="rId36"/>
    <p:sldId id="280"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475530-E9E5-44B0-9358-7866D30534DD}" v="631" dt="2023-09-17T22:21:09.144"/>
    <p1510:client id="{557B1FA3-F000-900A-55F2-F45EA8D32C5F}" v="31" dt="2023-09-26T09:15:29.730"/>
    <p1510:client id="{DC43C62E-542E-B9E9-19BD-10C0526BE1BD}" v="352" dt="2023-09-25T21:40:30.922"/>
    <p1510:client id="{EE6E836D-B6C1-A833-44CB-85C1C4550F7A}" v="158" dt="2023-09-24T22:52:54.666"/>
    <p1510:client id="{F3A7AF6B-0D1B-EEC9-83F4-15478D6E56B5}" v="2" dt="2023-09-21T21:25:39.3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4" d="100"/>
          <a:sy n="74" d="100"/>
        </p:scale>
        <p:origin x="188"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56C348-29EE-45F2-9555-8A55F313A9FB}" type="doc">
      <dgm:prSet loTypeId="urn:microsoft.com/office/officeart/2005/8/layout/hierarchy3" loCatId="hierarchy" qsTypeId="urn:microsoft.com/office/officeart/2005/8/quickstyle/simple5" qsCatId="simple" csTypeId="urn:microsoft.com/office/officeart/2005/8/colors/colorful2" csCatId="colorful"/>
      <dgm:spPr/>
      <dgm:t>
        <a:bodyPr/>
        <a:lstStyle/>
        <a:p>
          <a:endParaRPr lang="en-US"/>
        </a:p>
      </dgm:t>
    </dgm:pt>
    <dgm:pt modelId="{722B218D-4A5E-4614-91A7-15DAC6D8F335}">
      <dgm:prSet/>
      <dgm:spPr/>
      <dgm:t>
        <a:bodyPr/>
        <a:lstStyle/>
        <a:p>
          <a:r>
            <a:rPr lang="en-US" dirty="0">
              <a:latin typeface="Comic Sans MS" panose="030F0702030302020204" pitchFamily="66" charset="0"/>
            </a:rPr>
            <a:t>We are teaching Phase 2</a:t>
          </a:r>
        </a:p>
      </dgm:t>
    </dgm:pt>
    <dgm:pt modelId="{F06AF609-5B2A-4669-AA00-24DEF3FFCF23}" type="parTrans" cxnId="{439947D9-0BD7-489E-AE49-C5DE0B853CAF}">
      <dgm:prSet/>
      <dgm:spPr/>
      <dgm:t>
        <a:bodyPr/>
        <a:lstStyle/>
        <a:p>
          <a:endParaRPr lang="en-US"/>
        </a:p>
      </dgm:t>
    </dgm:pt>
    <dgm:pt modelId="{D4EDE79A-29F0-4363-8208-300A4F0C4FEC}" type="sibTrans" cxnId="{439947D9-0BD7-489E-AE49-C5DE0B853CAF}">
      <dgm:prSet/>
      <dgm:spPr/>
      <dgm:t>
        <a:bodyPr/>
        <a:lstStyle/>
        <a:p>
          <a:endParaRPr lang="en-US"/>
        </a:p>
      </dgm:t>
    </dgm:pt>
    <dgm:pt modelId="{C974B49F-B3A4-438E-8D7E-E0A7EBBD53FB}">
      <dgm:prSet/>
      <dgm:spPr/>
      <dgm:t>
        <a:bodyPr/>
        <a:lstStyle/>
        <a:p>
          <a:r>
            <a:rPr lang="en-US" dirty="0">
              <a:latin typeface="Comic Sans MS" panose="030F0702030302020204" pitchFamily="66" charset="0"/>
            </a:rPr>
            <a:t>s, a, t, p, </a:t>
          </a:r>
          <a:r>
            <a:rPr lang="en-US" dirty="0" err="1">
              <a:latin typeface="Comic Sans MS" panose="030F0702030302020204" pitchFamily="66" charset="0"/>
            </a:rPr>
            <a:t>i</a:t>
          </a:r>
          <a:r>
            <a:rPr lang="en-US" dirty="0">
              <a:latin typeface="Comic Sans MS" panose="030F0702030302020204" pitchFamily="66" charset="0"/>
            </a:rPr>
            <a:t>, n, m, d, g, o, c, k, ck, e, u, r, h, b, f, l</a:t>
          </a:r>
        </a:p>
      </dgm:t>
    </dgm:pt>
    <dgm:pt modelId="{0B6DDABB-5870-4868-97FB-7F80453CB48E}" type="parTrans" cxnId="{4AB9A11C-A061-4740-B1D9-D3E05F5E981F}">
      <dgm:prSet/>
      <dgm:spPr/>
      <dgm:t>
        <a:bodyPr/>
        <a:lstStyle/>
        <a:p>
          <a:endParaRPr lang="en-US"/>
        </a:p>
      </dgm:t>
    </dgm:pt>
    <dgm:pt modelId="{2620AC7F-097A-49DD-B8C6-F3701F0633EA}" type="sibTrans" cxnId="{4AB9A11C-A061-4740-B1D9-D3E05F5E981F}">
      <dgm:prSet/>
      <dgm:spPr/>
      <dgm:t>
        <a:bodyPr/>
        <a:lstStyle/>
        <a:p>
          <a:endParaRPr lang="en-US"/>
        </a:p>
      </dgm:t>
    </dgm:pt>
    <dgm:pt modelId="{AE7DBCC7-9551-4B98-B9D2-8E80DA1CFD4F}" type="pres">
      <dgm:prSet presAssocID="{C356C348-29EE-45F2-9555-8A55F313A9FB}" presName="diagram" presStyleCnt="0">
        <dgm:presLayoutVars>
          <dgm:chPref val="1"/>
          <dgm:dir/>
          <dgm:animOne val="branch"/>
          <dgm:animLvl val="lvl"/>
          <dgm:resizeHandles/>
        </dgm:presLayoutVars>
      </dgm:prSet>
      <dgm:spPr/>
    </dgm:pt>
    <dgm:pt modelId="{32BCBC4D-F49C-4CF2-B0A5-7F45C867E101}" type="pres">
      <dgm:prSet presAssocID="{722B218D-4A5E-4614-91A7-15DAC6D8F335}" presName="root" presStyleCnt="0"/>
      <dgm:spPr/>
    </dgm:pt>
    <dgm:pt modelId="{32AC5180-254E-4469-A784-7B8C965D1299}" type="pres">
      <dgm:prSet presAssocID="{722B218D-4A5E-4614-91A7-15DAC6D8F335}" presName="rootComposite" presStyleCnt="0"/>
      <dgm:spPr/>
    </dgm:pt>
    <dgm:pt modelId="{B567BB38-2E6E-4DF3-B6F4-8E76904E05A7}" type="pres">
      <dgm:prSet presAssocID="{722B218D-4A5E-4614-91A7-15DAC6D8F335}" presName="rootText" presStyleLbl="node1" presStyleIdx="0" presStyleCnt="2"/>
      <dgm:spPr/>
    </dgm:pt>
    <dgm:pt modelId="{FB1F8833-39F1-48F9-AF73-55A8A98BB43F}" type="pres">
      <dgm:prSet presAssocID="{722B218D-4A5E-4614-91A7-15DAC6D8F335}" presName="rootConnector" presStyleLbl="node1" presStyleIdx="0" presStyleCnt="2"/>
      <dgm:spPr/>
    </dgm:pt>
    <dgm:pt modelId="{5FA3987B-8013-4B3C-AEB4-DA360D3532B2}" type="pres">
      <dgm:prSet presAssocID="{722B218D-4A5E-4614-91A7-15DAC6D8F335}" presName="childShape" presStyleCnt="0"/>
      <dgm:spPr/>
    </dgm:pt>
    <dgm:pt modelId="{9E0370B0-D9DE-4E0A-9B4C-EFDF0DBB4490}" type="pres">
      <dgm:prSet presAssocID="{C974B49F-B3A4-438E-8D7E-E0A7EBBD53FB}" presName="root" presStyleCnt="0"/>
      <dgm:spPr/>
    </dgm:pt>
    <dgm:pt modelId="{A32CC6D5-26F4-4E9A-A877-9E8961366F70}" type="pres">
      <dgm:prSet presAssocID="{C974B49F-B3A4-438E-8D7E-E0A7EBBD53FB}" presName="rootComposite" presStyleCnt="0"/>
      <dgm:spPr/>
    </dgm:pt>
    <dgm:pt modelId="{0DC7147C-B2D6-46DF-BEB6-44A2A56DC028}" type="pres">
      <dgm:prSet presAssocID="{C974B49F-B3A4-438E-8D7E-E0A7EBBD53FB}" presName="rootText" presStyleLbl="node1" presStyleIdx="1" presStyleCnt="2"/>
      <dgm:spPr/>
    </dgm:pt>
    <dgm:pt modelId="{17E376F9-5052-434A-B47C-59B6AF189825}" type="pres">
      <dgm:prSet presAssocID="{C974B49F-B3A4-438E-8D7E-E0A7EBBD53FB}" presName="rootConnector" presStyleLbl="node1" presStyleIdx="1" presStyleCnt="2"/>
      <dgm:spPr/>
    </dgm:pt>
    <dgm:pt modelId="{6E81A5C7-D527-4918-91AF-82C75217D18D}" type="pres">
      <dgm:prSet presAssocID="{C974B49F-B3A4-438E-8D7E-E0A7EBBD53FB}" presName="childShape" presStyleCnt="0"/>
      <dgm:spPr/>
    </dgm:pt>
  </dgm:ptLst>
  <dgm:cxnLst>
    <dgm:cxn modelId="{4AB9A11C-A061-4740-B1D9-D3E05F5E981F}" srcId="{C356C348-29EE-45F2-9555-8A55F313A9FB}" destId="{C974B49F-B3A4-438E-8D7E-E0A7EBBD53FB}" srcOrd="1" destOrd="0" parTransId="{0B6DDABB-5870-4868-97FB-7F80453CB48E}" sibTransId="{2620AC7F-097A-49DD-B8C6-F3701F0633EA}"/>
    <dgm:cxn modelId="{3526FDAB-F692-4493-9796-DC6CA0C8EDD1}" type="presOf" srcId="{722B218D-4A5E-4614-91A7-15DAC6D8F335}" destId="{FB1F8833-39F1-48F9-AF73-55A8A98BB43F}" srcOrd="1" destOrd="0" presId="urn:microsoft.com/office/officeart/2005/8/layout/hierarchy3"/>
    <dgm:cxn modelId="{F875A7C7-6D6E-4CA3-A1CA-808313A9CE95}" type="presOf" srcId="{C974B49F-B3A4-438E-8D7E-E0A7EBBD53FB}" destId="{17E376F9-5052-434A-B47C-59B6AF189825}" srcOrd="1" destOrd="0" presId="urn:microsoft.com/office/officeart/2005/8/layout/hierarchy3"/>
    <dgm:cxn modelId="{51907CD5-CE41-49F8-9A15-9F3F2706A655}" type="presOf" srcId="{C974B49F-B3A4-438E-8D7E-E0A7EBBD53FB}" destId="{0DC7147C-B2D6-46DF-BEB6-44A2A56DC028}" srcOrd="0" destOrd="0" presId="urn:microsoft.com/office/officeart/2005/8/layout/hierarchy3"/>
    <dgm:cxn modelId="{439947D9-0BD7-489E-AE49-C5DE0B853CAF}" srcId="{C356C348-29EE-45F2-9555-8A55F313A9FB}" destId="{722B218D-4A5E-4614-91A7-15DAC6D8F335}" srcOrd="0" destOrd="0" parTransId="{F06AF609-5B2A-4669-AA00-24DEF3FFCF23}" sibTransId="{D4EDE79A-29F0-4363-8208-300A4F0C4FEC}"/>
    <dgm:cxn modelId="{F3C570E8-F5D2-429C-8FC9-8E471FB44251}" type="presOf" srcId="{722B218D-4A5E-4614-91A7-15DAC6D8F335}" destId="{B567BB38-2E6E-4DF3-B6F4-8E76904E05A7}" srcOrd="0" destOrd="0" presId="urn:microsoft.com/office/officeart/2005/8/layout/hierarchy3"/>
    <dgm:cxn modelId="{387104EF-3305-4E70-B180-65252F52A099}" type="presOf" srcId="{C356C348-29EE-45F2-9555-8A55F313A9FB}" destId="{AE7DBCC7-9551-4B98-B9D2-8E80DA1CFD4F}" srcOrd="0" destOrd="0" presId="urn:microsoft.com/office/officeart/2005/8/layout/hierarchy3"/>
    <dgm:cxn modelId="{961BC875-4CAC-4A80-92DF-20770FC63617}" type="presParOf" srcId="{AE7DBCC7-9551-4B98-B9D2-8E80DA1CFD4F}" destId="{32BCBC4D-F49C-4CF2-B0A5-7F45C867E101}" srcOrd="0" destOrd="0" presId="urn:microsoft.com/office/officeart/2005/8/layout/hierarchy3"/>
    <dgm:cxn modelId="{96142ABC-5520-4078-84CE-41A568B6F11E}" type="presParOf" srcId="{32BCBC4D-F49C-4CF2-B0A5-7F45C867E101}" destId="{32AC5180-254E-4469-A784-7B8C965D1299}" srcOrd="0" destOrd="0" presId="urn:microsoft.com/office/officeart/2005/8/layout/hierarchy3"/>
    <dgm:cxn modelId="{438462BA-6C60-48A7-8F55-1B3250C32A98}" type="presParOf" srcId="{32AC5180-254E-4469-A784-7B8C965D1299}" destId="{B567BB38-2E6E-4DF3-B6F4-8E76904E05A7}" srcOrd="0" destOrd="0" presId="urn:microsoft.com/office/officeart/2005/8/layout/hierarchy3"/>
    <dgm:cxn modelId="{6961A477-4A7F-499A-B60E-EB0D7F607444}" type="presParOf" srcId="{32AC5180-254E-4469-A784-7B8C965D1299}" destId="{FB1F8833-39F1-48F9-AF73-55A8A98BB43F}" srcOrd="1" destOrd="0" presId="urn:microsoft.com/office/officeart/2005/8/layout/hierarchy3"/>
    <dgm:cxn modelId="{A2DC98EF-CA11-4860-9BAF-63FA65EDF2C0}" type="presParOf" srcId="{32BCBC4D-F49C-4CF2-B0A5-7F45C867E101}" destId="{5FA3987B-8013-4B3C-AEB4-DA360D3532B2}" srcOrd="1" destOrd="0" presId="urn:microsoft.com/office/officeart/2005/8/layout/hierarchy3"/>
    <dgm:cxn modelId="{D5D94E39-F3E0-449D-9654-42055CBE7816}" type="presParOf" srcId="{AE7DBCC7-9551-4B98-B9D2-8E80DA1CFD4F}" destId="{9E0370B0-D9DE-4E0A-9B4C-EFDF0DBB4490}" srcOrd="1" destOrd="0" presId="urn:microsoft.com/office/officeart/2005/8/layout/hierarchy3"/>
    <dgm:cxn modelId="{4D267C63-324C-4DD8-9004-530A727C1D1F}" type="presParOf" srcId="{9E0370B0-D9DE-4E0A-9B4C-EFDF0DBB4490}" destId="{A32CC6D5-26F4-4E9A-A877-9E8961366F70}" srcOrd="0" destOrd="0" presId="urn:microsoft.com/office/officeart/2005/8/layout/hierarchy3"/>
    <dgm:cxn modelId="{C2C18E51-AB63-4FCA-B640-3398EF63A94E}" type="presParOf" srcId="{A32CC6D5-26F4-4E9A-A877-9E8961366F70}" destId="{0DC7147C-B2D6-46DF-BEB6-44A2A56DC028}" srcOrd="0" destOrd="0" presId="urn:microsoft.com/office/officeart/2005/8/layout/hierarchy3"/>
    <dgm:cxn modelId="{3B86DFB7-480A-4937-8D6A-FDFAA9A47667}" type="presParOf" srcId="{A32CC6D5-26F4-4E9A-A877-9E8961366F70}" destId="{17E376F9-5052-434A-B47C-59B6AF189825}" srcOrd="1" destOrd="0" presId="urn:microsoft.com/office/officeart/2005/8/layout/hierarchy3"/>
    <dgm:cxn modelId="{E281CCDB-47F1-4D87-963F-1C49F46B27C1}" type="presParOf" srcId="{9E0370B0-D9DE-4E0A-9B4C-EFDF0DBB4490}" destId="{6E81A5C7-D527-4918-91AF-82C75217D18D}"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67BB38-2E6E-4DF3-B6F4-8E76904E05A7}">
      <dsp:nvSpPr>
        <dsp:cNvPr id="0" name=""/>
        <dsp:cNvSpPr/>
      </dsp:nvSpPr>
      <dsp:spPr>
        <a:xfrm>
          <a:off x="1283" y="1007554"/>
          <a:ext cx="4672458" cy="2336229"/>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1915" tIns="54610" rIns="81915" bIns="54610" numCol="1" spcCol="1270" anchor="ctr" anchorCtr="0">
          <a:noAutofit/>
        </a:bodyPr>
        <a:lstStyle/>
        <a:p>
          <a:pPr marL="0" lvl="0" indent="0" algn="ctr" defTabSz="1911350">
            <a:lnSpc>
              <a:spcPct val="90000"/>
            </a:lnSpc>
            <a:spcBef>
              <a:spcPct val="0"/>
            </a:spcBef>
            <a:spcAft>
              <a:spcPct val="35000"/>
            </a:spcAft>
            <a:buNone/>
          </a:pPr>
          <a:r>
            <a:rPr lang="en-US" sz="4300" kern="1200" dirty="0">
              <a:latin typeface="Comic Sans MS" panose="030F0702030302020204" pitchFamily="66" charset="0"/>
            </a:rPr>
            <a:t>We are teaching Phase 2</a:t>
          </a:r>
        </a:p>
      </dsp:txBody>
      <dsp:txXfrm>
        <a:off x="69709" y="1075980"/>
        <a:ext cx="4535606" cy="2199377"/>
      </dsp:txXfrm>
    </dsp:sp>
    <dsp:sp modelId="{0DC7147C-B2D6-46DF-BEB6-44A2A56DC028}">
      <dsp:nvSpPr>
        <dsp:cNvPr id="0" name=""/>
        <dsp:cNvSpPr/>
      </dsp:nvSpPr>
      <dsp:spPr>
        <a:xfrm>
          <a:off x="5841857" y="1007554"/>
          <a:ext cx="4672458" cy="2336229"/>
        </a:xfrm>
        <a:prstGeom prst="roundRect">
          <a:avLst>
            <a:gd name="adj" fmla="val 10000"/>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1915" tIns="54610" rIns="81915" bIns="54610" numCol="1" spcCol="1270" anchor="ctr" anchorCtr="0">
          <a:noAutofit/>
        </a:bodyPr>
        <a:lstStyle/>
        <a:p>
          <a:pPr marL="0" lvl="0" indent="0" algn="ctr" defTabSz="1911350">
            <a:lnSpc>
              <a:spcPct val="90000"/>
            </a:lnSpc>
            <a:spcBef>
              <a:spcPct val="0"/>
            </a:spcBef>
            <a:spcAft>
              <a:spcPct val="35000"/>
            </a:spcAft>
            <a:buNone/>
          </a:pPr>
          <a:r>
            <a:rPr lang="en-US" sz="4300" kern="1200" dirty="0">
              <a:latin typeface="Comic Sans MS" panose="030F0702030302020204" pitchFamily="66" charset="0"/>
            </a:rPr>
            <a:t>s, a, t, p, </a:t>
          </a:r>
          <a:r>
            <a:rPr lang="en-US" sz="4300" kern="1200" dirty="0" err="1">
              <a:latin typeface="Comic Sans MS" panose="030F0702030302020204" pitchFamily="66" charset="0"/>
            </a:rPr>
            <a:t>i</a:t>
          </a:r>
          <a:r>
            <a:rPr lang="en-US" sz="4300" kern="1200" dirty="0">
              <a:latin typeface="Comic Sans MS" panose="030F0702030302020204" pitchFamily="66" charset="0"/>
            </a:rPr>
            <a:t>, n, m, d, g, o, c, k, ck, e, u, r, h, b, f, l</a:t>
          </a:r>
        </a:p>
      </dsp:txBody>
      <dsp:txXfrm>
        <a:off x="5910283" y="1075980"/>
        <a:ext cx="4535606" cy="219937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10/1/2024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image" Target="../media/image50.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52.png"/><Relationship Id="rId4" Type="http://schemas.openxmlformats.org/officeDocument/2006/relationships/image" Target="../media/image51.png"/></Relationships>
</file>

<file path=ppt/slides/_rels/slide30.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artoon elephant with a black line&#10;&#10;Description automatically generated">
            <a:extLst>
              <a:ext uri="{FF2B5EF4-FFF2-40B4-BE49-F238E27FC236}">
                <a16:creationId xmlns:a16="http://schemas.microsoft.com/office/drawing/2014/main" id="{B0B24B7F-87D8-ADBA-08E5-826924180800}"/>
              </a:ext>
            </a:extLst>
          </p:cNvPr>
          <p:cNvPicPr>
            <a:picLocks noChangeAspect="1"/>
          </p:cNvPicPr>
          <p:nvPr/>
        </p:nvPicPr>
        <p:blipFill>
          <a:blip r:embed="rId2"/>
          <a:stretch>
            <a:fillRect/>
          </a:stretch>
        </p:blipFill>
        <p:spPr>
          <a:xfrm>
            <a:off x="3735964" y="3115999"/>
            <a:ext cx="1155332" cy="1217157"/>
          </a:xfrm>
          <a:prstGeom prst="rect">
            <a:avLst/>
          </a:prstGeom>
        </p:spPr>
      </p:pic>
      <p:pic>
        <p:nvPicPr>
          <p:cNvPr id="5" name="Picture 4" descr="A lollipop with a pink and green swirl&#10;&#10;Description automatically generated">
            <a:extLst>
              <a:ext uri="{FF2B5EF4-FFF2-40B4-BE49-F238E27FC236}">
                <a16:creationId xmlns:a16="http://schemas.microsoft.com/office/drawing/2014/main" id="{A6C52575-2FB3-D832-6B90-804B2DFA67C9}"/>
              </a:ext>
            </a:extLst>
          </p:cNvPr>
          <p:cNvPicPr>
            <a:picLocks noChangeAspect="1"/>
          </p:cNvPicPr>
          <p:nvPr/>
        </p:nvPicPr>
        <p:blipFill>
          <a:blip r:embed="rId3"/>
          <a:stretch>
            <a:fillRect/>
          </a:stretch>
        </p:blipFill>
        <p:spPr>
          <a:xfrm>
            <a:off x="4776666" y="2464274"/>
            <a:ext cx="1175941" cy="1922979"/>
          </a:xfrm>
          <a:prstGeom prst="rect">
            <a:avLst/>
          </a:prstGeom>
        </p:spPr>
      </p:pic>
      <p:pic>
        <p:nvPicPr>
          <p:cNvPr id="6" name="Picture 5" descr="A blue water wave with a black letter w&#10;&#10;Description automatically generated">
            <a:extLst>
              <a:ext uri="{FF2B5EF4-FFF2-40B4-BE49-F238E27FC236}">
                <a16:creationId xmlns:a16="http://schemas.microsoft.com/office/drawing/2014/main" id="{CB030D23-623F-5F6C-6F1E-8DD8B9D0C7AE}"/>
              </a:ext>
            </a:extLst>
          </p:cNvPr>
          <p:cNvPicPr>
            <a:picLocks noChangeAspect="1"/>
          </p:cNvPicPr>
          <p:nvPr/>
        </p:nvPicPr>
        <p:blipFill>
          <a:blip r:embed="rId4"/>
          <a:stretch>
            <a:fillRect/>
          </a:stretch>
        </p:blipFill>
        <p:spPr>
          <a:xfrm>
            <a:off x="990600" y="2410366"/>
            <a:ext cx="2864505" cy="1958666"/>
          </a:xfrm>
          <a:prstGeom prst="rect">
            <a:avLst/>
          </a:prstGeom>
        </p:spPr>
      </p:pic>
      <p:pic>
        <p:nvPicPr>
          <p:cNvPr id="7" name="Picture 6" descr="A cat with a letter c&#10;&#10;Description automatically generated">
            <a:extLst>
              <a:ext uri="{FF2B5EF4-FFF2-40B4-BE49-F238E27FC236}">
                <a16:creationId xmlns:a16="http://schemas.microsoft.com/office/drawing/2014/main" id="{98221826-4FB3-0626-E811-419322088385}"/>
              </a:ext>
            </a:extLst>
          </p:cNvPr>
          <p:cNvPicPr>
            <a:picLocks noChangeAspect="1"/>
          </p:cNvPicPr>
          <p:nvPr/>
        </p:nvPicPr>
        <p:blipFill>
          <a:blip r:embed="rId5"/>
          <a:stretch>
            <a:fillRect/>
          </a:stretch>
        </p:blipFill>
        <p:spPr>
          <a:xfrm>
            <a:off x="5890139" y="3093459"/>
            <a:ext cx="1112829" cy="1262237"/>
          </a:xfrm>
          <a:prstGeom prst="rect">
            <a:avLst/>
          </a:prstGeom>
        </p:spPr>
      </p:pic>
      <p:pic>
        <p:nvPicPr>
          <p:cNvPr id="8" name="Picture 7" descr="A cartoon octopus with a black circle&#10;&#10;Description automatically generated">
            <a:extLst>
              <a:ext uri="{FF2B5EF4-FFF2-40B4-BE49-F238E27FC236}">
                <a16:creationId xmlns:a16="http://schemas.microsoft.com/office/drawing/2014/main" id="{03AC0D34-2D20-8E72-7E71-A497D6A441D1}"/>
              </a:ext>
            </a:extLst>
          </p:cNvPr>
          <p:cNvPicPr>
            <a:picLocks noChangeAspect="1"/>
          </p:cNvPicPr>
          <p:nvPr/>
        </p:nvPicPr>
        <p:blipFill>
          <a:blip r:embed="rId6"/>
          <a:stretch>
            <a:fillRect/>
          </a:stretch>
        </p:blipFill>
        <p:spPr>
          <a:xfrm>
            <a:off x="7006189" y="3115998"/>
            <a:ext cx="1611283" cy="1268676"/>
          </a:xfrm>
          <a:prstGeom prst="rect">
            <a:avLst/>
          </a:prstGeom>
        </p:spPr>
      </p:pic>
      <p:pic>
        <p:nvPicPr>
          <p:cNvPr id="9" name="Picture 8" descr="A mouse with a letter m&#10;&#10;Description automatically generated">
            <a:extLst>
              <a:ext uri="{FF2B5EF4-FFF2-40B4-BE49-F238E27FC236}">
                <a16:creationId xmlns:a16="http://schemas.microsoft.com/office/drawing/2014/main" id="{0A31F296-D20F-436A-7DF5-2ADEC138B541}"/>
              </a:ext>
            </a:extLst>
          </p:cNvPr>
          <p:cNvPicPr>
            <a:picLocks noChangeAspect="1"/>
          </p:cNvPicPr>
          <p:nvPr/>
        </p:nvPicPr>
        <p:blipFill>
          <a:blip r:embed="rId7"/>
          <a:stretch>
            <a:fillRect/>
          </a:stretch>
        </p:blipFill>
        <p:spPr>
          <a:xfrm>
            <a:off x="8439085" y="3093458"/>
            <a:ext cx="1568780" cy="1262237"/>
          </a:xfrm>
          <a:prstGeom prst="rect">
            <a:avLst/>
          </a:prstGeom>
        </p:spPr>
      </p:pic>
      <p:pic>
        <p:nvPicPr>
          <p:cNvPr id="10" name="Picture 9" descr="A cartoon elephant with a black line&#10;&#10;Description automatically generated">
            <a:extLst>
              <a:ext uri="{FF2B5EF4-FFF2-40B4-BE49-F238E27FC236}">
                <a16:creationId xmlns:a16="http://schemas.microsoft.com/office/drawing/2014/main" id="{BC6A73BA-6F40-FCF6-AB96-5FE57A7888D0}"/>
              </a:ext>
            </a:extLst>
          </p:cNvPr>
          <p:cNvPicPr>
            <a:picLocks noChangeAspect="1"/>
          </p:cNvPicPr>
          <p:nvPr/>
        </p:nvPicPr>
        <p:blipFill>
          <a:blip r:embed="rId2"/>
          <a:stretch>
            <a:fillRect/>
          </a:stretch>
        </p:blipFill>
        <p:spPr>
          <a:xfrm>
            <a:off x="9949259" y="3115999"/>
            <a:ext cx="1175941" cy="1268676"/>
          </a:xfrm>
          <a:prstGeom prst="rect">
            <a:avLst/>
          </a:prstGeom>
        </p:spPr>
      </p:pic>
    </p:spTree>
    <p:extLst>
      <p:ext uri="{BB962C8B-B14F-4D97-AF65-F5344CB8AC3E}">
        <p14:creationId xmlns:p14="http://schemas.microsoft.com/office/powerpoint/2010/main" val="532931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46090D5F-01AF-4676-ADF9-09DA80A264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Arc 27">
            <a:extLst>
              <a:ext uri="{FF2B5EF4-FFF2-40B4-BE49-F238E27FC236}">
                <a16:creationId xmlns:a16="http://schemas.microsoft.com/office/drawing/2014/main" id="{129A6924-D08B-45DD-8219-D130D09CE5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90427" y="683791"/>
            <a:ext cx="2987899" cy="2987899"/>
          </a:xfrm>
          <a:prstGeom prst="arc">
            <a:avLst>
              <a:gd name="adj1" fmla="val 16200000"/>
              <a:gd name="adj2" fmla="val 2120553"/>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FEBB6E1-A477-58AD-79E7-CD0B3D0E18E9}"/>
              </a:ext>
            </a:extLst>
          </p:cNvPr>
          <p:cNvSpPr>
            <a:spLocks noGrp="1"/>
          </p:cNvSpPr>
          <p:nvPr>
            <p:ph type="title"/>
          </p:nvPr>
        </p:nvSpPr>
        <p:spPr>
          <a:xfrm>
            <a:off x="6338834" y="1394581"/>
            <a:ext cx="4926669" cy="2866496"/>
          </a:xfrm>
        </p:spPr>
        <p:txBody>
          <a:bodyPr vert="horz" lIns="91440" tIns="45720" rIns="91440" bIns="45720" rtlCol="0" anchor="b">
            <a:normAutofit fontScale="90000"/>
          </a:bodyPr>
          <a:lstStyle/>
          <a:p>
            <a:pPr algn="ctr"/>
            <a:r>
              <a:rPr lang="en-US" sz="4000" b="1" dirty="0">
                <a:latin typeface="Comic Sans MS" panose="030F0702030302020204" pitchFamily="66" charset="0"/>
              </a:rPr>
              <a:t>What's all the fuss about?</a:t>
            </a:r>
            <a:br>
              <a:rPr lang="en-US" sz="4000" b="1" dirty="0">
                <a:latin typeface="Comic Sans MS" panose="030F0702030302020204" pitchFamily="66" charset="0"/>
              </a:rPr>
            </a:br>
            <a:br>
              <a:rPr lang="en-US" sz="2000" b="1" dirty="0">
                <a:latin typeface="Comic Sans MS" panose="030F0702030302020204" pitchFamily="66" charset="0"/>
              </a:rPr>
            </a:br>
            <a:r>
              <a:rPr lang="en-US" sz="2800" b="1" dirty="0">
                <a:solidFill>
                  <a:srgbClr val="000000"/>
                </a:solidFill>
                <a:latin typeface="Comic Sans MS" panose="030F0702030302020204" pitchFamily="66" charset="0"/>
              </a:rPr>
              <a:t>Phonics</a:t>
            </a:r>
            <a:br>
              <a:rPr lang="en-US" sz="2800" b="1" dirty="0">
                <a:latin typeface="Comic Sans MS" panose="030F0702030302020204" pitchFamily="66" charset="0"/>
                <a:cs typeface="Calibri Light"/>
              </a:rPr>
            </a:br>
            <a:r>
              <a:rPr lang="en-US" sz="2800" b="1" dirty="0">
                <a:latin typeface="Comic Sans MS" panose="030F0702030302020204" pitchFamily="66" charset="0"/>
                <a:cs typeface="Calibri Light"/>
              </a:rPr>
              <a:t>Reading</a:t>
            </a:r>
            <a:br>
              <a:rPr lang="en-US" sz="2800" b="1" dirty="0">
                <a:latin typeface="Comic Sans MS" panose="030F0702030302020204" pitchFamily="66" charset="0"/>
                <a:cs typeface="Calibri Light"/>
              </a:rPr>
            </a:br>
            <a:r>
              <a:rPr lang="en-US" sz="2800" b="1" dirty="0">
                <a:latin typeface="Comic Sans MS" panose="030F0702030302020204" pitchFamily="66" charset="0"/>
                <a:cs typeface="Calibri Light"/>
              </a:rPr>
              <a:t>Writing</a:t>
            </a:r>
            <a:br>
              <a:rPr lang="en-US" sz="2800" b="1" dirty="0">
                <a:latin typeface="Comic Sans MS" panose="030F0702030302020204" pitchFamily="66" charset="0"/>
                <a:cs typeface="Calibri Light"/>
              </a:rPr>
            </a:br>
            <a:r>
              <a:rPr lang="en-US" sz="2800" b="1" dirty="0">
                <a:latin typeface="Comic Sans MS" panose="030F0702030302020204" pitchFamily="66" charset="0"/>
                <a:cs typeface="Calibri Light"/>
              </a:rPr>
              <a:t>Vocabulary</a:t>
            </a:r>
            <a:br>
              <a:rPr lang="en-US" sz="2800" b="1" dirty="0"/>
            </a:br>
            <a:r>
              <a:rPr lang="en-US" sz="2800" b="1" dirty="0">
                <a:solidFill>
                  <a:srgbClr val="FFFFFF"/>
                </a:solidFill>
              </a:rPr>
              <a:t> </a:t>
            </a:r>
            <a:endParaRPr lang="en-US" sz="2800" b="1" dirty="0">
              <a:solidFill>
                <a:srgbClr val="FFFFFF"/>
              </a:solidFill>
              <a:cs typeface="Calibri Light"/>
            </a:endParaRPr>
          </a:p>
        </p:txBody>
      </p:sp>
      <p:pic>
        <p:nvPicPr>
          <p:cNvPr id="4" name="Picture 3" descr="A puzzle pieces with a few missing pieces&#10;&#10;Description automatically generated">
            <a:extLst>
              <a:ext uri="{FF2B5EF4-FFF2-40B4-BE49-F238E27FC236}">
                <a16:creationId xmlns:a16="http://schemas.microsoft.com/office/drawing/2014/main" id="{12FFDAC4-DBBF-837E-9574-190DFBAD2ADA}"/>
              </a:ext>
            </a:extLst>
          </p:cNvPr>
          <p:cNvPicPr>
            <a:picLocks noChangeAspect="1"/>
          </p:cNvPicPr>
          <p:nvPr/>
        </p:nvPicPr>
        <p:blipFill rotWithShape="1">
          <a:blip r:embed="rId2"/>
          <a:srcRect r="1" b="1"/>
          <a:stretch/>
        </p:blipFill>
        <p:spPr>
          <a:xfrm>
            <a:off x="1057124" y="688389"/>
            <a:ext cx="5334930" cy="5334930"/>
          </a:xfrm>
          <a:custGeom>
            <a:avLst/>
            <a:gdLst/>
            <a:ahLst/>
            <a:cxnLst/>
            <a:rect l="l" t="t" r="r" b="b"/>
            <a:pathLst>
              <a:path w="4048125" h="4048125">
                <a:moveTo>
                  <a:pt x="65094" y="0"/>
                </a:moveTo>
                <a:lnTo>
                  <a:pt x="3983031" y="0"/>
                </a:lnTo>
                <a:cubicBezTo>
                  <a:pt x="4018981" y="0"/>
                  <a:pt x="4048125" y="29144"/>
                  <a:pt x="4048125" y="65094"/>
                </a:cubicBezTo>
                <a:lnTo>
                  <a:pt x="4048125" y="3983031"/>
                </a:lnTo>
                <a:cubicBezTo>
                  <a:pt x="4048125" y="4018981"/>
                  <a:pt x="4018981" y="4048125"/>
                  <a:pt x="3983031" y="4048125"/>
                </a:cubicBezTo>
                <a:lnTo>
                  <a:pt x="65094" y="4048125"/>
                </a:lnTo>
                <a:cubicBezTo>
                  <a:pt x="29144" y="4048125"/>
                  <a:pt x="0" y="4018981"/>
                  <a:pt x="0" y="3983031"/>
                </a:cubicBezTo>
                <a:lnTo>
                  <a:pt x="0" y="65094"/>
                </a:lnTo>
                <a:cubicBezTo>
                  <a:pt x="0" y="29144"/>
                  <a:pt x="29144" y="0"/>
                  <a:pt x="65094" y="0"/>
                </a:cubicBezTo>
                <a:close/>
              </a:path>
            </a:pathLst>
          </a:custGeom>
        </p:spPr>
      </p:pic>
      <p:sp>
        <p:nvSpPr>
          <p:cNvPr id="30" name="Rectangle 29">
            <a:extLst>
              <a:ext uri="{FF2B5EF4-FFF2-40B4-BE49-F238E27FC236}">
                <a16:creationId xmlns:a16="http://schemas.microsoft.com/office/drawing/2014/main" id="{01B0AB56-1C73-492F-9E03-DF7B546AFC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50321" y="4381081"/>
            <a:ext cx="784976" cy="784976"/>
          </a:xfrm>
          <a:prstGeom prst="rect">
            <a:avLst/>
          </a:prstGeom>
          <a:noFill/>
          <a:ln w="127000">
            <a:solidFill>
              <a:schemeClr val="accent4"/>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2268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A2906BA-BDED-3CD5-CEFE-689A4D413FAD}"/>
              </a:ext>
            </a:extLst>
          </p:cNvPr>
          <p:cNvPicPr>
            <a:picLocks noChangeAspect="1"/>
          </p:cNvPicPr>
          <p:nvPr/>
        </p:nvPicPr>
        <p:blipFill>
          <a:blip r:embed="rId2"/>
          <a:stretch>
            <a:fillRect/>
          </a:stretch>
        </p:blipFill>
        <p:spPr>
          <a:xfrm>
            <a:off x="337808" y="398359"/>
            <a:ext cx="4734935" cy="5887109"/>
          </a:xfrm>
          <a:prstGeom prst="rect">
            <a:avLst/>
          </a:prstGeom>
        </p:spPr>
      </p:pic>
      <p:pic>
        <p:nvPicPr>
          <p:cNvPr id="5" name="Picture 4" descr="A pink background with white text&#10;&#10;Description automatically generated">
            <a:extLst>
              <a:ext uri="{FF2B5EF4-FFF2-40B4-BE49-F238E27FC236}">
                <a16:creationId xmlns:a16="http://schemas.microsoft.com/office/drawing/2014/main" id="{FE50CE79-D8F5-5813-559E-D705F13D2504}"/>
              </a:ext>
            </a:extLst>
          </p:cNvPr>
          <p:cNvPicPr>
            <a:picLocks noChangeAspect="1"/>
          </p:cNvPicPr>
          <p:nvPr/>
        </p:nvPicPr>
        <p:blipFill>
          <a:blip r:embed="rId3"/>
          <a:stretch>
            <a:fillRect/>
          </a:stretch>
        </p:blipFill>
        <p:spPr>
          <a:xfrm>
            <a:off x="5855110" y="457486"/>
            <a:ext cx="5508522" cy="1420188"/>
          </a:xfrm>
          <a:prstGeom prst="rect">
            <a:avLst/>
          </a:prstGeom>
        </p:spPr>
      </p:pic>
      <p:pic>
        <p:nvPicPr>
          <p:cNvPr id="6" name="Picture 5" descr="A purple square with white edges&#10;&#10;Description automatically generated">
            <a:extLst>
              <a:ext uri="{FF2B5EF4-FFF2-40B4-BE49-F238E27FC236}">
                <a16:creationId xmlns:a16="http://schemas.microsoft.com/office/drawing/2014/main" id="{A205B5D5-F442-3829-920F-E70616D91758}"/>
              </a:ext>
            </a:extLst>
          </p:cNvPr>
          <p:cNvPicPr>
            <a:picLocks noChangeAspect="1"/>
          </p:cNvPicPr>
          <p:nvPr/>
        </p:nvPicPr>
        <p:blipFill>
          <a:blip r:embed="rId4"/>
          <a:stretch>
            <a:fillRect/>
          </a:stretch>
        </p:blipFill>
        <p:spPr>
          <a:xfrm>
            <a:off x="5855110" y="2401489"/>
            <a:ext cx="5508522" cy="1747763"/>
          </a:xfrm>
          <a:prstGeom prst="rect">
            <a:avLst/>
          </a:prstGeom>
        </p:spPr>
      </p:pic>
      <p:pic>
        <p:nvPicPr>
          <p:cNvPr id="7" name="Picture 6" descr="A yellow rectangular object with a shadow&#10;&#10;Description automatically generated">
            <a:extLst>
              <a:ext uri="{FF2B5EF4-FFF2-40B4-BE49-F238E27FC236}">
                <a16:creationId xmlns:a16="http://schemas.microsoft.com/office/drawing/2014/main" id="{1AA0D6CD-BB94-0375-3DEA-BDBFBA162CE8}"/>
              </a:ext>
            </a:extLst>
          </p:cNvPr>
          <p:cNvPicPr>
            <a:picLocks noChangeAspect="1"/>
          </p:cNvPicPr>
          <p:nvPr/>
        </p:nvPicPr>
        <p:blipFill>
          <a:blip r:embed="rId5"/>
          <a:stretch>
            <a:fillRect/>
          </a:stretch>
        </p:blipFill>
        <p:spPr>
          <a:xfrm>
            <a:off x="5858270" y="4491270"/>
            <a:ext cx="5579933" cy="1789087"/>
          </a:xfrm>
          <a:prstGeom prst="rect">
            <a:avLst/>
          </a:prstGeom>
        </p:spPr>
      </p:pic>
    </p:spTree>
    <p:extLst>
      <p:ext uri="{BB962C8B-B14F-4D97-AF65-F5344CB8AC3E}">
        <p14:creationId xmlns:p14="http://schemas.microsoft.com/office/powerpoint/2010/main" val="27396539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4" name="Content Placeholder 3" descr="A group of baby silhouettes&#10;&#10;Description automatically generated">
            <a:extLst>
              <a:ext uri="{FF2B5EF4-FFF2-40B4-BE49-F238E27FC236}">
                <a16:creationId xmlns:a16="http://schemas.microsoft.com/office/drawing/2014/main" id="{93626EB3-93CF-67B5-DFFA-497F1AF6C6D6}"/>
              </a:ext>
            </a:extLst>
          </p:cNvPr>
          <p:cNvPicPr>
            <a:picLocks noGrp="1" noChangeAspect="1"/>
          </p:cNvPicPr>
          <p:nvPr>
            <p:ph idx="1"/>
          </p:nvPr>
        </p:nvPicPr>
        <p:blipFill>
          <a:blip r:embed="rId2"/>
          <a:stretch>
            <a:fillRect/>
          </a:stretch>
        </p:blipFill>
        <p:spPr>
          <a:xfrm>
            <a:off x="939497" y="824140"/>
            <a:ext cx="10563376" cy="5537880"/>
          </a:xfrm>
        </p:spPr>
      </p:pic>
      <p:pic>
        <p:nvPicPr>
          <p:cNvPr id="10" name="Picture 9" descr="A pink background with white text&#10;&#10;Description automatically generated">
            <a:extLst>
              <a:ext uri="{FF2B5EF4-FFF2-40B4-BE49-F238E27FC236}">
                <a16:creationId xmlns:a16="http://schemas.microsoft.com/office/drawing/2014/main" id="{4A8AF7B3-CE4C-FB22-4CF0-E3E3CE135983}"/>
              </a:ext>
            </a:extLst>
          </p:cNvPr>
          <p:cNvPicPr>
            <a:picLocks noChangeAspect="1"/>
          </p:cNvPicPr>
          <p:nvPr/>
        </p:nvPicPr>
        <p:blipFill>
          <a:blip r:embed="rId3"/>
          <a:stretch>
            <a:fillRect/>
          </a:stretch>
        </p:blipFill>
        <p:spPr>
          <a:xfrm>
            <a:off x="1021853" y="1981487"/>
            <a:ext cx="3973636" cy="1017416"/>
          </a:xfrm>
          <a:prstGeom prst="rect">
            <a:avLst/>
          </a:prstGeom>
        </p:spPr>
      </p:pic>
      <p:pic>
        <p:nvPicPr>
          <p:cNvPr id="14" name="Picture 13" descr="A purple square with white edges&#10;&#10;Description automatically generated">
            <a:extLst>
              <a:ext uri="{FF2B5EF4-FFF2-40B4-BE49-F238E27FC236}">
                <a16:creationId xmlns:a16="http://schemas.microsoft.com/office/drawing/2014/main" id="{0D4B5B61-66D7-A0F3-527A-F8B220E9AB3E}"/>
              </a:ext>
            </a:extLst>
          </p:cNvPr>
          <p:cNvPicPr>
            <a:picLocks noChangeAspect="1"/>
          </p:cNvPicPr>
          <p:nvPr/>
        </p:nvPicPr>
        <p:blipFill>
          <a:blip r:embed="rId4"/>
          <a:stretch>
            <a:fillRect/>
          </a:stretch>
        </p:blipFill>
        <p:spPr>
          <a:xfrm>
            <a:off x="3416710" y="5275317"/>
            <a:ext cx="5247265" cy="1660677"/>
          </a:xfrm>
          <a:prstGeom prst="rect">
            <a:avLst/>
          </a:prstGeom>
        </p:spPr>
      </p:pic>
      <p:pic>
        <p:nvPicPr>
          <p:cNvPr id="17" name="Picture 16" descr="A yellow rectangular object with a shadow&#10;&#10;Description automatically generated">
            <a:extLst>
              <a:ext uri="{FF2B5EF4-FFF2-40B4-BE49-F238E27FC236}">
                <a16:creationId xmlns:a16="http://schemas.microsoft.com/office/drawing/2014/main" id="{01C54400-3B62-D434-957A-4C22D348F317}"/>
              </a:ext>
            </a:extLst>
          </p:cNvPr>
          <p:cNvPicPr>
            <a:picLocks noChangeAspect="1"/>
          </p:cNvPicPr>
          <p:nvPr/>
        </p:nvPicPr>
        <p:blipFill>
          <a:blip r:embed="rId5"/>
          <a:stretch>
            <a:fillRect/>
          </a:stretch>
        </p:blipFill>
        <p:spPr>
          <a:xfrm>
            <a:off x="7241872" y="827490"/>
            <a:ext cx="4214527" cy="1347653"/>
          </a:xfrm>
          <a:prstGeom prst="rect">
            <a:avLst/>
          </a:prstGeom>
        </p:spPr>
      </p:pic>
      <p:sp>
        <p:nvSpPr>
          <p:cNvPr id="2" name="Arrow: Right 1">
            <a:extLst>
              <a:ext uri="{FF2B5EF4-FFF2-40B4-BE49-F238E27FC236}">
                <a16:creationId xmlns:a16="http://schemas.microsoft.com/office/drawing/2014/main" id="{766B8B70-473F-CBF3-0B17-609D5B68A419}"/>
              </a:ext>
            </a:extLst>
          </p:cNvPr>
          <p:cNvSpPr/>
          <p:nvPr/>
        </p:nvSpPr>
        <p:spPr>
          <a:xfrm>
            <a:off x="0" y="-3350"/>
            <a:ext cx="12192000" cy="824140"/>
          </a:xfrm>
          <a:prstGeom prst="rightArrow">
            <a:avLst/>
          </a:prstGeom>
          <a:solidFill>
            <a:srgbClr val="00AA4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8345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686EA8-AE84-5751-BA57-E1BE20434E43}"/>
              </a:ext>
            </a:extLst>
          </p:cNvPr>
          <p:cNvPicPr>
            <a:picLocks noChangeAspect="1"/>
          </p:cNvPicPr>
          <p:nvPr/>
        </p:nvPicPr>
        <p:blipFill>
          <a:blip r:embed="rId2"/>
          <a:stretch>
            <a:fillRect/>
          </a:stretch>
        </p:blipFill>
        <p:spPr>
          <a:xfrm>
            <a:off x="243724" y="0"/>
            <a:ext cx="11704551" cy="6858000"/>
          </a:xfrm>
          <a:prstGeom prst="rect">
            <a:avLst/>
          </a:prstGeom>
        </p:spPr>
      </p:pic>
    </p:spTree>
    <p:extLst>
      <p:ext uri="{BB962C8B-B14F-4D97-AF65-F5344CB8AC3E}">
        <p14:creationId xmlns:p14="http://schemas.microsoft.com/office/powerpoint/2010/main" val="3437258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C91008B-D6CE-58E0-D784-EFB2B00205A9}"/>
              </a:ext>
            </a:extLst>
          </p:cNvPr>
          <p:cNvPicPr>
            <a:picLocks noChangeAspect="1"/>
          </p:cNvPicPr>
          <p:nvPr/>
        </p:nvPicPr>
        <p:blipFill>
          <a:blip r:embed="rId2"/>
          <a:stretch>
            <a:fillRect/>
          </a:stretch>
        </p:blipFill>
        <p:spPr>
          <a:xfrm>
            <a:off x="0" y="507537"/>
            <a:ext cx="12192000" cy="5842925"/>
          </a:xfrm>
          <a:prstGeom prst="rect">
            <a:avLst/>
          </a:prstGeom>
        </p:spPr>
      </p:pic>
    </p:spTree>
    <p:extLst>
      <p:ext uri="{BB962C8B-B14F-4D97-AF65-F5344CB8AC3E}">
        <p14:creationId xmlns:p14="http://schemas.microsoft.com/office/powerpoint/2010/main" val="875273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32C333-30B2-042C-F6D4-F2DB1FC2E941}"/>
              </a:ext>
            </a:extLst>
          </p:cNvPr>
          <p:cNvPicPr>
            <a:picLocks noChangeAspect="1"/>
          </p:cNvPicPr>
          <p:nvPr/>
        </p:nvPicPr>
        <p:blipFill>
          <a:blip r:embed="rId2"/>
          <a:stretch>
            <a:fillRect/>
          </a:stretch>
        </p:blipFill>
        <p:spPr>
          <a:xfrm>
            <a:off x="196286" y="0"/>
            <a:ext cx="5287113" cy="6754168"/>
          </a:xfrm>
          <a:prstGeom prst="rect">
            <a:avLst/>
          </a:prstGeom>
        </p:spPr>
      </p:pic>
      <p:pic>
        <p:nvPicPr>
          <p:cNvPr id="5" name="Picture 4">
            <a:extLst>
              <a:ext uri="{FF2B5EF4-FFF2-40B4-BE49-F238E27FC236}">
                <a16:creationId xmlns:a16="http://schemas.microsoft.com/office/drawing/2014/main" id="{D5950D73-9BED-3E69-D095-09E48E5E819D}"/>
              </a:ext>
            </a:extLst>
          </p:cNvPr>
          <p:cNvPicPr>
            <a:picLocks noChangeAspect="1"/>
          </p:cNvPicPr>
          <p:nvPr/>
        </p:nvPicPr>
        <p:blipFill>
          <a:blip r:embed="rId3"/>
          <a:stretch>
            <a:fillRect/>
          </a:stretch>
        </p:blipFill>
        <p:spPr>
          <a:xfrm>
            <a:off x="6311807" y="94068"/>
            <a:ext cx="5210902" cy="5287113"/>
          </a:xfrm>
          <a:prstGeom prst="rect">
            <a:avLst/>
          </a:prstGeom>
        </p:spPr>
      </p:pic>
    </p:spTree>
    <p:extLst>
      <p:ext uri="{BB962C8B-B14F-4D97-AF65-F5344CB8AC3E}">
        <p14:creationId xmlns:p14="http://schemas.microsoft.com/office/powerpoint/2010/main" val="35009303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2B6B8C-44C2-6EDE-F00D-5D26CB70B2F1}"/>
              </a:ext>
            </a:extLst>
          </p:cNvPr>
          <p:cNvPicPr>
            <a:picLocks noChangeAspect="1"/>
          </p:cNvPicPr>
          <p:nvPr/>
        </p:nvPicPr>
        <p:blipFill>
          <a:blip r:embed="rId2"/>
          <a:stretch>
            <a:fillRect/>
          </a:stretch>
        </p:blipFill>
        <p:spPr>
          <a:xfrm>
            <a:off x="296314" y="218530"/>
            <a:ext cx="6596070" cy="5780825"/>
          </a:xfrm>
          <a:prstGeom prst="rect">
            <a:avLst/>
          </a:prstGeom>
        </p:spPr>
      </p:pic>
      <p:sp>
        <p:nvSpPr>
          <p:cNvPr id="6" name="TextBox 5">
            <a:extLst>
              <a:ext uri="{FF2B5EF4-FFF2-40B4-BE49-F238E27FC236}">
                <a16:creationId xmlns:a16="http://schemas.microsoft.com/office/drawing/2014/main" id="{6A54C50D-7181-E64B-CFC3-D55322EE8A79}"/>
              </a:ext>
            </a:extLst>
          </p:cNvPr>
          <p:cNvSpPr txBox="1"/>
          <p:nvPr/>
        </p:nvSpPr>
        <p:spPr>
          <a:xfrm>
            <a:off x="7237141" y="557560"/>
            <a:ext cx="4363844" cy="6740307"/>
          </a:xfrm>
          <a:prstGeom prst="rect">
            <a:avLst/>
          </a:prstGeom>
          <a:noFill/>
        </p:spPr>
        <p:txBody>
          <a:bodyPr wrap="square" rtlCol="0">
            <a:spAutoFit/>
          </a:bodyPr>
          <a:lstStyle/>
          <a:p>
            <a:r>
              <a:rPr lang="en-GB" sz="4400" dirty="0">
                <a:latin typeface="Comic Sans MS" panose="030F0702030302020204" pitchFamily="66" charset="0"/>
              </a:rPr>
              <a:t>Mumm-y </a:t>
            </a:r>
          </a:p>
          <a:p>
            <a:endParaRPr lang="en-GB" sz="4400" dirty="0">
              <a:latin typeface="Comic Sans MS" panose="030F0702030302020204" pitchFamily="66" charset="0"/>
            </a:endParaRPr>
          </a:p>
          <a:p>
            <a:r>
              <a:rPr lang="en-GB" sz="4400" dirty="0" err="1">
                <a:latin typeface="Comic Sans MS" panose="030F0702030302020204" pitchFamily="66" charset="0"/>
              </a:rPr>
              <a:t>Dadd</a:t>
            </a:r>
            <a:r>
              <a:rPr lang="en-GB" sz="4400" dirty="0">
                <a:latin typeface="Comic Sans MS" panose="030F0702030302020204" pitchFamily="66" charset="0"/>
              </a:rPr>
              <a:t>-y</a:t>
            </a:r>
          </a:p>
          <a:p>
            <a:endParaRPr lang="en-GB" sz="4400" dirty="0">
              <a:latin typeface="Comic Sans MS" panose="030F0702030302020204" pitchFamily="66" charset="0"/>
            </a:endParaRPr>
          </a:p>
          <a:p>
            <a:r>
              <a:rPr lang="en-GB" sz="4400" dirty="0">
                <a:latin typeface="Comic Sans MS" panose="030F0702030302020204" pitchFamily="66" charset="0"/>
              </a:rPr>
              <a:t>Tho-mas</a:t>
            </a:r>
          </a:p>
          <a:p>
            <a:r>
              <a:rPr lang="en-GB" sz="4400" dirty="0">
                <a:latin typeface="Comic Sans MS" panose="030F0702030302020204" pitchFamily="66" charset="0"/>
              </a:rPr>
              <a:t>Will-</a:t>
            </a:r>
            <a:r>
              <a:rPr lang="en-GB" sz="4400" dirty="0" err="1">
                <a:latin typeface="Comic Sans MS" panose="030F0702030302020204" pitchFamily="66" charset="0"/>
              </a:rPr>
              <a:t>i</a:t>
            </a:r>
            <a:r>
              <a:rPr lang="en-GB" sz="4400" dirty="0">
                <a:latin typeface="Comic Sans MS" panose="030F0702030302020204" pitchFamily="66" charset="0"/>
              </a:rPr>
              <a:t>-am</a:t>
            </a:r>
          </a:p>
          <a:p>
            <a:r>
              <a:rPr lang="en-GB" sz="4400" dirty="0">
                <a:latin typeface="Comic Sans MS" panose="030F0702030302020204" pitchFamily="66" charset="0"/>
              </a:rPr>
              <a:t>O-liv-er  </a:t>
            </a:r>
          </a:p>
          <a:p>
            <a:r>
              <a:rPr lang="en-GB" sz="4400" dirty="0">
                <a:latin typeface="Comic Sans MS" panose="030F0702030302020204" pitchFamily="66" charset="0"/>
              </a:rPr>
              <a:t>Josh-u-a </a:t>
            </a:r>
          </a:p>
          <a:p>
            <a:r>
              <a:rPr lang="en-GB" sz="4400" dirty="0">
                <a:latin typeface="Comic Sans MS" panose="030F0702030302020204" pitchFamily="66" charset="0"/>
              </a:rPr>
              <a:t> </a:t>
            </a:r>
          </a:p>
          <a:p>
            <a:endParaRPr lang="en-GB" dirty="0"/>
          </a:p>
          <a:p>
            <a:endParaRPr lang="en-GB" dirty="0"/>
          </a:p>
        </p:txBody>
      </p:sp>
      <p:pic>
        <p:nvPicPr>
          <p:cNvPr id="7" name="Picture 6">
            <a:extLst>
              <a:ext uri="{FF2B5EF4-FFF2-40B4-BE49-F238E27FC236}">
                <a16:creationId xmlns:a16="http://schemas.microsoft.com/office/drawing/2014/main" id="{32F4EF62-A2AC-1913-338E-D04F4AB5C07A}"/>
              </a:ext>
            </a:extLst>
          </p:cNvPr>
          <p:cNvPicPr>
            <a:picLocks noChangeAspect="1"/>
          </p:cNvPicPr>
          <p:nvPr/>
        </p:nvPicPr>
        <p:blipFill>
          <a:blip r:embed="rId3"/>
          <a:stretch>
            <a:fillRect/>
          </a:stretch>
        </p:blipFill>
        <p:spPr>
          <a:xfrm>
            <a:off x="10382250" y="0"/>
            <a:ext cx="1809750" cy="1409700"/>
          </a:xfrm>
          <a:prstGeom prst="rect">
            <a:avLst/>
          </a:prstGeom>
        </p:spPr>
      </p:pic>
    </p:spTree>
    <p:extLst>
      <p:ext uri="{BB962C8B-B14F-4D97-AF65-F5344CB8AC3E}">
        <p14:creationId xmlns:p14="http://schemas.microsoft.com/office/powerpoint/2010/main" val="22858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DEB6C7-1071-FCF6-05D9-47EFE353E945}"/>
              </a:ext>
            </a:extLst>
          </p:cNvPr>
          <p:cNvPicPr>
            <a:picLocks noChangeAspect="1"/>
          </p:cNvPicPr>
          <p:nvPr/>
        </p:nvPicPr>
        <p:blipFill>
          <a:blip r:embed="rId2"/>
          <a:stretch>
            <a:fillRect/>
          </a:stretch>
        </p:blipFill>
        <p:spPr>
          <a:xfrm>
            <a:off x="416747" y="0"/>
            <a:ext cx="5113821" cy="6858000"/>
          </a:xfrm>
          <a:prstGeom prst="rect">
            <a:avLst/>
          </a:prstGeom>
        </p:spPr>
      </p:pic>
      <p:pic>
        <p:nvPicPr>
          <p:cNvPr id="1026" name="Picture 2" descr="How the Ear Works - ENT Clinic Sydney">
            <a:extLst>
              <a:ext uri="{FF2B5EF4-FFF2-40B4-BE49-F238E27FC236}">
                <a16:creationId xmlns:a16="http://schemas.microsoft.com/office/drawing/2014/main" id="{ACD6AE32-5A72-7ED8-8BFC-076A5BFDFF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7627" y="327219"/>
            <a:ext cx="2919179" cy="19425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ownload boy talking on the phone for free">
            <a:extLst>
              <a:ext uri="{FF2B5EF4-FFF2-40B4-BE49-F238E27FC236}">
                <a16:creationId xmlns:a16="http://schemas.microsoft.com/office/drawing/2014/main" id="{64838510-B80D-5080-D408-D20751272D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9251" y="327219"/>
            <a:ext cx="2580564" cy="45726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lk Chocolate Orange Ball Gift Box ...">
            <a:extLst>
              <a:ext uri="{FF2B5EF4-FFF2-40B4-BE49-F238E27FC236}">
                <a16:creationId xmlns:a16="http://schemas.microsoft.com/office/drawing/2014/main" id="{2455EE95-B475-F7C5-6E1E-FE9247801A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57818" y="2782484"/>
            <a:ext cx="3611433" cy="3611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6357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5F871B-1471-EC5D-5004-809652B95311}"/>
              </a:ext>
            </a:extLst>
          </p:cNvPr>
          <p:cNvPicPr>
            <a:picLocks noChangeAspect="1"/>
          </p:cNvPicPr>
          <p:nvPr/>
        </p:nvPicPr>
        <p:blipFill>
          <a:blip r:embed="rId2"/>
          <a:stretch>
            <a:fillRect/>
          </a:stretch>
        </p:blipFill>
        <p:spPr>
          <a:xfrm>
            <a:off x="0" y="340130"/>
            <a:ext cx="12192000" cy="6177739"/>
          </a:xfrm>
          <a:prstGeom prst="rect">
            <a:avLst/>
          </a:prstGeom>
        </p:spPr>
      </p:pic>
    </p:spTree>
    <p:extLst>
      <p:ext uri="{BB962C8B-B14F-4D97-AF65-F5344CB8AC3E}">
        <p14:creationId xmlns:p14="http://schemas.microsoft.com/office/powerpoint/2010/main" val="2263867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896FDF7-B42C-9270-A109-0551A182246F}"/>
              </a:ext>
            </a:extLst>
          </p:cNvPr>
          <p:cNvPicPr>
            <a:picLocks noChangeAspect="1"/>
          </p:cNvPicPr>
          <p:nvPr/>
        </p:nvPicPr>
        <p:blipFill>
          <a:blip r:embed="rId2"/>
          <a:stretch>
            <a:fillRect/>
          </a:stretch>
        </p:blipFill>
        <p:spPr>
          <a:xfrm>
            <a:off x="0" y="374464"/>
            <a:ext cx="12192000" cy="6109072"/>
          </a:xfrm>
          <a:prstGeom prst="rect">
            <a:avLst/>
          </a:prstGeom>
        </p:spPr>
      </p:pic>
    </p:spTree>
    <p:extLst>
      <p:ext uri="{BB962C8B-B14F-4D97-AF65-F5344CB8AC3E}">
        <p14:creationId xmlns:p14="http://schemas.microsoft.com/office/powerpoint/2010/main" val="36913344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EC9DF07-FF21-8D23-5A95-B0C0A6E499AB}"/>
              </a:ext>
            </a:extLst>
          </p:cNvPr>
          <p:cNvPicPr>
            <a:picLocks noChangeAspect="1"/>
          </p:cNvPicPr>
          <p:nvPr/>
        </p:nvPicPr>
        <p:blipFill>
          <a:blip r:embed="rId2"/>
          <a:stretch>
            <a:fillRect/>
          </a:stretch>
        </p:blipFill>
        <p:spPr>
          <a:xfrm>
            <a:off x="0" y="159810"/>
            <a:ext cx="12192000" cy="6538380"/>
          </a:xfrm>
          <a:prstGeom prst="rect">
            <a:avLst/>
          </a:prstGeom>
        </p:spPr>
      </p:pic>
    </p:spTree>
    <p:extLst>
      <p:ext uri="{BB962C8B-B14F-4D97-AF65-F5344CB8AC3E}">
        <p14:creationId xmlns:p14="http://schemas.microsoft.com/office/powerpoint/2010/main" val="2643648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D52BE-9DEA-7770-90ED-67E866E0BF73}"/>
              </a:ext>
            </a:extLst>
          </p:cNvPr>
          <p:cNvSpPr>
            <a:spLocks noGrp="1"/>
          </p:cNvSpPr>
          <p:nvPr>
            <p:ph type="title"/>
          </p:nvPr>
        </p:nvSpPr>
        <p:spPr/>
        <p:txBody>
          <a:bodyPr/>
          <a:lstStyle/>
          <a:p>
            <a:r>
              <a:rPr lang="en-US" b="1" dirty="0">
                <a:latin typeface="Comic Sans MS" panose="030F0702030302020204" pitchFamily="66" charset="0"/>
                <a:cs typeface="Calibri Light"/>
              </a:rPr>
              <a:t>Systematic Synthetic Phonics ~  SSP</a:t>
            </a:r>
            <a:endParaRPr lang="en-US" b="1" dirty="0">
              <a:latin typeface="Comic Sans MS" panose="030F0702030302020204" pitchFamily="66" charset="0"/>
            </a:endParaRPr>
          </a:p>
        </p:txBody>
      </p:sp>
      <p:pic>
        <p:nvPicPr>
          <p:cNvPr id="4" name="Content Placeholder 3" descr="A snake with its mouth open&#10;&#10;Description automatically generated">
            <a:extLst>
              <a:ext uri="{FF2B5EF4-FFF2-40B4-BE49-F238E27FC236}">
                <a16:creationId xmlns:a16="http://schemas.microsoft.com/office/drawing/2014/main" id="{92ED29F4-18BC-245D-A945-C62C5E426385}"/>
              </a:ext>
            </a:extLst>
          </p:cNvPr>
          <p:cNvPicPr>
            <a:picLocks noGrp="1" noChangeAspect="1"/>
          </p:cNvPicPr>
          <p:nvPr>
            <p:ph idx="1"/>
          </p:nvPr>
        </p:nvPicPr>
        <p:blipFill>
          <a:blip r:embed="rId2"/>
          <a:stretch>
            <a:fillRect/>
          </a:stretch>
        </p:blipFill>
        <p:spPr>
          <a:xfrm>
            <a:off x="2249261" y="1552008"/>
            <a:ext cx="2011136" cy="2155372"/>
          </a:xfrm>
        </p:spPr>
      </p:pic>
      <p:pic>
        <p:nvPicPr>
          <p:cNvPr id="5" name="Picture 4" descr="A cartoon of a person in a space suit&#10;&#10;Description automatically generated">
            <a:extLst>
              <a:ext uri="{FF2B5EF4-FFF2-40B4-BE49-F238E27FC236}">
                <a16:creationId xmlns:a16="http://schemas.microsoft.com/office/drawing/2014/main" id="{883E5729-1928-A8EA-7644-4A87A54F5393}"/>
              </a:ext>
            </a:extLst>
          </p:cNvPr>
          <p:cNvPicPr>
            <a:picLocks noChangeAspect="1"/>
          </p:cNvPicPr>
          <p:nvPr/>
        </p:nvPicPr>
        <p:blipFill>
          <a:blip r:embed="rId3"/>
          <a:stretch>
            <a:fillRect/>
          </a:stretch>
        </p:blipFill>
        <p:spPr>
          <a:xfrm>
            <a:off x="4942114" y="1487481"/>
            <a:ext cx="2318658" cy="2359040"/>
          </a:xfrm>
          <a:prstGeom prst="rect">
            <a:avLst/>
          </a:prstGeom>
        </p:spPr>
      </p:pic>
      <p:pic>
        <p:nvPicPr>
          <p:cNvPr id="6" name="Picture 5" descr="A cartoon of a cat with a letter t&#10;&#10;Description automatically generated">
            <a:extLst>
              <a:ext uri="{FF2B5EF4-FFF2-40B4-BE49-F238E27FC236}">
                <a16:creationId xmlns:a16="http://schemas.microsoft.com/office/drawing/2014/main" id="{90685F96-11E1-91A1-C2FE-FE82371DD6A8}"/>
              </a:ext>
            </a:extLst>
          </p:cNvPr>
          <p:cNvPicPr>
            <a:picLocks noChangeAspect="1"/>
          </p:cNvPicPr>
          <p:nvPr/>
        </p:nvPicPr>
        <p:blipFill>
          <a:blip r:embed="rId4"/>
          <a:stretch>
            <a:fillRect/>
          </a:stretch>
        </p:blipFill>
        <p:spPr>
          <a:xfrm>
            <a:off x="8044543" y="1551657"/>
            <a:ext cx="1926772" cy="2295998"/>
          </a:xfrm>
          <a:prstGeom prst="rect">
            <a:avLst/>
          </a:prstGeom>
        </p:spPr>
      </p:pic>
      <p:pic>
        <p:nvPicPr>
          <p:cNvPr id="7" name="Picture 6" descr="A penguin with a letter p&#10;&#10;Description automatically generated">
            <a:extLst>
              <a:ext uri="{FF2B5EF4-FFF2-40B4-BE49-F238E27FC236}">
                <a16:creationId xmlns:a16="http://schemas.microsoft.com/office/drawing/2014/main" id="{7157D188-8993-B732-F27A-B94682D6E680}"/>
              </a:ext>
            </a:extLst>
          </p:cNvPr>
          <p:cNvPicPr>
            <a:picLocks noChangeAspect="1"/>
          </p:cNvPicPr>
          <p:nvPr/>
        </p:nvPicPr>
        <p:blipFill>
          <a:blip r:embed="rId5"/>
          <a:stretch>
            <a:fillRect/>
          </a:stretch>
        </p:blipFill>
        <p:spPr>
          <a:xfrm>
            <a:off x="2253343" y="4144493"/>
            <a:ext cx="2090058" cy="2422556"/>
          </a:xfrm>
          <a:prstGeom prst="rect">
            <a:avLst/>
          </a:prstGeom>
        </p:spPr>
      </p:pic>
      <p:pic>
        <p:nvPicPr>
          <p:cNvPr id="8" name="Picture 7" descr="A cartoon lizard holding a leaf&#10;&#10;Description automatically generated">
            <a:extLst>
              <a:ext uri="{FF2B5EF4-FFF2-40B4-BE49-F238E27FC236}">
                <a16:creationId xmlns:a16="http://schemas.microsoft.com/office/drawing/2014/main" id="{A4689572-0EB2-B3FB-75B9-3ADA02B07085}"/>
              </a:ext>
            </a:extLst>
          </p:cNvPr>
          <p:cNvPicPr>
            <a:picLocks noChangeAspect="1"/>
          </p:cNvPicPr>
          <p:nvPr/>
        </p:nvPicPr>
        <p:blipFill>
          <a:blip r:embed="rId6"/>
          <a:stretch>
            <a:fillRect/>
          </a:stretch>
        </p:blipFill>
        <p:spPr>
          <a:xfrm>
            <a:off x="5138057" y="4048129"/>
            <a:ext cx="2079172" cy="2604399"/>
          </a:xfrm>
          <a:prstGeom prst="rect">
            <a:avLst/>
          </a:prstGeom>
        </p:spPr>
      </p:pic>
      <p:pic>
        <p:nvPicPr>
          <p:cNvPr id="9" name="Picture 8" descr="A cartoon of a blue and black object&#10;&#10;Description automatically generated">
            <a:extLst>
              <a:ext uri="{FF2B5EF4-FFF2-40B4-BE49-F238E27FC236}">
                <a16:creationId xmlns:a16="http://schemas.microsoft.com/office/drawing/2014/main" id="{90A508BA-CCA8-2F92-D9E1-FB44D22A6DEC}"/>
              </a:ext>
            </a:extLst>
          </p:cNvPr>
          <p:cNvPicPr>
            <a:picLocks noChangeAspect="1"/>
          </p:cNvPicPr>
          <p:nvPr/>
        </p:nvPicPr>
        <p:blipFill>
          <a:blip r:embed="rId7"/>
          <a:stretch>
            <a:fillRect/>
          </a:stretch>
        </p:blipFill>
        <p:spPr>
          <a:xfrm>
            <a:off x="8109856" y="4047249"/>
            <a:ext cx="2090058" cy="2606159"/>
          </a:xfrm>
          <a:prstGeom prst="rect">
            <a:avLst/>
          </a:prstGeom>
        </p:spPr>
      </p:pic>
    </p:spTree>
    <p:extLst>
      <p:ext uri="{BB962C8B-B14F-4D97-AF65-F5344CB8AC3E}">
        <p14:creationId xmlns:p14="http://schemas.microsoft.com/office/powerpoint/2010/main" val="1990699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1B28E8-3662-613F-2594-C12FDFF79B4B}"/>
              </a:ext>
            </a:extLst>
          </p:cNvPr>
          <p:cNvSpPr>
            <a:spLocks noGrp="1"/>
          </p:cNvSpPr>
          <p:nvPr>
            <p:ph type="title"/>
          </p:nvPr>
        </p:nvSpPr>
        <p:spPr>
          <a:xfrm>
            <a:off x="890337" y="640080"/>
            <a:ext cx="4941119" cy="3566160"/>
          </a:xfrm>
        </p:spPr>
        <p:txBody>
          <a:bodyPr vert="horz" lIns="91440" tIns="45720" rIns="91440" bIns="45720" rtlCol="0" anchor="b">
            <a:normAutofit/>
          </a:bodyPr>
          <a:lstStyle/>
          <a:p>
            <a:r>
              <a:rPr lang="en-US" sz="5400" b="1" dirty="0">
                <a:latin typeface="Comic Sans MS" panose="030F0702030302020204" pitchFamily="66" charset="0"/>
              </a:rPr>
              <a:t>What makes a Phonics Scheme a scheme?</a:t>
            </a:r>
            <a:endParaRPr lang="en-US" sz="5400" dirty="0">
              <a:latin typeface="Comic Sans MS" panose="030F0702030302020204" pitchFamily="66" charset="0"/>
            </a:endParaRPr>
          </a:p>
        </p:txBody>
      </p:sp>
      <p:sp>
        <p:nvSpPr>
          <p:cNvPr id="10"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uzzle">
            <a:extLst>
              <a:ext uri="{FF2B5EF4-FFF2-40B4-BE49-F238E27FC236}">
                <a16:creationId xmlns:a16="http://schemas.microsoft.com/office/drawing/2014/main" id="{14FC5BA7-EF67-85AC-B28C-FAF75BFB28AA}"/>
              </a:ext>
            </a:extLst>
          </p:cNvPr>
          <p:cNvPicPr>
            <a:picLocks noChangeAspect="1"/>
          </p:cNvPicPr>
          <p:nvPr/>
        </p:nvPicPr>
        <p:blipFill rotWithShape="1">
          <a:blip r:embed="rId2"/>
          <a:srcRect l="18553" r="14592" b="-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894328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D52BE-9DEA-7770-90ED-67E866E0BF73}"/>
              </a:ext>
            </a:extLst>
          </p:cNvPr>
          <p:cNvSpPr>
            <a:spLocks noGrp="1"/>
          </p:cNvSpPr>
          <p:nvPr>
            <p:ph type="title"/>
          </p:nvPr>
        </p:nvSpPr>
        <p:spPr/>
        <p:txBody>
          <a:bodyPr/>
          <a:lstStyle/>
          <a:p>
            <a:r>
              <a:rPr lang="en-US" b="1" u="sng" dirty="0">
                <a:latin typeface="Comic Sans MS" panose="030F0702030302020204" pitchFamily="66" charset="0"/>
                <a:cs typeface="Calibri Light"/>
              </a:rPr>
              <a:t>Consistency </a:t>
            </a:r>
          </a:p>
        </p:txBody>
      </p:sp>
      <p:pic>
        <p:nvPicPr>
          <p:cNvPr id="4" name="Content Placeholder 3" descr="A chart with pictures of animals&#10;&#10;Description automatically generated">
            <a:extLst>
              <a:ext uri="{FF2B5EF4-FFF2-40B4-BE49-F238E27FC236}">
                <a16:creationId xmlns:a16="http://schemas.microsoft.com/office/drawing/2014/main" id="{F15E71DD-5726-1E8D-74B2-B2F358049FA8}"/>
              </a:ext>
            </a:extLst>
          </p:cNvPr>
          <p:cNvPicPr>
            <a:picLocks noGrp="1" noChangeAspect="1"/>
          </p:cNvPicPr>
          <p:nvPr>
            <p:ph idx="1"/>
          </p:nvPr>
        </p:nvPicPr>
        <p:blipFill>
          <a:blip r:embed="rId2"/>
          <a:stretch>
            <a:fillRect/>
          </a:stretch>
        </p:blipFill>
        <p:spPr>
          <a:xfrm>
            <a:off x="1481833" y="1684111"/>
            <a:ext cx="3654848" cy="4351338"/>
          </a:xfrm>
        </p:spPr>
      </p:pic>
      <p:pic>
        <p:nvPicPr>
          <p:cNvPr id="5" name="Picture 4" descr="A screenshot of a game&#10;&#10;Description automatically generated">
            <a:extLst>
              <a:ext uri="{FF2B5EF4-FFF2-40B4-BE49-F238E27FC236}">
                <a16:creationId xmlns:a16="http://schemas.microsoft.com/office/drawing/2014/main" id="{475A7794-F578-8961-6D9E-62103E24136E}"/>
              </a:ext>
            </a:extLst>
          </p:cNvPr>
          <p:cNvPicPr>
            <a:picLocks noChangeAspect="1"/>
          </p:cNvPicPr>
          <p:nvPr/>
        </p:nvPicPr>
        <p:blipFill>
          <a:blip r:embed="rId3"/>
          <a:stretch>
            <a:fillRect/>
          </a:stretch>
        </p:blipFill>
        <p:spPr>
          <a:xfrm>
            <a:off x="5540830" y="2168638"/>
            <a:ext cx="5225142" cy="3358924"/>
          </a:xfrm>
          <a:prstGeom prst="rect">
            <a:avLst/>
          </a:prstGeom>
        </p:spPr>
      </p:pic>
    </p:spTree>
    <p:extLst>
      <p:ext uri="{BB962C8B-B14F-4D97-AF65-F5344CB8AC3E}">
        <p14:creationId xmlns:p14="http://schemas.microsoft.com/office/powerpoint/2010/main" val="136122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A0D9454-4AC6-236C-7318-DF47282C6B02}"/>
              </a:ext>
            </a:extLst>
          </p:cNvPr>
          <p:cNvSpPr txBox="1"/>
          <p:nvPr/>
        </p:nvSpPr>
        <p:spPr>
          <a:xfrm>
            <a:off x="163286" y="370114"/>
            <a:ext cx="11669485" cy="60631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u="sng" dirty="0">
                <a:latin typeface="Comic Sans MS" panose="030F0702030302020204" pitchFamily="66" charset="0"/>
              </a:rPr>
              <a:t>Terminology </a:t>
            </a:r>
          </a:p>
          <a:p>
            <a:endParaRPr lang="en-US" sz="3200" dirty="0">
              <a:latin typeface="Comic Sans MS" panose="030F0702030302020204" pitchFamily="66" charset="0"/>
              <a:cs typeface="Calibri"/>
            </a:endParaRPr>
          </a:p>
          <a:p>
            <a:r>
              <a:rPr lang="en-US" sz="4000" b="1" dirty="0">
                <a:latin typeface="Comic Sans MS" panose="030F0702030302020204" pitchFamily="66" charset="0"/>
              </a:rPr>
              <a:t>Phoneme</a:t>
            </a:r>
            <a:r>
              <a:rPr lang="en-US" sz="3200" dirty="0">
                <a:latin typeface="Comic Sans MS" panose="030F0702030302020204" pitchFamily="66" charset="0"/>
              </a:rPr>
              <a:t>: The smallest unit of sound that can be identified in words. We also use the term ‘sound’ but your child may use the word ‘phoneme’. There are 44 phonemes or sounds in the English language. </a:t>
            </a:r>
          </a:p>
          <a:p>
            <a:endParaRPr lang="en-US" sz="3200" dirty="0">
              <a:latin typeface="Comic Sans MS" panose="030F0702030302020204" pitchFamily="66" charset="0"/>
            </a:endParaRPr>
          </a:p>
          <a:p>
            <a:r>
              <a:rPr lang="en-US" sz="4000" b="1" dirty="0">
                <a:latin typeface="Comic Sans MS" panose="030F0702030302020204" pitchFamily="66" charset="0"/>
              </a:rPr>
              <a:t>Grapheme</a:t>
            </a:r>
            <a:r>
              <a:rPr lang="en-US" sz="3200" dirty="0">
                <a:latin typeface="Comic Sans MS" panose="030F0702030302020204" pitchFamily="66" charset="0"/>
              </a:rPr>
              <a:t>: A letter or group of letters used to represent a phoneme in writing. The way graphemes are used to represent phonemes in our written language is known as the alphabetic code. </a:t>
            </a:r>
          </a:p>
          <a:p>
            <a:endParaRPr lang="en-US" sz="2000" dirty="0">
              <a:latin typeface="comic"/>
              <a:cs typeface="Calibri"/>
            </a:endParaRPr>
          </a:p>
        </p:txBody>
      </p:sp>
    </p:spTree>
    <p:extLst>
      <p:ext uri="{BB962C8B-B14F-4D97-AF65-F5344CB8AC3E}">
        <p14:creationId xmlns:p14="http://schemas.microsoft.com/office/powerpoint/2010/main" val="109857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8C582-2F20-2999-733E-91FE88F8DC8D}"/>
              </a:ext>
            </a:extLst>
          </p:cNvPr>
          <p:cNvSpPr>
            <a:spLocks noGrp="1"/>
          </p:cNvSpPr>
          <p:nvPr>
            <p:ph type="title"/>
          </p:nvPr>
        </p:nvSpPr>
        <p:spPr>
          <a:xfrm>
            <a:off x="310487" y="244964"/>
            <a:ext cx="11571025" cy="1325563"/>
          </a:xfrm>
        </p:spPr>
        <p:txBody>
          <a:bodyPr/>
          <a:lstStyle/>
          <a:p>
            <a:r>
              <a:rPr lang="en-US" b="1" dirty="0">
                <a:latin typeface="Comic Sans MS" panose="030F0702030302020204" pitchFamily="66" charset="0"/>
                <a:cs typeface="Calibri Light"/>
              </a:rPr>
              <a:t>Phoneme and Grapheme  - initial sounds</a:t>
            </a:r>
            <a:endParaRPr lang="en-US" b="1" dirty="0">
              <a:latin typeface="Comic Sans MS" panose="030F0702030302020204" pitchFamily="66" charset="0"/>
            </a:endParaRPr>
          </a:p>
        </p:txBody>
      </p:sp>
      <p:pic>
        <p:nvPicPr>
          <p:cNvPr id="4" name="Content Placeholder 3" descr="A snake with its mouth open&#10;&#10;Description automatically generated">
            <a:extLst>
              <a:ext uri="{FF2B5EF4-FFF2-40B4-BE49-F238E27FC236}">
                <a16:creationId xmlns:a16="http://schemas.microsoft.com/office/drawing/2014/main" id="{59498494-D26C-1C87-218B-34713CE229A7}"/>
              </a:ext>
            </a:extLst>
          </p:cNvPr>
          <p:cNvPicPr>
            <a:picLocks noGrp="1" noChangeAspect="1"/>
          </p:cNvPicPr>
          <p:nvPr>
            <p:ph idx="1"/>
          </p:nvPr>
        </p:nvPicPr>
        <p:blipFill>
          <a:blip r:embed="rId2"/>
          <a:stretch>
            <a:fillRect/>
          </a:stretch>
        </p:blipFill>
        <p:spPr>
          <a:xfrm>
            <a:off x="1231260" y="1716768"/>
            <a:ext cx="7965993" cy="4351338"/>
          </a:xfrm>
        </p:spPr>
      </p:pic>
    </p:spTree>
    <p:extLst>
      <p:ext uri="{BB962C8B-B14F-4D97-AF65-F5344CB8AC3E}">
        <p14:creationId xmlns:p14="http://schemas.microsoft.com/office/powerpoint/2010/main" val="33019490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A0D9454-4AC6-236C-7318-DF47282C6B02}"/>
              </a:ext>
            </a:extLst>
          </p:cNvPr>
          <p:cNvSpPr txBox="1"/>
          <p:nvPr/>
        </p:nvSpPr>
        <p:spPr>
          <a:xfrm>
            <a:off x="272143" y="195943"/>
            <a:ext cx="11081657" cy="65556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000" dirty="0">
              <a:latin typeface="comic"/>
            </a:endParaRPr>
          </a:p>
          <a:p>
            <a:r>
              <a:rPr lang="en-US" sz="4000" b="1" dirty="0">
                <a:latin typeface="Comic Sans MS" panose="030F0702030302020204" pitchFamily="66" charset="0"/>
              </a:rPr>
              <a:t>Decode</a:t>
            </a:r>
            <a:r>
              <a:rPr lang="en-US" sz="3200" dirty="0">
                <a:latin typeface="Comic Sans MS" panose="030F0702030302020204" pitchFamily="66" charset="0"/>
              </a:rPr>
              <a:t>: To break down (‘sound out’) a written word into sounds then blend the sounds together to read the word. </a:t>
            </a:r>
          </a:p>
          <a:p>
            <a:endParaRPr lang="en-US" sz="3200" dirty="0">
              <a:latin typeface="Comic Sans MS" panose="030F0702030302020204" pitchFamily="66" charset="0"/>
            </a:endParaRPr>
          </a:p>
          <a:p>
            <a:r>
              <a:rPr lang="en-US" sz="4000" b="1" dirty="0">
                <a:latin typeface="Comic Sans MS" panose="030F0702030302020204" pitchFamily="66" charset="0"/>
              </a:rPr>
              <a:t>Digraph</a:t>
            </a:r>
            <a:r>
              <a:rPr lang="en-US" sz="3200" dirty="0">
                <a:latin typeface="Comic Sans MS" panose="030F0702030302020204" pitchFamily="66" charset="0"/>
              </a:rPr>
              <a:t>: A grapheme made of two letters that represent one sound. An example is the ‘</a:t>
            </a:r>
            <a:r>
              <a:rPr lang="en-US" sz="3200" dirty="0" err="1">
                <a:latin typeface="Comic Sans MS" panose="030F0702030302020204" pitchFamily="66" charset="0"/>
              </a:rPr>
              <a:t>sh</a:t>
            </a:r>
            <a:r>
              <a:rPr lang="en-US" sz="3200" dirty="0">
                <a:latin typeface="Comic Sans MS" panose="030F0702030302020204" pitchFamily="66" charset="0"/>
              </a:rPr>
              <a:t>’ in ‘shop’. </a:t>
            </a:r>
          </a:p>
          <a:p>
            <a:endParaRPr lang="en-US" sz="3200" dirty="0">
              <a:latin typeface="Comic Sans MS" panose="030F0702030302020204" pitchFamily="66" charset="0"/>
            </a:endParaRPr>
          </a:p>
          <a:p>
            <a:r>
              <a:rPr lang="en-US" sz="3200" b="1" dirty="0">
                <a:latin typeface="Comic Sans MS" panose="030F0702030302020204" pitchFamily="66" charset="0"/>
              </a:rPr>
              <a:t>Schwa</a:t>
            </a:r>
            <a:r>
              <a:rPr lang="en-US" sz="3200" dirty="0">
                <a:latin typeface="Comic Sans MS" panose="030F0702030302020204" pitchFamily="66" charset="0"/>
              </a:rPr>
              <a:t>: This is the name for the most common sound in English. It is the unstressed sound that we find in many words and can be spelled in many ways. It makes an ‘uh’ sound, which varies according to accent. Examples include: the, better, carrot, balloon.</a:t>
            </a:r>
            <a:endParaRPr lang="en-US" sz="3200" dirty="0">
              <a:latin typeface="Comic Sans MS" panose="030F0702030302020204" pitchFamily="66" charset="0"/>
              <a:cs typeface="Calibri"/>
            </a:endParaRPr>
          </a:p>
        </p:txBody>
      </p:sp>
    </p:spTree>
    <p:extLst>
      <p:ext uri="{BB962C8B-B14F-4D97-AF65-F5344CB8AC3E}">
        <p14:creationId xmlns:p14="http://schemas.microsoft.com/office/powerpoint/2010/main" val="2865017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41D3BB4-2B44-76A2-8BAE-E5EF6DE3DC9E}"/>
              </a:ext>
            </a:extLst>
          </p:cNvPr>
          <p:cNvSpPr txBox="1"/>
          <p:nvPr/>
        </p:nvSpPr>
        <p:spPr>
          <a:xfrm>
            <a:off x="1164772" y="402771"/>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u="sng" dirty="0">
                <a:latin typeface="Comic Sans MS" panose="030F0702030302020204" pitchFamily="66" charset="0"/>
              </a:rPr>
              <a:t>Decode</a:t>
            </a:r>
            <a:endParaRPr lang="en-US" u="sng" dirty="0">
              <a:latin typeface="Comic Sans MS" panose="030F0702030302020204" pitchFamily="66" charset="0"/>
            </a:endParaRPr>
          </a:p>
        </p:txBody>
      </p:sp>
      <p:pic>
        <p:nvPicPr>
          <p:cNvPr id="5" name="Picture 4" descr="A cartoon of a person holding a letter&#10;&#10;Description automatically generated">
            <a:extLst>
              <a:ext uri="{FF2B5EF4-FFF2-40B4-BE49-F238E27FC236}">
                <a16:creationId xmlns:a16="http://schemas.microsoft.com/office/drawing/2014/main" id="{FEBC5EBD-6DE9-E1D5-DAF3-B8AA8F1C0AAF}"/>
              </a:ext>
            </a:extLst>
          </p:cNvPr>
          <p:cNvPicPr>
            <a:picLocks noChangeAspect="1"/>
          </p:cNvPicPr>
          <p:nvPr/>
        </p:nvPicPr>
        <p:blipFill>
          <a:blip r:embed="rId2"/>
          <a:stretch>
            <a:fillRect/>
          </a:stretch>
        </p:blipFill>
        <p:spPr>
          <a:xfrm>
            <a:off x="1338942" y="4195772"/>
            <a:ext cx="2743200" cy="2254685"/>
          </a:xfrm>
          <a:prstGeom prst="rect">
            <a:avLst/>
          </a:prstGeom>
        </p:spPr>
      </p:pic>
      <p:pic>
        <p:nvPicPr>
          <p:cNvPr id="6" name="Picture 5" descr="A cartoon sock with a letter k&#10;&#10;Description automatically generated">
            <a:extLst>
              <a:ext uri="{FF2B5EF4-FFF2-40B4-BE49-F238E27FC236}">
                <a16:creationId xmlns:a16="http://schemas.microsoft.com/office/drawing/2014/main" id="{9BA667B8-9CE9-9525-0ED6-2A62CFC1BB3F}"/>
              </a:ext>
            </a:extLst>
          </p:cNvPr>
          <p:cNvPicPr>
            <a:picLocks noChangeAspect="1"/>
          </p:cNvPicPr>
          <p:nvPr/>
        </p:nvPicPr>
        <p:blipFill>
          <a:blip r:embed="rId3"/>
          <a:stretch>
            <a:fillRect/>
          </a:stretch>
        </p:blipFill>
        <p:spPr>
          <a:xfrm>
            <a:off x="6411685" y="4193041"/>
            <a:ext cx="2754086" cy="2249261"/>
          </a:xfrm>
          <a:prstGeom prst="rect">
            <a:avLst/>
          </a:prstGeom>
        </p:spPr>
      </p:pic>
      <p:pic>
        <p:nvPicPr>
          <p:cNvPr id="7" name="Picture 6" descr="A colorful sea shell with a letter&#10;&#10;Description automatically generated">
            <a:extLst>
              <a:ext uri="{FF2B5EF4-FFF2-40B4-BE49-F238E27FC236}">
                <a16:creationId xmlns:a16="http://schemas.microsoft.com/office/drawing/2014/main" id="{448280F1-55B7-FE28-AE74-EF5DCFDC4F6F}"/>
              </a:ext>
            </a:extLst>
          </p:cNvPr>
          <p:cNvPicPr>
            <a:picLocks noChangeAspect="1"/>
          </p:cNvPicPr>
          <p:nvPr/>
        </p:nvPicPr>
        <p:blipFill>
          <a:blip r:embed="rId4"/>
          <a:stretch>
            <a:fillRect/>
          </a:stretch>
        </p:blipFill>
        <p:spPr>
          <a:xfrm>
            <a:off x="1284514" y="1519348"/>
            <a:ext cx="2743200" cy="2469475"/>
          </a:xfrm>
          <a:prstGeom prst="rect">
            <a:avLst/>
          </a:prstGeom>
        </p:spPr>
      </p:pic>
      <p:pic>
        <p:nvPicPr>
          <p:cNvPr id="9" name="Picture 8" descr="A penguin with a letter p&#10;&#10;Description automatically generated">
            <a:extLst>
              <a:ext uri="{FF2B5EF4-FFF2-40B4-BE49-F238E27FC236}">
                <a16:creationId xmlns:a16="http://schemas.microsoft.com/office/drawing/2014/main" id="{1A917873-CC84-95F4-A76B-6DFBBE0C81FA}"/>
              </a:ext>
            </a:extLst>
          </p:cNvPr>
          <p:cNvPicPr>
            <a:picLocks noChangeAspect="1"/>
          </p:cNvPicPr>
          <p:nvPr/>
        </p:nvPicPr>
        <p:blipFill>
          <a:blip r:embed="rId5"/>
          <a:stretch>
            <a:fillRect/>
          </a:stretch>
        </p:blipFill>
        <p:spPr>
          <a:xfrm>
            <a:off x="7574417" y="1469571"/>
            <a:ext cx="1963510" cy="2514600"/>
          </a:xfrm>
          <a:prstGeom prst="rect">
            <a:avLst/>
          </a:prstGeom>
        </p:spPr>
      </p:pic>
      <p:pic>
        <p:nvPicPr>
          <p:cNvPr id="10" name="Picture 9" descr="A cartoon lizard holding a leaf&#10;&#10;Description automatically generated">
            <a:extLst>
              <a:ext uri="{FF2B5EF4-FFF2-40B4-BE49-F238E27FC236}">
                <a16:creationId xmlns:a16="http://schemas.microsoft.com/office/drawing/2014/main" id="{DEB096C9-0D28-6B6B-21CD-CB8BFA9BC67A}"/>
              </a:ext>
            </a:extLst>
          </p:cNvPr>
          <p:cNvPicPr>
            <a:picLocks noChangeAspect="1"/>
          </p:cNvPicPr>
          <p:nvPr/>
        </p:nvPicPr>
        <p:blipFill>
          <a:blip r:embed="rId6"/>
          <a:stretch>
            <a:fillRect/>
          </a:stretch>
        </p:blipFill>
        <p:spPr>
          <a:xfrm>
            <a:off x="4369934" y="4241346"/>
            <a:ext cx="1721303" cy="2261507"/>
          </a:xfrm>
          <a:prstGeom prst="rect">
            <a:avLst/>
          </a:prstGeom>
        </p:spPr>
      </p:pic>
      <p:pic>
        <p:nvPicPr>
          <p:cNvPr id="11" name="Picture 10" descr="A cartoon octopus with a black circle&#10;&#10;Description automatically generated">
            <a:extLst>
              <a:ext uri="{FF2B5EF4-FFF2-40B4-BE49-F238E27FC236}">
                <a16:creationId xmlns:a16="http://schemas.microsoft.com/office/drawing/2014/main" id="{F2C53113-D4C9-DB51-F4F6-8756F7D8762E}"/>
              </a:ext>
            </a:extLst>
          </p:cNvPr>
          <p:cNvPicPr>
            <a:picLocks noChangeAspect="1"/>
          </p:cNvPicPr>
          <p:nvPr/>
        </p:nvPicPr>
        <p:blipFill>
          <a:blip r:embed="rId7"/>
          <a:stretch>
            <a:fillRect/>
          </a:stretch>
        </p:blipFill>
        <p:spPr>
          <a:xfrm>
            <a:off x="4305981" y="1533525"/>
            <a:ext cx="3013982" cy="2375806"/>
          </a:xfrm>
          <a:prstGeom prst="rect">
            <a:avLst/>
          </a:prstGeom>
        </p:spPr>
      </p:pic>
    </p:spTree>
    <p:extLst>
      <p:ext uri="{BB962C8B-B14F-4D97-AF65-F5344CB8AC3E}">
        <p14:creationId xmlns:p14="http://schemas.microsoft.com/office/powerpoint/2010/main" val="3228848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41D3BB4-2B44-76A2-8BAE-E5EF6DE3DC9E}"/>
              </a:ext>
            </a:extLst>
          </p:cNvPr>
          <p:cNvSpPr txBox="1"/>
          <p:nvPr/>
        </p:nvSpPr>
        <p:spPr>
          <a:xfrm>
            <a:off x="511629" y="522514"/>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dirty="0">
                <a:latin typeface="Comic Sans MS" panose="030F0702030302020204" pitchFamily="66" charset="0"/>
              </a:rPr>
              <a:t>Digraph</a:t>
            </a:r>
            <a:endParaRPr lang="en-US" dirty="0">
              <a:latin typeface="Comic Sans MS" panose="030F0702030302020204" pitchFamily="66" charset="0"/>
            </a:endParaRPr>
          </a:p>
        </p:txBody>
      </p:sp>
      <p:pic>
        <p:nvPicPr>
          <p:cNvPr id="5" name="Picture 4" descr="A cartoon of a person holding a letter&#10;&#10;Description automatically generated">
            <a:extLst>
              <a:ext uri="{FF2B5EF4-FFF2-40B4-BE49-F238E27FC236}">
                <a16:creationId xmlns:a16="http://schemas.microsoft.com/office/drawing/2014/main" id="{FEBC5EBD-6DE9-E1D5-DAF3-B8AA8F1C0AAF}"/>
              </a:ext>
            </a:extLst>
          </p:cNvPr>
          <p:cNvPicPr>
            <a:picLocks noChangeAspect="1"/>
          </p:cNvPicPr>
          <p:nvPr/>
        </p:nvPicPr>
        <p:blipFill>
          <a:blip r:embed="rId2"/>
          <a:stretch>
            <a:fillRect/>
          </a:stretch>
        </p:blipFill>
        <p:spPr>
          <a:xfrm>
            <a:off x="7870371" y="1713829"/>
            <a:ext cx="2743200" cy="2254685"/>
          </a:xfrm>
          <a:prstGeom prst="rect">
            <a:avLst/>
          </a:prstGeom>
        </p:spPr>
      </p:pic>
      <p:pic>
        <p:nvPicPr>
          <p:cNvPr id="6" name="Picture 5" descr="A cartoon sock with a letter k&#10;&#10;Description automatically generated">
            <a:extLst>
              <a:ext uri="{FF2B5EF4-FFF2-40B4-BE49-F238E27FC236}">
                <a16:creationId xmlns:a16="http://schemas.microsoft.com/office/drawing/2014/main" id="{9BA667B8-9CE9-9525-0ED6-2A62CFC1BB3F}"/>
              </a:ext>
            </a:extLst>
          </p:cNvPr>
          <p:cNvPicPr>
            <a:picLocks noChangeAspect="1"/>
          </p:cNvPicPr>
          <p:nvPr/>
        </p:nvPicPr>
        <p:blipFill>
          <a:blip r:embed="rId3"/>
          <a:stretch>
            <a:fillRect/>
          </a:stretch>
        </p:blipFill>
        <p:spPr>
          <a:xfrm>
            <a:off x="4452257" y="1634898"/>
            <a:ext cx="2895600" cy="2336346"/>
          </a:xfrm>
          <a:prstGeom prst="rect">
            <a:avLst/>
          </a:prstGeom>
        </p:spPr>
      </p:pic>
      <p:pic>
        <p:nvPicPr>
          <p:cNvPr id="7" name="Picture 6" descr="A colorful sea shell with a letter&#10;&#10;Description automatically generated">
            <a:extLst>
              <a:ext uri="{FF2B5EF4-FFF2-40B4-BE49-F238E27FC236}">
                <a16:creationId xmlns:a16="http://schemas.microsoft.com/office/drawing/2014/main" id="{448280F1-55B7-FE28-AE74-EF5DCFDC4F6F}"/>
              </a:ext>
            </a:extLst>
          </p:cNvPr>
          <p:cNvPicPr>
            <a:picLocks noChangeAspect="1"/>
          </p:cNvPicPr>
          <p:nvPr/>
        </p:nvPicPr>
        <p:blipFill>
          <a:blip r:embed="rId4"/>
          <a:stretch>
            <a:fillRect/>
          </a:stretch>
        </p:blipFill>
        <p:spPr>
          <a:xfrm>
            <a:off x="1284514" y="1519348"/>
            <a:ext cx="2743200" cy="2469475"/>
          </a:xfrm>
          <a:prstGeom prst="rect">
            <a:avLst/>
          </a:prstGeom>
        </p:spPr>
      </p:pic>
    </p:spTree>
    <p:extLst>
      <p:ext uri="{BB962C8B-B14F-4D97-AF65-F5344CB8AC3E}">
        <p14:creationId xmlns:p14="http://schemas.microsoft.com/office/powerpoint/2010/main" val="41854617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41D3BB4-2B44-76A2-8BAE-E5EF6DE3DC9E}"/>
              </a:ext>
            </a:extLst>
          </p:cNvPr>
          <p:cNvSpPr txBox="1"/>
          <p:nvPr/>
        </p:nvSpPr>
        <p:spPr>
          <a:xfrm>
            <a:off x="511629" y="522514"/>
            <a:ext cx="1107603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dirty="0">
                <a:latin typeface="Comic Sans MS" panose="030F0702030302020204" pitchFamily="66" charset="0"/>
              </a:rPr>
              <a:t>Trigraph - </a:t>
            </a:r>
            <a:r>
              <a:rPr lang="en-US" sz="3200" dirty="0">
                <a:latin typeface="Comic Sans MS" panose="030F0702030302020204" pitchFamily="66" charset="0"/>
                <a:ea typeface="+mn-lt"/>
                <a:cs typeface="+mn-lt"/>
              </a:rPr>
              <a:t>A grapheme made of three letters that represent one sound. An example is the ‘</a:t>
            </a:r>
            <a:r>
              <a:rPr lang="en-US" sz="3200" dirty="0" err="1">
                <a:latin typeface="Comic Sans MS" panose="030F0702030302020204" pitchFamily="66" charset="0"/>
                <a:ea typeface="+mn-lt"/>
                <a:cs typeface="+mn-lt"/>
              </a:rPr>
              <a:t>igh</a:t>
            </a:r>
            <a:r>
              <a:rPr lang="en-US" sz="3200" dirty="0">
                <a:latin typeface="Comic Sans MS" panose="030F0702030302020204" pitchFamily="66" charset="0"/>
                <a:ea typeface="+mn-lt"/>
                <a:cs typeface="+mn-lt"/>
              </a:rPr>
              <a:t>’ in ‘light’ and 'night'. </a:t>
            </a:r>
          </a:p>
          <a:p>
            <a:endParaRPr lang="en-US" sz="4000" b="1" dirty="0">
              <a:latin typeface="comic"/>
            </a:endParaRPr>
          </a:p>
        </p:txBody>
      </p:sp>
      <p:pic>
        <p:nvPicPr>
          <p:cNvPr id="2" name="Picture 1" descr="A lighthouse on a rock&#10;&#10;Description automatically generated">
            <a:extLst>
              <a:ext uri="{FF2B5EF4-FFF2-40B4-BE49-F238E27FC236}">
                <a16:creationId xmlns:a16="http://schemas.microsoft.com/office/drawing/2014/main" id="{F7833FC8-3681-4F69-2FC0-F1D2F2111965}"/>
              </a:ext>
            </a:extLst>
          </p:cNvPr>
          <p:cNvPicPr>
            <a:picLocks noChangeAspect="1"/>
          </p:cNvPicPr>
          <p:nvPr/>
        </p:nvPicPr>
        <p:blipFill>
          <a:blip r:embed="rId2"/>
          <a:stretch>
            <a:fillRect/>
          </a:stretch>
        </p:blipFill>
        <p:spPr>
          <a:xfrm>
            <a:off x="2424297" y="2337184"/>
            <a:ext cx="4876800" cy="3084889"/>
          </a:xfrm>
          <a:prstGeom prst="rect">
            <a:avLst/>
          </a:prstGeom>
        </p:spPr>
      </p:pic>
    </p:spTree>
    <p:extLst>
      <p:ext uri="{BB962C8B-B14F-4D97-AF65-F5344CB8AC3E}">
        <p14:creationId xmlns:p14="http://schemas.microsoft.com/office/powerpoint/2010/main" val="3717447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C0EA2-E401-04EA-A2FF-ADD02A184A4C}"/>
              </a:ext>
            </a:extLst>
          </p:cNvPr>
          <p:cNvSpPr>
            <a:spLocks noGrp="1"/>
          </p:cNvSpPr>
          <p:nvPr>
            <p:ph type="title"/>
          </p:nvPr>
        </p:nvSpPr>
        <p:spPr/>
        <p:txBody>
          <a:bodyPr>
            <a:normAutofit/>
          </a:bodyPr>
          <a:lstStyle/>
          <a:p>
            <a:r>
              <a:rPr lang="en-US" sz="5400" b="1" u="sng" dirty="0">
                <a:latin typeface="Comic Sans MS" panose="030F0702030302020204" pitchFamily="66" charset="0"/>
                <a:cs typeface="Calibri Light"/>
              </a:rPr>
              <a:t>Pronunciation (pure sounds)</a:t>
            </a:r>
            <a:endParaRPr lang="en-US" sz="5400" b="1" u="sng" dirty="0"/>
          </a:p>
        </p:txBody>
      </p:sp>
      <p:pic>
        <p:nvPicPr>
          <p:cNvPr id="4" name="Content Placeholder 3" descr="A close-up of a hand gesture&#10;&#10;Description automatically generated">
            <a:extLst>
              <a:ext uri="{FF2B5EF4-FFF2-40B4-BE49-F238E27FC236}">
                <a16:creationId xmlns:a16="http://schemas.microsoft.com/office/drawing/2014/main" id="{B43412CD-6FCC-9771-1B30-2AAEBF1F8108}"/>
              </a:ext>
            </a:extLst>
          </p:cNvPr>
          <p:cNvPicPr>
            <a:picLocks noGrp="1" noChangeAspect="1"/>
          </p:cNvPicPr>
          <p:nvPr>
            <p:ph idx="1"/>
          </p:nvPr>
        </p:nvPicPr>
        <p:blipFill>
          <a:blip r:embed="rId2"/>
          <a:stretch>
            <a:fillRect/>
          </a:stretch>
        </p:blipFill>
        <p:spPr>
          <a:xfrm>
            <a:off x="1578429" y="1492137"/>
            <a:ext cx="9165772" cy="5159829"/>
          </a:xfrm>
        </p:spPr>
      </p:pic>
    </p:spTree>
    <p:extLst>
      <p:ext uri="{BB962C8B-B14F-4D97-AF65-F5344CB8AC3E}">
        <p14:creationId xmlns:p14="http://schemas.microsoft.com/office/powerpoint/2010/main" val="27209730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4" name="Picture 3" descr="A red and white text on a red background&#10;&#10;Description automatically generated">
            <a:extLst>
              <a:ext uri="{FF2B5EF4-FFF2-40B4-BE49-F238E27FC236}">
                <a16:creationId xmlns:a16="http://schemas.microsoft.com/office/drawing/2014/main" id="{2E075D89-0B5A-BCD2-B792-5713FA779BE0}"/>
              </a:ext>
            </a:extLst>
          </p:cNvPr>
          <p:cNvPicPr>
            <a:picLocks noChangeAspect="1"/>
          </p:cNvPicPr>
          <p:nvPr/>
        </p:nvPicPr>
        <p:blipFill>
          <a:blip r:embed="rId2"/>
          <a:stretch>
            <a:fillRect/>
          </a:stretch>
        </p:blipFill>
        <p:spPr>
          <a:xfrm>
            <a:off x="554966" y="73781"/>
            <a:ext cx="5776822" cy="6696060"/>
          </a:xfrm>
          <a:prstGeom prst="rect">
            <a:avLst/>
          </a:prstGeom>
        </p:spPr>
      </p:pic>
      <p:sp>
        <p:nvSpPr>
          <p:cNvPr id="5" name="TextBox 4">
            <a:extLst>
              <a:ext uri="{FF2B5EF4-FFF2-40B4-BE49-F238E27FC236}">
                <a16:creationId xmlns:a16="http://schemas.microsoft.com/office/drawing/2014/main" id="{5B9123B0-F476-BA8C-D4D5-34353F87384A}"/>
              </a:ext>
            </a:extLst>
          </p:cNvPr>
          <p:cNvSpPr txBox="1"/>
          <p:nvPr/>
        </p:nvSpPr>
        <p:spPr>
          <a:xfrm>
            <a:off x="6461997" y="1789043"/>
            <a:ext cx="549324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5400" b="1" dirty="0">
                <a:cs typeface="Calibri"/>
              </a:rPr>
              <a:t>Captial letters </a:t>
            </a:r>
          </a:p>
        </p:txBody>
      </p:sp>
    </p:spTree>
    <p:extLst>
      <p:ext uri="{BB962C8B-B14F-4D97-AF65-F5344CB8AC3E}">
        <p14:creationId xmlns:p14="http://schemas.microsoft.com/office/powerpoint/2010/main" val="42003797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88070F0-6AC2-8A9C-A481-C6BFFFE419FF}"/>
              </a:ext>
            </a:extLst>
          </p:cNvPr>
          <p:cNvSpPr txBox="1"/>
          <p:nvPr/>
        </p:nvSpPr>
        <p:spPr>
          <a:xfrm>
            <a:off x="6461997" y="1789043"/>
            <a:ext cx="549324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5400" b="1" dirty="0">
                <a:cs typeface="Calibri"/>
              </a:rPr>
              <a:t>Progression </a:t>
            </a:r>
          </a:p>
        </p:txBody>
      </p:sp>
      <p:pic>
        <p:nvPicPr>
          <p:cNvPr id="7" name="Picture 6" descr="A screen shot of a chart&#10;&#10;Description automatically generated">
            <a:extLst>
              <a:ext uri="{FF2B5EF4-FFF2-40B4-BE49-F238E27FC236}">
                <a16:creationId xmlns:a16="http://schemas.microsoft.com/office/drawing/2014/main" id="{08A3B25E-E65A-88F1-25BE-D6FD1732779D}"/>
              </a:ext>
            </a:extLst>
          </p:cNvPr>
          <p:cNvPicPr>
            <a:picLocks noChangeAspect="1"/>
          </p:cNvPicPr>
          <p:nvPr/>
        </p:nvPicPr>
        <p:blipFill>
          <a:blip r:embed="rId2"/>
          <a:stretch>
            <a:fillRect/>
          </a:stretch>
        </p:blipFill>
        <p:spPr>
          <a:xfrm>
            <a:off x="799381" y="4932"/>
            <a:ext cx="6495690" cy="6646851"/>
          </a:xfrm>
          <a:prstGeom prst="rect">
            <a:avLst/>
          </a:prstGeom>
        </p:spPr>
      </p:pic>
    </p:spTree>
    <p:extLst>
      <p:ext uri="{BB962C8B-B14F-4D97-AF65-F5344CB8AC3E}">
        <p14:creationId xmlns:p14="http://schemas.microsoft.com/office/powerpoint/2010/main" val="3741456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934F8-45B5-C37C-C772-230101647894}"/>
              </a:ext>
            </a:extLst>
          </p:cNvPr>
          <p:cNvSpPr>
            <a:spLocks noGrp="1"/>
          </p:cNvSpPr>
          <p:nvPr>
            <p:ph type="title"/>
          </p:nvPr>
        </p:nvSpPr>
        <p:spPr/>
        <p:txBody>
          <a:bodyPr/>
          <a:lstStyle/>
          <a:p>
            <a:r>
              <a:rPr lang="en-US" sz="5400" b="1" u="sng" dirty="0">
                <a:latin typeface="Comic Sans MS" panose="030F0702030302020204" pitchFamily="66" charset="0"/>
                <a:cs typeface="Calibri"/>
              </a:rPr>
              <a:t>Tricky Words </a:t>
            </a:r>
            <a:endParaRPr lang="en-US" u="sng" dirty="0">
              <a:latin typeface="Comic Sans MS" panose="030F0702030302020204" pitchFamily="66" charset="0"/>
            </a:endParaRPr>
          </a:p>
        </p:txBody>
      </p:sp>
      <p:pic>
        <p:nvPicPr>
          <p:cNvPr id="8" name="Picture 7" descr="A pink and white text&#10;&#10;Description automatically generated">
            <a:extLst>
              <a:ext uri="{FF2B5EF4-FFF2-40B4-BE49-F238E27FC236}">
                <a16:creationId xmlns:a16="http://schemas.microsoft.com/office/drawing/2014/main" id="{4486686C-856E-4446-9C74-062BBB0A9FF5}"/>
              </a:ext>
            </a:extLst>
          </p:cNvPr>
          <p:cNvPicPr>
            <a:picLocks noChangeAspect="1"/>
          </p:cNvPicPr>
          <p:nvPr/>
        </p:nvPicPr>
        <p:blipFill>
          <a:blip r:embed="rId2"/>
          <a:stretch>
            <a:fillRect/>
          </a:stretch>
        </p:blipFill>
        <p:spPr>
          <a:xfrm>
            <a:off x="195532" y="1989052"/>
            <a:ext cx="11383992" cy="3167442"/>
          </a:xfrm>
          <a:prstGeom prst="rect">
            <a:avLst/>
          </a:prstGeom>
        </p:spPr>
      </p:pic>
    </p:spTree>
    <p:extLst>
      <p:ext uri="{BB962C8B-B14F-4D97-AF65-F5344CB8AC3E}">
        <p14:creationId xmlns:p14="http://schemas.microsoft.com/office/powerpoint/2010/main" val="37497033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9633A-3892-DFA9-79D0-5DFD70976620}"/>
              </a:ext>
            </a:extLst>
          </p:cNvPr>
          <p:cNvSpPr>
            <a:spLocks noGrp="1"/>
          </p:cNvSpPr>
          <p:nvPr>
            <p:ph type="title"/>
          </p:nvPr>
        </p:nvSpPr>
        <p:spPr>
          <a:xfrm>
            <a:off x="678659" y="3346450"/>
            <a:ext cx="10515600" cy="1325563"/>
          </a:xfrm>
        </p:spPr>
        <p:txBody>
          <a:bodyPr>
            <a:normAutofit fontScale="90000"/>
          </a:bodyPr>
          <a:lstStyle/>
          <a:p>
            <a:r>
              <a:rPr lang="en-US" sz="5400" b="1" u="sng" dirty="0">
                <a:latin typeface="Comic Sans MS" panose="030F0702030302020204" pitchFamily="66" charset="0"/>
                <a:cs typeface="Calibri Light"/>
              </a:rPr>
              <a:t>Reading @ Forty Hill</a:t>
            </a:r>
            <a:r>
              <a:rPr lang="en-US" sz="5400" dirty="0">
                <a:latin typeface="Comic Sans MS" panose="030F0702030302020204" pitchFamily="66" charset="0"/>
                <a:cs typeface="Calibri Light"/>
              </a:rPr>
              <a:t> </a:t>
            </a:r>
            <a:br>
              <a:rPr lang="en-US" sz="5400" b="1" dirty="0">
                <a:latin typeface="Comic Sans MS" panose="030F0702030302020204" pitchFamily="66" charset="0"/>
                <a:ea typeface="Calibri Light"/>
                <a:cs typeface="Calibri Light"/>
              </a:rPr>
            </a:br>
            <a:br>
              <a:rPr lang="en-US" sz="5400" b="1" dirty="0">
                <a:latin typeface="Comic Sans MS" panose="030F0702030302020204" pitchFamily="66" charset="0"/>
                <a:ea typeface="Calibri Light"/>
                <a:cs typeface="Calibri Light"/>
              </a:rPr>
            </a:br>
            <a:r>
              <a:rPr lang="en-US" sz="5400" b="1" dirty="0">
                <a:latin typeface="Comic Sans MS" panose="030F0702030302020204" pitchFamily="66" charset="0"/>
                <a:ea typeface="Calibri Light"/>
                <a:cs typeface="Calibri Light"/>
              </a:rPr>
              <a:t>1. </a:t>
            </a:r>
            <a:r>
              <a:rPr lang="en-US" sz="5400" dirty="0">
                <a:latin typeface="Comic Sans MS" panose="030F0702030302020204" pitchFamily="66" charset="0"/>
                <a:ea typeface="Calibri Light"/>
                <a:cs typeface="Calibri Light"/>
              </a:rPr>
              <a:t>Love of reading </a:t>
            </a:r>
            <a:br>
              <a:rPr lang="en-US" sz="5400" dirty="0">
                <a:latin typeface="Comic Sans MS" panose="030F0702030302020204" pitchFamily="66" charset="0"/>
                <a:ea typeface="Calibri Light"/>
                <a:cs typeface="Calibri Light"/>
              </a:rPr>
            </a:br>
            <a:r>
              <a:rPr lang="en-US" sz="5400" dirty="0">
                <a:latin typeface="Comic Sans MS" panose="030F0702030302020204" pitchFamily="66" charset="0"/>
                <a:ea typeface="Calibri Light"/>
                <a:cs typeface="Calibri Light"/>
              </a:rPr>
              <a:t>2.Wordless picture books</a:t>
            </a:r>
            <a:br>
              <a:rPr lang="en-US" sz="5400" dirty="0">
                <a:latin typeface="Comic Sans MS" panose="030F0702030302020204" pitchFamily="66" charset="0"/>
                <a:ea typeface="Calibri Light"/>
                <a:cs typeface="Calibri Light"/>
              </a:rPr>
            </a:br>
            <a:r>
              <a:rPr lang="en-US" sz="5400" dirty="0">
                <a:latin typeface="Comic Sans MS" panose="030F0702030302020204" pitchFamily="66" charset="0"/>
                <a:ea typeface="Calibri Light"/>
                <a:cs typeface="Calibri Light"/>
              </a:rPr>
              <a:t>3.School reading sessions x3 </a:t>
            </a:r>
            <a:br>
              <a:rPr lang="en-US" sz="5400" dirty="0">
                <a:latin typeface="Comic Sans MS" panose="030F0702030302020204" pitchFamily="66" charset="0"/>
                <a:ea typeface="Calibri Light"/>
                <a:cs typeface="Calibri Light"/>
              </a:rPr>
            </a:br>
            <a:r>
              <a:rPr lang="en-US" sz="5400" dirty="0">
                <a:latin typeface="Comic Sans MS" panose="030F0702030302020204" pitchFamily="66" charset="0"/>
                <a:ea typeface="Calibri Light"/>
                <a:cs typeface="Calibri Light"/>
              </a:rPr>
              <a:t>GPC's (Grapheme phoneme correspondence) </a:t>
            </a:r>
            <a:br>
              <a:rPr lang="en-US" sz="5400" dirty="0">
                <a:latin typeface="Comic Sans MS" panose="030F0702030302020204" pitchFamily="66" charset="0"/>
                <a:ea typeface="Calibri Light"/>
                <a:cs typeface="Calibri Light"/>
              </a:rPr>
            </a:br>
            <a:r>
              <a:rPr lang="en-US" sz="5400" dirty="0">
                <a:latin typeface="Comic Sans MS" panose="030F0702030302020204" pitchFamily="66" charset="0"/>
                <a:ea typeface="Calibri Light"/>
                <a:cs typeface="Calibri Light"/>
              </a:rPr>
              <a:t>Prosody</a:t>
            </a:r>
            <a:br>
              <a:rPr lang="en-US" sz="5400" dirty="0">
                <a:latin typeface="Comic Sans MS" panose="030F0702030302020204" pitchFamily="66" charset="0"/>
                <a:ea typeface="Calibri Light"/>
                <a:cs typeface="Calibri Light"/>
              </a:rPr>
            </a:br>
            <a:r>
              <a:rPr lang="en-US" sz="5400" dirty="0">
                <a:latin typeface="Comic Sans MS" panose="030F0702030302020204" pitchFamily="66" charset="0"/>
                <a:ea typeface="Calibri Light"/>
                <a:cs typeface="Calibri Light"/>
              </a:rPr>
              <a:t>Comprehension</a:t>
            </a:r>
            <a:br>
              <a:rPr lang="en-US" sz="5400" b="1" dirty="0">
                <a:latin typeface="Comic Sans MS" panose="030F0702030302020204" pitchFamily="66" charset="0"/>
                <a:cs typeface="Calibri Light"/>
              </a:rPr>
            </a:br>
            <a:br>
              <a:rPr lang="en-US" sz="5400" b="1" dirty="0">
                <a:latin typeface="Comic Sans MS" panose="030F0702030302020204" pitchFamily="66" charset="0"/>
                <a:cs typeface="Calibri Light"/>
              </a:rPr>
            </a:br>
            <a:endParaRPr lang="en-US" sz="5400" b="1" dirty="0">
              <a:latin typeface="Comic Sans MS" panose="030F0702030302020204" pitchFamily="66" charset="0"/>
              <a:ea typeface="Calibri Light"/>
              <a:cs typeface="Calibri Light"/>
            </a:endParaRPr>
          </a:p>
        </p:txBody>
      </p:sp>
      <p:pic>
        <p:nvPicPr>
          <p:cNvPr id="5" name="Picture 4" descr="A black and white sign with text&#10;&#10;Description automatically generated">
            <a:extLst>
              <a:ext uri="{FF2B5EF4-FFF2-40B4-BE49-F238E27FC236}">
                <a16:creationId xmlns:a16="http://schemas.microsoft.com/office/drawing/2014/main" id="{211BFFD3-2762-9A05-B7C7-E7CE54C6FBFA}"/>
              </a:ext>
            </a:extLst>
          </p:cNvPr>
          <p:cNvPicPr>
            <a:picLocks noChangeAspect="1"/>
          </p:cNvPicPr>
          <p:nvPr/>
        </p:nvPicPr>
        <p:blipFill>
          <a:blip r:embed="rId2"/>
          <a:stretch>
            <a:fillRect/>
          </a:stretch>
        </p:blipFill>
        <p:spPr>
          <a:xfrm>
            <a:off x="9351399" y="100013"/>
            <a:ext cx="2190750" cy="2085975"/>
          </a:xfrm>
          <a:prstGeom prst="rect">
            <a:avLst/>
          </a:prstGeom>
        </p:spPr>
      </p:pic>
    </p:spTree>
    <p:extLst>
      <p:ext uri="{BB962C8B-B14F-4D97-AF65-F5344CB8AC3E}">
        <p14:creationId xmlns:p14="http://schemas.microsoft.com/office/powerpoint/2010/main" val="33318634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9633A-3892-DFA9-79D0-5DFD70976620}"/>
              </a:ext>
            </a:extLst>
          </p:cNvPr>
          <p:cNvSpPr>
            <a:spLocks noGrp="1"/>
          </p:cNvSpPr>
          <p:nvPr>
            <p:ph type="title"/>
          </p:nvPr>
        </p:nvSpPr>
        <p:spPr>
          <a:xfrm>
            <a:off x="211394" y="451157"/>
            <a:ext cx="10515600" cy="1325563"/>
          </a:xfrm>
        </p:spPr>
        <p:txBody>
          <a:bodyPr>
            <a:normAutofit fontScale="90000"/>
          </a:bodyPr>
          <a:lstStyle/>
          <a:p>
            <a:r>
              <a:rPr lang="en-US" sz="5400" b="1" u="sng" dirty="0">
                <a:latin typeface="Comic Sans MS" panose="030F0702030302020204" pitchFamily="66" charset="0"/>
                <a:cs typeface="Calibri Light"/>
              </a:rPr>
              <a:t>Fluency</a:t>
            </a:r>
            <a:br>
              <a:rPr lang="en-US" sz="5400" b="1" dirty="0">
                <a:ea typeface="Calibri Light"/>
                <a:cs typeface="Calibri Light"/>
              </a:rPr>
            </a:br>
            <a:br>
              <a:rPr lang="en-US" sz="5400" b="1" dirty="0">
                <a:ea typeface="Calibri Light"/>
                <a:cs typeface="Calibri Light"/>
              </a:rPr>
            </a:br>
            <a:endParaRPr lang="en-US" sz="5400" dirty="0">
              <a:ea typeface="Calibri Light"/>
              <a:cs typeface="Calibri Light"/>
            </a:endParaRPr>
          </a:p>
        </p:txBody>
      </p:sp>
      <p:pic>
        <p:nvPicPr>
          <p:cNvPr id="5" name="Picture 4">
            <a:extLst>
              <a:ext uri="{FF2B5EF4-FFF2-40B4-BE49-F238E27FC236}">
                <a16:creationId xmlns:a16="http://schemas.microsoft.com/office/drawing/2014/main" id="{9BB63FB2-BC87-2E6F-F5F2-F60472992E31}"/>
              </a:ext>
            </a:extLst>
          </p:cNvPr>
          <p:cNvPicPr>
            <a:picLocks noChangeAspect="1"/>
          </p:cNvPicPr>
          <p:nvPr/>
        </p:nvPicPr>
        <p:blipFill>
          <a:blip r:embed="rId2"/>
          <a:stretch>
            <a:fillRect/>
          </a:stretch>
        </p:blipFill>
        <p:spPr>
          <a:xfrm>
            <a:off x="543486" y="986362"/>
            <a:ext cx="10515600" cy="5709328"/>
          </a:xfrm>
          <a:prstGeom prst="rect">
            <a:avLst/>
          </a:prstGeom>
        </p:spPr>
      </p:pic>
    </p:spTree>
    <p:extLst>
      <p:ext uri="{BB962C8B-B14F-4D97-AF65-F5344CB8AC3E}">
        <p14:creationId xmlns:p14="http://schemas.microsoft.com/office/powerpoint/2010/main" val="33704036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9633A-3892-DFA9-79D0-5DFD70976620}"/>
              </a:ext>
            </a:extLst>
          </p:cNvPr>
          <p:cNvSpPr>
            <a:spLocks noGrp="1"/>
          </p:cNvSpPr>
          <p:nvPr>
            <p:ph type="title"/>
          </p:nvPr>
        </p:nvSpPr>
        <p:spPr>
          <a:xfrm>
            <a:off x="137652" y="1127125"/>
            <a:ext cx="10515600" cy="1325563"/>
          </a:xfrm>
        </p:spPr>
        <p:txBody>
          <a:bodyPr>
            <a:normAutofit fontScale="90000"/>
          </a:bodyPr>
          <a:lstStyle/>
          <a:p>
            <a:r>
              <a:rPr lang="en-US" sz="5400" b="1" u="sng" dirty="0">
                <a:latin typeface="Comic Sans MS" panose="030F0702030302020204" pitchFamily="66" charset="0"/>
                <a:cs typeface="Calibri Light"/>
              </a:rPr>
              <a:t>Read for pleasure </a:t>
            </a:r>
            <a:br>
              <a:rPr lang="en-US" sz="5400" b="1" dirty="0">
                <a:ea typeface="Calibri Light"/>
                <a:cs typeface="Calibri Light"/>
              </a:rPr>
            </a:br>
            <a:br>
              <a:rPr lang="en-US" sz="5400" b="1" dirty="0">
                <a:ea typeface="Calibri Light"/>
                <a:cs typeface="Calibri Light"/>
              </a:rPr>
            </a:br>
            <a:br>
              <a:rPr lang="en-US" sz="5400" b="1" dirty="0">
                <a:cs typeface="Calibri Light"/>
              </a:rPr>
            </a:br>
            <a:endParaRPr lang="en-US" sz="5400" b="1" dirty="0">
              <a:ea typeface="Calibri Light"/>
              <a:cs typeface="Calibri Light"/>
            </a:endParaRPr>
          </a:p>
        </p:txBody>
      </p:sp>
      <p:pic>
        <p:nvPicPr>
          <p:cNvPr id="3" name="Picture 2" descr="A blue circle with a white heart and a blue tablet&#10;&#10;Description automatically generated">
            <a:extLst>
              <a:ext uri="{FF2B5EF4-FFF2-40B4-BE49-F238E27FC236}">
                <a16:creationId xmlns:a16="http://schemas.microsoft.com/office/drawing/2014/main" id="{C1551394-1953-2477-98AD-F9FB8A653180}"/>
              </a:ext>
            </a:extLst>
          </p:cNvPr>
          <p:cNvPicPr>
            <a:picLocks noChangeAspect="1"/>
          </p:cNvPicPr>
          <p:nvPr/>
        </p:nvPicPr>
        <p:blipFill>
          <a:blip r:embed="rId2"/>
          <a:stretch>
            <a:fillRect/>
          </a:stretch>
        </p:blipFill>
        <p:spPr>
          <a:xfrm>
            <a:off x="2165906" y="1713501"/>
            <a:ext cx="6638998" cy="3732051"/>
          </a:xfrm>
          <a:prstGeom prst="rect">
            <a:avLst/>
          </a:prstGeom>
        </p:spPr>
      </p:pic>
    </p:spTree>
    <p:extLst>
      <p:ext uri="{BB962C8B-B14F-4D97-AF65-F5344CB8AC3E}">
        <p14:creationId xmlns:p14="http://schemas.microsoft.com/office/powerpoint/2010/main" val="13314765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086B6-78D4-CECB-89EF-1F8639D63FCE}"/>
              </a:ext>
            </a:extLst>
          </p:cNvPr>
          <p:cNvSpPr>
            <a:spLocks noGrp="1"/>
          </p:cNvSpPr>
          <p:nvPr>
            <p:ph type="title"/>
          </p:nvPr>
        </p:nvSpPr>
        <p:spPr>
          <a:xfrm>
            <a:off x="576943" y="103868"/>
            <a:ext cx="10515600" cy="1325563"/>
          </a:xfrm>
        </p:spPr>
        <p:txBody>
          <a:bodyPr/>
          <a:lstStyle/>
          <a:p>
            <a:r>
              <a:rPr lang="en-US" b="1">
                <a:latin typeface="Comic Sans MS" panose="030F0702030302020204" pitchFamily="66" charset="0"/>
                <a:ea typeface="Calibri Light"/>
                <a:cs typeface="Calibri Light"/>
              </a:rPr>
              <a:t>Little Wandle – For parents tab! </a:t>
            </a:r>
            <a:endParaRPr lang="en-US" b="1" dirty="0">
              <a:latin typeface="Comic Sans MS" panose="030F0702030302020204" pitchFamily="66" charset="0"/>
            </a:endParaRPr>
          </a:p>
        </p:txBody>
      </p:sp>
      <p:pic>
        <p:nvPicPr>
          <p:cNvPr id="4" name="Picture 3" descr="A screenshot of a video game&#10;&#10;Description automatically generated">
            <a:extLst>
              <a:ext uri="{FF2B5EF4-FFF2-40B4-BE49-F238E27FC236}">
                <a16:creationId xmlns:a16="http://schemas.microsoft.com/office/drawing/2014/main" id="{FA56A2C3-917C-6B8F-DD88-12B7ADF0B15D}"/>
              </a:ext>
            </a:extLst>
          </p:cNvPr>
          <p:cNvPicPr>
            <a:picLocks noChangeAspect="1"/>
          </p:cNvPicPr>
          <p:nvPr/>
        </p:nvPicPr>
        <p:blipFill>
          <a:blip r:embed="rId2"/>
          <a:stretch>
            <a:fillRect/>
          </a:stretch>
        </p:blipFill>
        <p:spPr>
          <a:xfrm>
            <a:off x="368869" y="4642752"/>
            <a:ext cx="5914571" cy="2111380"/>
          </a:xfrm>
          <a:prstGeom prst="rect">
            <a:avLst/>
          </a:prstGeom>
        </p:spPr>
      </p:pic>
      <p:sp>
        <p:nvSpPr>
          <p:cNvPr id="6" name="TextBox 5">
            <a:extLst>
              <a:ext uri="{FF2B5EF4-FFF2-40B4-BE49-F238E27FC236}">
                <a16:creationId xmlns:a16="http://schemas.microsoft.com/office/drawing/2014/main" id="{DC05ACD5-213E-DEEE-EE2F-A4E3BAF66673}"/>
              </a:ext>
            </a:extLst>
          </p:cNvPr>
          <p:cNvSpPr txBox="1"/>
          <p:nvPr/>
        </p:nvSpPr>
        <p:spPr>
          <a:xfrm>
            <a:off x="890676" y="1621524"/>
            <a:ext cx="10082123" cy="646331"/>
          </a:xfrm>
          <a:prstGeom prst="rect">
            <a:avLst/>
          </a:prstGeom>
          <a:noFill/>
        </p:spPr>
        <p:txBody>
          <a:bodyPr wrap="square">
            <a:spAutoFit/>
          </a:bodyPr>
          <a:lstStyle/>
          <a:p>
            <a:r>
              <a:rPr lang="en-GB">
                <a:latin typeface="Comic Sans MS" panose="030F0702030302020204" pitchFamily="66" charset="0"/>
                <a:hlinkClick r:id="rId3"/>
              </a:rPr>
              <a:t>https://www.littlewandlelettersandsounds.org.uk/resources/for-parents/</a:t>
            </a:r>
            <a:endParaRPr lang="en-GB">
              <a:latin typeface="Comic Sans MS" panose="030F0702030302020204" pitchFamily="66" charset="0"/>
            </a:endParaRPr>
          </a:p>
          <a:p>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FC5E1C06-1492-3BA6-76AA-5732AB62161A}"/>
              </a:ext>
            </a:extLst>
          </p:cNvPr>
          <p:cNvPicPr>
            <a:picLocks noChangeAspect="1"/>
          </p:cNvPicPr>
          <p:nvPr/>
        </p:nvPicPr>
        <p:blipFill>
          <a:blip r:embed="rId4"/>
          <a:stretch>
            <a:fillRect/>
          </a:stretch>
        </p:blipFill>
        <p:spPr>
          <a:xfrm>
            <a:off x="9379138" y="1181291"/>
            <a:ext cx="2753109" cy="3305636"/>
          </a:xfrm>
          <a:prstGeom prst="rect">
            <a:avLst/>
          </a:prstGeom>
        </p:spPr>
      </p:pic>
      <p:pic>
        <p:nvPicPr>
          <p:cNvPr id="10" name="Picture 9">
            <a:extLst>
              <a:ext uri="{FF2B5EF4-FFF2-40B4-BE49-F238E27FC236}">
                <a16:creationId xmlns:a16="http://schemas.microsoft.com/office/drawing/2014/main" id="{0D0F1808-3B82-D433-064D-3F85F329CA42}"/>
              </a:ext>
            </a:extLst>
          </p:cNvPr>
          <p:cNvPicPr>
            <a:picLocks noChangeAspect="1"/>
          </p:cNvPicPr>
          <p:nvPr/>
        </p:nvPicPr>
        <p:blipFill>
          <a:blip r:embed="rId5"/>
          <a:stretch>
            <a:fillRect/>
          </a:stretch>
        </p:blipFill>
        <p:spPr>
          <a:xfrm>
            <a:off x="368869" y="2267855"/>
            <a:ext cx="5998029" cy="1857827"/>
          </a:xfrm>
          <a:prstGeom prst="rect">
            <a:avLst/>
          </a:prstGeom>
        </p:spPr>
      </p:pic>
      <p:pic>
        <p:nvPicPr>
          <p:cNvPr id="11" name="Content Placeholder 3" descr="A chart with pictures of animals&#10;&#10;Description automatically generated">
            <a:extLst>
              <a:ext uri="{FF2B5EF4-FFF2-40B4-BE49-F238E27FC236}">
                <a16:creationId xmlns:a16="http://schemas.microsoft.com/office/drawing/2014/main" id="{AC0631F6-CC27-08B4-0625-C5BC8ABA9EEC}"/>
              </a:ext>
            </a:extLst>
          </p:cNvPr>
          <p:cNvPicPr>
            <a:picLocks noGrp="1" noChangeAspect="1"/>
          </p:cNvPicPr>
          <p:nvPr>
            <p:ph idx="1"/>
          </p:nvPr>
        </p:nvPicPr>
        <p:blipFill>
          <a:blip r:embed="rId6"/>
          <a:stretch>
            <a:fillRect/>
          </a:stretch>
        </p:blipFill>
        <p:spPr>
          <a:xfrm>
            <a:off x="6417087" y="2961369"/>
            <a:ext cx="2962051" cy="3526517"/>
          </a:xfrm>
        </p:spPr>
      </p:pic>
    </p:spTree>
    <p:extLst>
      <p:ext uri="{BB962C8B-B14F-4D97-AF65-F5344CB8AC3E}">
        <p14:creationId xmlns:p14="http://schemas.microsoft.com/office/powerpoint/2010/main" val="18583589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70F4259-A874-2352-B7EE-7A3ECD1BFFBA}"/>
              </a:ext>
            </a:extLst>
          </p:cNvPr>
          <p:cNvPicPr>
            <a:picLocks noChangeAspect="1"/>
          </p:cNvPicPr>
          <p:nvPr/>
        </p:nvPicPr>
        <p:blipFill rotWithShape="1">
          <a:blip r:embed="rId2">
            <a:duotone>
              <a:schemeClr val="bg2">
                <a:shade val="45000"/>
                <a:satMod val="135000"/>
              </a:schemeClr>
              <a:prstClr val="white"/>
            </a:duotone>
          </a:blip>
          <a:srcRect t="8184" r="9085" b="15088"/>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E4282A-E26C-B56B-D47F-CF344B274030}"/>
              </a:ext>
            </a:extLst>
          </p:cNvPr>
          <p:cNvSpPr>
            <a:spLocks noGrp="1"/>
          </p:cNvSpPr>
          <p:nvPr>
            <p:ph type="title"/>
          </p:nvPr>
        </p:nvSpPr>
        <p:spPr>
          <a:xfrm>
            <a:off x="838200" y="365125"/>
            <a:ext cx="10515600" cy="1325563"/>
          </a:xfrm>
        </p:spPr>
        <p:txBody>
          <a:bodyPr>
            <a:normAutofit/>
          </a:bodyPr>
          <a:lstStyle/>
          <a:p>
            <a:r>
              <a:rPr lang="en-US" b="1" dirty="0">
                <a:latin typeface="Comic Sans MS" panose="030F0702030302020204" pitchFamily="66" charset="0"/>
                <a:ea typeface="Calibri Light"/>
                <a:cs typeface="Calibri Light"/>
              </a:rPr>
              <a:t>What's next?</a:t>
            </a:r>
            <a:r>
              <a:rPr lang="en-US" dirty="0">
                <a:latin typeface="Comic Sans MS" panose="030F0702030302020204" pitchFamily="66" charset="0"/>
                <a:ea typeface="Calibri Light"/>
                <a:cs typeface="Calibri Light"/>
              </a:rPr>
              <a:t> </a:t>
            </a:r>
            <a:endParaRPr lang="en-US" dirty="0">
              <a:latin typeface="Comic Sans MS" panose="030F0702030302020204" pitchFamily="66" charset="0"/>
            </a:endParaRPr>
          </a:p>
        </p:txBody>
      </p:sp>
      <p:graphicFrame>
        <p:nvGraphicFramePr>
          <p:cNvPr id="5" name="Content Placeholder 2">
            <a:extLst>
              <a:ext uri="{FF2B5EF4-FFF2-40B4-BE49-F238E27FC236}">
                <a16:creationId xmlns:a16="http://schemas.microsoft.com/office/drawing/2014/main" id="{9580B573-C975-90FF-3C5D-23FB274D6909}"/>
              </a:ext>
            </a:extLst>
          </p:cNvPr>
          <p:cNvGraphicFramePr>
            <a:graphicFrameLocks noGrp="1"/>
          </p:cNvGraphicFramePr>
          <p:nvPr>
            <p:ph idx="1"/>
            <p:extLst>
              <p:ext uri="{D42A27DB-BD31-4B8C-83A1-F6EECF244321}">
                <p14:modId xmlns:p14="http://schemas.microsoft.com/office/powerpoint/2010/main" val="1987617506"/>
              </p:ext>
            </p:extLst>
          </p:nvPr>
        </p:nvGraphicFramePr>
        <p:xfrm>
          <a:off x="1113971" y="2101396"/>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7" name="Picture 16" descr="A child in a blue shirt&#10;&#10;Description automatically generated">
            <a:extLst>
              <a:ext uri="{FF2B5EF4-FFF2-40B4-BE49-F238E27FC236}">
                <a16:creationId xmlns:a16="http://schemas.microsoft.com/office/drawing/2014/main" id="{1286E453-41A4-B6A8-ED74-DC5D19015FB7}"/>
              </a:ext>
            </a:extLst>
          </p:cNvPr>
          <p:cNvPicPr>
            <a:picLocks noChangeAspect="1"/>
          </p:cNvPicPr>
          <p:nvPr/>
        </p:nvPicPr>
        <p:blipFill>
          <a:blip r:embed="rId8"/>
          <a:stretch>
            <a:fillRect/>
          </a:stretch>
        </p:blipFill>
        <p:spPr>
          <a:xfrm>
            <a:off x="4339771" y="1561944"/>
            <a:ext cx="3200400" cy="1361025"/>
          </a:xfrm>
          <a:prstGeom prst="rect">
            <a:avLst/>
          </a:prstGeom>
        </p:spPr>
      </p:pic>
    </p:spTree>
    <p:extLst>
      <p:ext uri="{BB962C8B-B14F-4D97-AF65-F5344CB8AC3E}">
        <p14:creationId xmlns:p14="http://schemas.microsoft.com/office/powerpoint/2010/main" val="37882223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pic>
        <p:nvPicPr>
          <p:cNvPr id="16" name="Picture 15" descr="A screenshot of a game&#10;&#10;Description automatically generated">
            <a:extLst>
              <a:ext uri="{FF2B5EF4-FFF2-40B4-BE49-F238E27FC236}">
                <a16:creationId xmlns:a16="http://schemas.microsoft.com/office/drawing/2014/main" id="{0F44F1BA-0E79-5906-1ED5-A2B7C2A45081}"/>
              </a:ext>
            </a:extLst>
          </p:cNvPr>
          <p:cNvPicPr>
            <a:picLocks noChangeAspect="1"/>
          </p:cNvPicPr>
          <p:nvPr/>
        </p:nvPicPr>
        <p:blipFill>
          <a:blip r:embed="rId2"/>
          <a:stretch>
            <a:fillRect/>
          </a:stretch>
        </p:blipFill>
        <p:spPr>
          <a:xfrm>
            <a:off x="5018316" y="2364581"/>
            <a:ext cx="5225142" cy="3358924"/>
          </a:xfrm>
          <a:prstGeom prst="rect">
            <a:avLst/>
          </a:prstGeom>
        </p:spPr>
      </p:pic>
      <p:pic>
        <p:nvPicPr>
          <p:cNvPr id="18" name="Content Placeholder 3" descr="A chart with pictures of animals&#10;&#10;Description automatically generated">
            <a:extLst>
              <a:ext uri="{FF2B5EF4-FFF2-40B4-BE49-F238E27FC236}">
                <a16:creationId xmlns:a16="http://schemas.microsoft.com/office/drawing/2014/main" id="{B6B742F9-077D-D937-9D49-12F18D0DC18B}"/>
              </a:ext>
            </a:extLst>
          </p:cNvPr>
          <p:cNvPicPr>
            <a:picLocks noGrp="1" noChangeAspect="1"/>
          </p:cNvPicPr>
          <p:nvPr>
            <p:ph idx="1"/>
          </p:nvPr>
        </p:nvPicPr>
        <p:blipFill>
          <a:blip r:embed="rId3"/>
          <a:stretch>
            <a:fillRect/>
          </a:stretch>
        </p:blipFill>
        <p:spPr>
          <a:xfrm>
            <a:off x="1097204" y="1372054"/>
            <a:ext cx="3654848" cy="4351338"/>
          </a:xfrm>
        </p:spPr>
      </p:pic>
      <p:sp>
        <p:nvSpPr>
          <p:cNvPr id="19" name="TextBox 18">
            <a:extLst>
              <a:ext uri="{FF2B5EF4-FFF2-40B4-BE49-F238E27FC236}">
                <a16:creationId xmlns:a16="http://schemas.microsoft.com/office/drawing/2014/main" id="{1E2028FD-72E9-81E3-B534-6840EFC84B51}"/>
              </a:ext>
            </a:extLst>
          </p:cNvPr>
          <p:cNvSpPr txBox="1"/>
          <p:nvPr/>
        </p:nvSpPr>
        <p:spPr>
          <a:xfrm>
            <a:off x="6161314" y="1440542"/>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dirty="0">
                <a:latin typeface="comic"/>
                <a:ea typeface="Calibri"/>
                <a:cs typeface="Calibri"/>
              </a:rPr>
              <a:t>At home! </a:t>
            </a:r>
            <a:endParaRPr lang="en-US" sz="4000" b="1" dirty="0">
              <a:latin typeface="comic"/>
            </a:endParaRPr>
          </a:p>
        </p:txBody>
      </p:sp>
    </p:spTree>
    <p:extLst>
      <p:ext uri="{BB962C8B-B14F-4D97-AF65-F5344CB8AC3E}">
        <p14:creationId xmlns:p14="http://schemas.microsoft.com/office/powerpoint/2010/main" val="18530868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086B6-78D4-CECB-89EF-1F8639D63FCE}"/>
              </a:ext>
            </a:extLst>
          </p:cNvPr>
          <p:cNvSpPr>
            <a:spLocks noGrp="1"/>
          </p:cNvSpPr>
          <p:nvPr>
            <p:ph type="title"/>
          </p:nvPr>
        </p:nvSpPr>
        <p:spPr>
          <a:xfrm>
            <a:off x="293914" y="2099582"/>
            <a:ext cx="10515600" cy="1325563"/>
          </a:xfrm>
        </p:spPr>
        <p:txBody>
          <a:bodyPr>
            <a:normAutofit fontScale="90000"/>
          </a:bodyPr>
          <a:lstStyle/>
          <a:p>
            <a:r>
              <a:rPr lang="en-US" b="1" u="sng" dirty="0">
                <a:latin typeface="Comic Sans MS" panose="030F0702030302020204" pitchFamily="66" charset="0"/>
                <a:ea typeface="Calibri Light"/>
                <a:cs typeface="Calibri Light"/>
              </a:rPr>
              <a:t>Assessment </a:t>
            </a:r>
            <a:br>
              <a:rPr lang="en-US" b="1" u="sng" dirty="0">
                <a:ea typeface="Calibri Light"/>
                <a:cs typeface="Calibri Light"/>
              </a:rPr>
            </a:br>
            <a:br>
              <a:rPr lang="en-US" b="1" u="sng" dirty="0">
                <a:ea typeface="Calibri Light"/>
                <a:cs typeface="Calibri Light"/>
              </a:rPr>
            </a:br>
            <a:r>
              <a:rPr lang="en-US" dirty="0">
                <a:latin typeface="Comic Sans MS" panose="030F0702030302020204" pitchFamily="66" charset="0"/>
                <a:ea typeface="Calibri Light"/>
                <a:cs typeface="Calibri Light"/>
              </a:rPr>
              <a:t>Children are assessed individually after each half term and daily interventions are then provided, as necessary.  </a:t>
            </a:r>
            <a:br>
              <a:rPr lang="en-US" dirty="0">
                <a:latin typeface="Comic Sans MS" panose="030F0702030302020204" pitchFamily="66" charset="0"/>
                <a:ea typeface="Calibri Light"/>
                <a:cs typeface="Calibri Light"/>
              </a:rPr>
            </a:br>
            <a:br>
              <a:rPr lang="en-US" dirty="0">
                <a:latin typeface="Comic Sans MS" panose="030F0702030302020204" pitchFamily="66" charset="0"/>
                <a:ea typeface="Calibri Light"/>
                <a:cs typeface="Calibri Light"/>
              </a:rPr>
            </a:br>
            <a:r>
              <a:rPr lang="en-US" dirty="0">
                <a:latin typeface="Comic Sans MS" panose="030F0702030302020204" pitchFamily="66" charset="0"/>
                <a:ea typeface="Calibri Light"/>
                <a:cs typeface="Calibri Light"/>
              </a:rPr>
              <a:t>Reading books will be allocated in relation to this data.  </a:t>
            </a:r>
          </a:p>
        </p:txBody>
      </p:sp>
    </p:spTree>
    <p:extLst>
      <p:ext uri="{BB962C8B-B14F-4D97-AF65-F5344CB8AC3E}">
        <p14:creationId xmlns:p14="http://schemas.microsoft.com/office/powerpoint/2010/main" val="12166321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7AD92-E315-7341-F6C1-D19D0BDAE9E0}"/>
              </a:ext>
            </a:extLst>
          </p:cNvPr>
          <p:cNvSpPr>
            <a:spLocks noGrp="1"/>
          </p:cNvSpPr>
          <p:nvPr>
            <p:ph type="title"/>
          </p:nvPr>
        </p:nvSpPr>
        <p:spPr/>
        <p:txBody>
          <a:bodyPr/>
          <a:lstStyle/>
          <a:p>
            <a:r>
              <a:rPr lang="en-US" b="1" dirty="0">
                <a:latin typeface="Comic Sans MS" panose="030F0702030302020204" pitchFamily="66" charset="0"/>
                <a:ea typeface="Calibri Light"/>
                <a:cs typeface="Calibri Light"/>
              </a:rPr>
              <a:t>Any questions? </a:t>
            </a:r>
            <a:endParaRPr lang="en-US" b="1" dirty="0">
              <a:latin typeface="Comic Sans MS" panose="030F0702030302020204" pitchFamily="66" charset="0"/>
            </a:endParaRPr>
          </a:p>
        </p:txBody>
      </p:sp>
      <p:pic>
        <p:nvPicPr>
          <p:cNvPr id="4" name="Content Placeholder 3" descr="Many hands with colorful question marks above them&#10;&#10;Description automatically generated">
            <a:extLst>
              <a:ext uri="{FF2B5EF4-FFF2-40B4-BE49-F238E27FC236}">
                <a16:creationId xmlns:a16="http://schemas.microsoft.com/office/drawing/2014/main" id="{B2E0DA76-1405-7A6E-2CA8-6B432D0C2CED}"/>
              </a:ext>
            </a:extLst>
          </p:cNvPr>
          <p:cNvPicPr>
            <a:picLocks noGrp="1" noChangeAspect="1"/>
          </p:cNvPicPr>
          <p:nvPr>
            <p:ph idx="1"/>
          </p:nvPr>
        </p:nvPicPr>
        <p:blipFill>
          <a:blip r:embed="rId2"/>
          <a:stretch>
            <a:fillRect/>
          </a:stretch>
        </p:blipFill>
        <p:spPr>
          <a:xfrm>
            <a:off x="2318884" y="1954099"/>
            <a:ext cx="5268232" cy="3506560"/>
          </a:xfrm>
        </p:spPr>
      </p:pic>
    </p:spTree>
    <p:extLst>
      <p:ext uri="{BB962C8B-B14F-4D97-AF65-F5344CB8AC3E}">
        <p14:creationId xmlns:p14="http://schemas.microsoft.com/office/powerpoint/2010/main" val="7559868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2" ma:contentTypeDescription="Create a new document." ma:contentTypeScope="" ma:versionID="72c370e110842f03a39e895b11f1282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bccac42149ebe10444ff548bbf2d7e9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4DDEE1-905F-472A-AA12-4AD0A4CF4B00}">
  <ds:schemaRefs>
    <ds:schemaRef ds:uri="http://schemas.microsoft.com/office/2006/metadata/properties"/>
    <ds:schemaRef ds:uri="http://schemas.microsoft.com/office/infopath/2007/PartnerControls"/>
    <ds:schemaRef ds:uri="6a6f9b4c-029b-444e-addf-4d66571c9b6f"/>
    <ds:schemaRef ds:uri="450a6b86-6e86-4b74-93c9-116031be495f"/>
  </ds:schemaRefs>
</ds:datastoreItem>
</file>

<file path=customXml/itemProps2.xml><?xml version="1.0" encoding="utf-8"?>
<ds:datastoreItem xmlns:ds="http://schemas.openxmlformats.org/officeDocument/2006/customXml" ds:itemID="{610F9CDC-B7D7-4A22-BA01-87A3CAC206D9}">
  <ds:schemaRefs>
    <ds:schemaRef ds:uri="http://schemas.microsoft.com/sharepoint/v3/contenttype/forms"/>
  </ds:schemaRefs>
</ds:datastoreItem>
</file>

<file path=customXml/itemProps3.xml><?xml version="1.0" encoding="utf-8"?>
<ds:datastoreItem xmlns:ds="http://schemas.openxmlformats.org/officeDocument/2006/customXml" ds:itemID="{F5434CEC-F2D5-4145-9CD4-A0A8E76B0D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75</TotalTime>
  <Words>422</Words>
  <Application>Microsoft Office PowerPoint</Application>
  <PresentationFormat>Widescreen</PresentationFormat>
  <Paragraphs>43</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comic</vt:lpstr>
      <vt:lpstr>Comic Sans MS</vt:lpstr>
      <vt:lpstr>office theme</vt:lpstr>
      <vt:lpstr>PowerPoint Presentation</vt:lpstr>
      <vt:lpstr>What's all the fuss about?  Phonics Reading Writing Vocabulary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Systematic Synthetic Phonics ~  SSP</vt:lpstr>
      <vt:lpstr>What makes a Phonics Scheme a scheme?</vt:lpstr>
      <vt:lpstr>Consistency </vt:lpstr>
      <vt:lpstr>PowerPoint Presentation</vt:lpstr>
      <vt:lpstr>Phoneme and Grapheme  - initial sounds</vt:lpstr>
      <vt:lpstr>PowerPoint Presentation</vt:lpstr>
      <vt:lpstr>PowerPoint Presentation</vt:lpstr>
      <vt:lpstr>PowerPoint Presentation</vt:lpstr>
      <vt:lpstr>PowerPoint Presentation</vt:lpstr>
      <vt:lpstr>Pronunciation (pure sounds)</vt:lpstr>
      <vt:lpstr>PowerPoint Presentation</vt:lpstr>
      <vt:lpstr>PowerPoint Presentation</vt:lpstr>
      <vt:lpstr>Tricky Words </vt:lpstr>
      <vt:lpstr>Reading @ Forty Hill   1. Love of reading  2.Wordless picture books 3.School reading sessions x3  GPC's (Grapheme phoneme correspondence)  Prosody Comprehension  </vt:lpstr>
      <vt:lpstr>Fluency  </vt:lpstr>
      <vt:lpstr>Read for pleasure    </vt:lpstr>
      <vt:lpstr>Little Wandle – For parents tab! </vt:lpstr>
      <vt:lpstr>What's next? </vt:lpstr>
      <vt:lpstr>PowerPoint Presentation</vt:lpstr>
      <vt:lpstr>Assessment   Children are assessed individually after each half term and daily interventions are then provided, as necessary.    Reading books will be allocated in relation to this data.  </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J Izard</cp:lastModifiedBy>
  <cp:revision>470</cp:revision>
  <dcterms:created xsi:type="dcterms:W3CDTF">2023-09-17T21:11:00Z</dcterms:created>
  <dcterms:modified xsi:type="dcterms:W3CDTF">2024-10-01T18:04:09Z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