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87" r:id="rId5"/>
    <p:sldId id="281" r:id="rId6"/>
    <p:sldId id="283" r:id="rId7"/>
    <p:sldId id="282" r:id="rId8"/>
    <p:sldId id="269" r:id="rId9"/>
    <p:sldId id="264" r:id="rId10"/>
    <p:sldId id="284" r:id="rId11"/>
    <p:sldId id="259" r:id="rId12"/>
    <p:sldId id="263" r:id="rId13"/>
    <p:sldId id="275" r:id="rId14"/>
    <p:sldId id="260" r:id="rId15"/>
    <p:sldId id="285" r:id="rId16"/>
    <p:sldId id="279" r:id="rId17"/>
    <p:sldId id="262" r:id="rId18"/>
    <p:sldId id="261" r:id="rId19"/>
    <p:sldId id="270" r:id="rId20"/>
    <p:sldId id="274" r:id="rId21"/>
    <p:sldId id="265" r:id="rId22"/>
    <p:sldId id="258" r:id="rId23"/>
    <p:sldId id="266" r:id="rId24"/>
    <p:sldId id="288" r:id="rId25"/>
    <p:sldId id="276" r:id="rId26"/>
    <p:sldId id="26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66DD08-8077-EFE8-6C4A-FFD34E40A51F}" v="50" dt="2025-07-01T21:59:38.246"/>
    <p1510:client id="{28822F6F-2F69-8132-74CE-CC0488666FD4}" v="6" dt="2025-07-01T21:58:33.2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5D3D6-4F37-BD44-B5AB-0139020F87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E852D71-B2DE-FE49-8C76-93551EE47A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1B98731-2D24-F745-A8B6-293642F1B814}"/>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D2523FD1-6496-4E4D-8EDA-FAA005BA67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D7F6DE-C67E-1C4A-A6D9-73958DD13DAD}"/>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1358918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C2829-B61C-C448-950B-8996746BF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D148EB-C5AB-9241-8F65-AE53D6E9457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9F1479-A8CD-844C-A905-875D37E2A6B6}"/>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857F0B2B-79BB-7248-9535-99D583CAAB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DCB529-B99F-A843-B1FD-C9BF9BE19D00}"/>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2439797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E85D1-7C7F-1F41-B0A9-99266CC10C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6BD16DC-8806-B446-BAFD-8EC3290BB8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AEAD92C-23A0-7448-AF75-894D8AA1E4E0}"/>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B78AD437-CD82-4444-B835-20F82A16FD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A97D01-92DC-3A4B-8E5A-1743A6941A5A}"/>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2426922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18492-E4C6-A648-8D0F-09615E147E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CCC4FF-B3E3-AD46-A17E-D2108D0655E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235AC0-8427-7B4E-A0FF-415A92632C9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170A53-C239-C04D-A0B7-94DB999A422B}"/>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6" name="Footer Placeholder 5">
            <a:extLst>
              <a:ext uri="{FF2B5EF4-FFF2-40B4-BE49-F238E27FC236}">
                <a16:creationId xmlns:a16="http://schemas.microsoft.com/office/drawing/2014/main" id="{4F22D7F2-AE69-4444-B5B6-C80C10DD69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DAABE4-6600-824A-BA4C-F298E068EBE5}"/>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1839287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6B66E-318F-2F41-AF08-AC4F3A53EEC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9399795-5913-3E4F-8406-91ECF75A45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13749F-8611-DB44-9246-6BD014154A3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7390C85-553E-C04A-90B1-859F6B3DF6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E88B97F-7260-E34A-83E0-A0DE8420E5D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9ED69E3-EA39-4943-A9B8-9DB803FCB233}"/>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8" name="Footer Placeholder 7">
            <a:extLst>
              <a:ext uri="{FF2B5EF4-FFF2-40B4-BE49-F238E27FC236}">
                <a16:creationId xmlns:a16="http://schemas.microsoft.com/office/drawing/2014/main" id="{92C4FB75-D743-9F47-B3F1-02A2E34D420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13E8C4C-D365-024D-B16A-C22E999EB6D5}"/>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3705080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5D2AF-8A36-3B40-A497-4E64709F3C8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EA0E744-EB7E-8A41-8E0D-469536C7F081}"/>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4" name="Footer Placeholder 3">
            <a:extLst>
              <a:ext uri="{FF2B5EF4-FFF2-40B4-BE49-F238E27FC236}">
                <a16:creationId xmlns:a16="http://schemas.microsoft.com/office/drawing/2014/main" id="{ED2F759B-CE11-424C-981D-26A021D70F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83978C2-C057-8B46-89ED-24D20CE6AE16}"/>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2345406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15EF14-4337-5C47-8279-E101A24CA014}"/>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3" name="Footer Placeholder 2">
            <a:extLst>
              <a:ext uri="{FF2B5EF4-FFF2-40B4-BE49-F238E27FC236}">
                <a16:creationId xmlns:a16="http://schemas.microsoft.com/office/drawing/2014/main" id="{5043B12E-58A1-454A-B72C-3F2A6DA00F4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55BDD2E-AF32-0F4C-A7E7-7038DB42F62F}"/>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994332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4D7B0-C2AE-B845-BB6C-F9050A7AAC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7ACFAB-968E-CD49-8F3C-078EE9355E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BE6F6C3-32DA-B742-AF03-6EF9B4FE0F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D296389-44E0-DE4E-8FB4-195AFCB3081B}"/>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6" name="Footer Placeholder 5">
            <a:extLst>
              <a:ext uri="{FF2B5EF4-FFF2-40B4-BE49-F238E27FC236}">
                <a16:creationId xmlns:a16="http://schemas.microsoft.com/office/drawing/2014/main" id="{D8634D36-C527-E34E-8AFA-E4E83064B1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97F0D40-DA00-E143-920F-25305CF26E98}"/>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1808734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28455-CF60-D34F-A913-4C2732A58A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82C1B1B-B682-A64B-8A2B-3F0426076C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F805C61-5CA8-3944-B8FA-8C8F508B2F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7727332-D621-9542-BA1A-45B291DD4964}"/>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6" name="Footer Placeholder 5">
            <a:extLst>
              <a:ext uri="{FF2B5EF4-FFF2-40B4-BE49-F238E27FC236}">
                <a16:creationId xmlns:a16="http://schemas.microsoft.com/office/drawing/2014/main" id="{133D029A-6901-3046-BA83-3290011BFF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EACA33-7DD3-834F-B65B-2AD0D3058136}"/>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3478893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23F99-47EF-1844-BC16-3803AF46526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D7C6C6-8F36-664D-BD99-0507EF72541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08973E-DB2E-EB41-9649-485DAA3DB1A6}"/>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D0326A18-8DE0-5149-865E-AB5E54A28E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331F14-4E89-974A-9F2B-F2E6CEAED0D7}"/>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3201560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BC08D0-6024-9F48-982B-8B1C9DD8B66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33DAC-3150-E04C-BB4D-70B52C5EF2B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D72D50-0101-A741-AE47-E68B80502BAE}"/>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3B624FE3-8BB3-5D4B-92BE-3260724ECB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307572-551C-2C46-8414-A429834FC8B5}"/>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733454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42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EF9307-8BE1-B440-91A4-DF2A6C66AA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B804F8-E65B-6444-B2D5-642DAC6C1F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BCCC2B-0E86-4149-8DFF-4B7DDCA53F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7D60777E-123D-6A40-ACA5-36D2596EB3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F2CC217-A57E-1649-936B-5F4130F11E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9ED623-CB78-F141-8545-46FA4FDD6875}" type="slidenum">
              <a:rPr lang="en-US" smtClean="0"/>
              <a:t>‹#›</a:t>
            </a:fld>
            <a:endParaRPr lang="en-US"/>
          </a:p>
        </p:txBody>
      </p:sp>
    </p:spTree>
    <p:extLst>
      <p:ext uri="{BB962C8B-B14F-4D97-AF65-F5344CB8AC3E}">
        <p14:creationId xmlns:p14="http://schemas.microsoft.com/office/powerpoint/2010/main" val="3886989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tiff"/><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6.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7.xml"/><Relationship Id="rId5" Type="http://schemas.openxmlformats.org/officeDocument/2006/relationships/image" Target="../media/image34.png"/><Relationship Id="rId4" Type="http://schemas.openxmlformats.org/officeDocument/2006/relationships/image" Target="../media/image33.pn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smithsschoolwear.co.uk/" TargetMode="External"/><Relationship Id="rId2" Type="http://schemas.openxmlformats.org/officeDocument/2006/relationships/image" Target="../media/image16.tiff"/><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9.jpeg"/><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40.jpe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2.pn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mailto:office@fortyhill.enfield.sch.uk" TargetMode="External"/><Relationship Id="rId2" Type="http://schemas.openxmlformats.org/officeDocument/2006/relationships/image" Target="../media/image16.tiff"/><Relationship Id="rId1" Type="http://schemas.openxmlformats.org/officeDocument/2006/relationships/slideLayout" Target="../slideLayouts/slideLayout1.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group of children playing with toys in a water table&#10;&#10;Description automatically generated">
            <a:extLst>
              <a:ext uri="{FF2B5EF4-FFF2-40B4-BE49-F238E27FC236}">
                <a16:creationId xmlns:a16="http://schemas.microsoft.com/office/drawing/2014/main" id="{91271BCF-A590-C9B6-6E06-011BE06CFB96}"/>
              </a:ext>
            </a:extLst>
          </p:cNvPr>
          <p:cNvPicPr>
            <a:picLocks noChangeAspect="1"/>
          </p:cNvPicPr>
          <p:nvPr/>
        </p:nvPicPr>
        <p:blipFill>
          <a:blip r:embed="rId2"/>
          <a:srcRect t="4668" r="-3" b="31836"/>
          <a:stretch>
            <a:fillRect/>
          </a:stretch>
        </p:blipFill>
        <p:spPr>
          <a:xfrm>
            <a:off x="20073" y="10"/>
            <a:ext cx="4003019" cy="3388883"/>
          </a:xfrm>
          <a:prstGeom prst="rect">
            <a:avLst/>
          </a:prstGeom>
        </p:spPr>
      </p:pic>
      <p:pic>
        <p:nvPicPr>
          <p:cNvPr id="9" name="Picture 8" descr="A group of children painting on a table&#10;&#10;Description automatically generated">
            <a:extLst>
              <a:ext uri="{FF2B5EF4-FFF2-40B4-BE49-F238E27FC236}">
                <a16:creationId xmlns:a16="http://schemas.microsoft.com/office/drawing/2014/main" id="{9FCCBF39-8C33-21B2-8820-6B073BA10155}"/>
              </a:ext>
            </a:extLst>
          </p:cNvPr>
          <p:cNvPicPr>
            <a:picLocks noChangeAspect="1"/>
          </p:cNvPicPr>
          <p:nvPr/>
        </p:nvPicPr>
        <p:blipFill>
          <a:blip r:embed="rId3"/>
          <a:srcRect l="1172" r="9849" b="4"/>
          <a:stretch>
            <a:fillRect/>
          </a:stretch>
        </p:blipFill>
        <p:spPr>
          <a:xfrm>
            <a:off x="4094479" y="10"/>
            <a:ext cx="4014047" cy="3383270"/>
          </a:xfrm>
          <a:prstGeom prst="rect">
            <a:avLst/>
          </a:prstGeom>
        </p:spPr>
      </p:pic>
      <p:pic>
        <p:nvPicPr>
          <p:cNvPr id="7" name="Picture 6" descr="A group of children playing in a sandbox&#10;&#10;Description automatically generated">
            <a:extLst>
              <a:ext uri="{FF2B5EF4-FFF2-40B4-BE49-F238E27FC236}">
                <a16:creationId xmlns:a16="http://schemas.microsoft.com/office/drawing/2014/main" id="{29621240-48C3-F013-CDFC-D5EB7D4C085E}"/>
              </a:ext>
            </a:extLst>
          </p:cNvPr>
          <p:cNvPicPr>
            <a:picLocks noChangeAspect="1"/>
          </p:cNvPicPr>
          <p:nvPr/>
        </p:nvPicPr>
        <p:blipFill>
          <a:blip r:embed="rId4"/>
          <a:srcRect t="14978" r="-3" b="21631"/>
          <a:stretch>
            <a:fillRect/>
          </a:stretch>
        </p:blipFill>
        <p:spPr>
          <a:xfrm>
            <a:off x="8198986" y="10"/>
            <a:ext cx="4003039" cy="3383270"/>
          </a:xfrm>
          <a:prstGeom prst="rect">
            <a:avLst/>
          </a:prstGeom>
        </p:spPr>
      </p:pic>
      <p:pic>
        <p:nvPicPr>
          <p:cNvPr id="11" name="Picture 10" descr="A group of girls in a classroom&#10;&#10;Description automatically generated">
            <a:extLst>
              <a:ext uri="{FF2B5EF4-FFF2-40B4-BE49-F238E27FC236}">
                <a16:creationId xmlns:a16="http://schemas.microsoft.com/office/drawing/2014/main" id="{ACBB0E68-A4BD-2FDF-26E2-4C68BE5F6C7A}"/>
              </a:ext>
            </a:extLst>
          </p:cNvPr>
          <p:cNvPicPr>
            <a:picLocks noChangeAspect="1"/>
          </p:cNvPicPr>
          <p:nvPr/>
        </p:nvPicPr>
        <p:blipFill rotWithShape="1">
          <a:blip r:embed="rId5"/>
          <a:srcRect l="-1" t="18305" r="-1" b="18200"/>
          <a:stretch/>
        </p:blipFill>
        <p:spPr>
          <a:xfrm>
            <a:off x="20" y="3469102"/>
            <a:ext cx="4003019" cy="3388893"/>
          </a:xfrm>
          <a:prstGeom prst="rect">
            <a:avLst/>
          </a:prstGeom>
        </p:spPr>
      </p:pic>
      <p:pic>
        <p:nvPicPr>
          <p:cNvPr id="13" name="Picture 12" descr="A child sitting at a table with crayons&#10;&#10;Description automatically generated">
            <a:extLst>
              <a:ext uri="{FF2B5EF4-FFF2-40B4-BE49-F238E27FC236}">
                <a16:creationId xmlns:a16="http://schemas.microsoft.com/office/drawing/2014/main" id="{99645F3A-5668-6D61-6755-61E3A6E3B191}"/>
              </a:ext>
            </a:extLst>
          </p:cNvPr>
          <p:cNvPicPr>
            <a:picLocks noChangeAspect="1"/>
          </p:cNvPicPr>
          <p:nvPr/>
        </p:nvPicPr>
        <p:blipFill>
          <a:blip r:embed="rId6"/>
          <a:srcRect r="11020" b="4"/>
          <a:stretch>
            <a:fillRect/>
          </a:stretch>
        </p:blipFill>
        <p:spPr>
          <a:xfrm>
            <a:off x="4094479" y="3469102"/>
            <a:ext cx="4014047" cy="3383280"/>
          </a:xfrm>
          <a:prstGeom prst="rect">
            <a:avLst/>
          </a:prstGeom>
        </p:spPr>
      </p:pic>
      <p:pic>
        <p:nvPicPr>
          <p:cNvPr id="15" name="Picture 14" descr="A child holding a toy&#10;&#10;Description automatically generated">
            <a:extLst>
              <a:ext uri="{FF2B5EF4-FFF2-40B4-BE49-F238E27FC236}">
                <a16:creationId xmlns:a16="http://schemas.microsoft.com/office/drawing/2014/main" id="{168DE1DE-4D19-7EF3-A122-A3F9CB178108}"/>
              </a:ext>
            </a:extLst>
          </p:cNvPr>
          <p:cNvPicPr>
            <a:picLocks noChangeAspect="1"/>
          </p:cNvPicPr>
          <p:nvPr/>
        </p:nvPicPr>
        <p:blipFill>
          <a:blip r:embed="rId7"/>
          <a:srcRect l="11652" r="-3" b="-3"/>
          <a:stretch>
            <a:fillRect/>
          </a:stretch>
        </p:blipFill>
        <p:spPr>
          <a:xfrm>
            <a:off x="8199966" y="3469102"/>
            <a:ext cx="3992034" cy="3388893"/>
          </a:xfrm>
          <a:prstGeom prst="rect">
            <a:avLst/>
          </a:prstGeom>
        </p:spPr>
      </p:pic>
      <p:sp>
        <p:nvSpPr>
          <p:cNvPr id="2" name="TextBox 14">
            <a:extLst>
              <a:ext uri="{FF2B5EF4-FFF2-40B4-BE49-F238E27FC236}">
                <a16:creationId xmlns:a16="http://schemas.microsoft.com/office/drawing/2014/main" id="{71100E8B-71EB-962D-582D-82F4E1DBD302}"/>
              </a:ext>
            </a:extLst>
          </p:cNvPr>
          <p:cNvSpPr txBox="1"/>
          <p:nvPr/>
        </p:nvSpPr>
        <p:spPr>
          <a:xfrm>
            <a:off x="7002522" y="1837537"/>
            <a:ext cx="3735806" cy="102568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6000" b="1">
                <a:solidFill>
                  <a:srgbClr val="FFFF00"/>
                </a:solidFill>
                <a:latin typeface="Arial"/>
              </a:rPr>
              <a:t>Welcome</a:t>
            </a:r>
            <a:r>
              <a:rPr lang="en-GB" sz="4000" b="1">
                <a:solidFill>
                  <a:srgbClr val="FFFF00"/>
                </a:solidFill>
                <a:latin typeface="Arial"/>
              </a:rPr>
              <a:t> </a:t>
            </a:r>
            <a:endParaRPr lang="en-GB">
              <a:solidFill>
                <a:srgbClr val="FFFF00"/>
              </a:solidFill>
            </a:endParaRPr>
          </a:p>
        </p:txBody>
      </p:sp>
      <p:pic>
        <p:nvPicPr>
          <p:cNvPr id="4" name="Picture 3" descr="A green sign with yellow text&#10;&#10;AI-generated content may be incorrect.">
            <a:extLst>
              <a:ext uri="{FF2B5EF4-FFF2-40B4-BE49-F238E27FC236}">
                <a16:creationId xmlns:a16="http://schemas.microsoft.com/office/drawing/2014/main" id="{00E30FEA-3A4F-F3B2-DC14-CB857CAE96D8}"/>
              </a:ext>
            </a:extLst>
          </p:cNvPr>
          <p:cNvPicPr>
            <a:picLocks noChangeAspect="1"/>
          </p:cNvPicPr>
          <p:nvPr/>
        </p:nvPicPr>
        <p:blipFill>
          <a:blip r:embed="rId8"/>
          <a:stretch>
            <a:fillRect/>
          </a:stretch>
        </p:blipFill>
        <p:spPr>
          <a:xfrm>
            <a:off x="3113408" y="2615466"/>
            <a:ext cx="9078592" cy="962159"/>
          </a:xfrm>
          <a:prstGeom prst="rect">
            <a:avLst/>
          </a:prstGeom>
        </p:spPr>
      </p:pic>
      <p:pic>
        <p:nvPicPr>
          <p:cNvPr id="6" name="Picture 5" descr="Home - Forty Hill C.E. School">
            <a:extLst>
              <a:ext uri="{FF2B5EF4-FFF2-40B4-BE49-F238E27FC236}">
                <a16:creationId xmlns:a16="http://schemas.microsoft.com/office/drawing/2014/main" id="{29930928-0603-9668-AC0D-5959F05B7692}"/>
              </a:ext>
            </a:extLst>
          </p:cNvPr>
          <p:cNvPicPr>
            <a:picLocks noChangeAspect="1"/>
          </p:cNvPicPr>
          <p:nvPr/>
        </p:nvPicPr>
        <p:blipFill>
          <a:blip r:embed="rId9"/>
          <a:stretch>
            <a:fillRect/>
          </a:stretch>
        </p:blipFill>
        <p:spPr>
          <a:xfrm>
            <a:off x="2339641" y="2605338"/>
            <a:ext cx="765007" cy="975560"/>
          </a:xfrm>
          <a:prstGeom prst="rect">
            <a:avLst/>
          </a:prstGeom>
        </p:spPr>
      </p:pic>
    </p:spTree>
    <p:extLst>
      <p:ext uri="{BB962C8B-B14F-4D97-AF65-F5344CB8AC3E}">
        <p14:creationId xmlns:p14="http://schemas.microsoft.com/office/powerpoint/2010/main" val="2928053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BBF8D-2010-A34E-ADF3-F6633DEB6F4C}"/>
              </a:ext>
            </a:extLst>
          </p:cNvPr>
          <p:cNvSpPr>
            <a:spLocks noGrp="1"/>
          </p:cNvSpPr>
          <p:nvPr>
            <p:ph type="ctrTitle"/>
          </p:nvPr>
        </p:nvSpPr>
        <p:spPr>
          <a:xfrm>
            <a:off x="1036664" y="-197074"/>
            <a:ext cx="9626009" cy="1291875"/>
          </a:xfrm>
        </p:spPr>
        <p:txBody>
          <a:bodyPr>
            <a:normAutofit/>
          </a:bodyPr>
          <a:lstStyle/>
          <a:p>
            <a:r>
              <a:rPr lang="en-GB" b="1">
                <a:solidFill>
                  <a:srgbClr val="00B050"/>
                </a:solidFill>
                <a:latin typeface="Arial" panose="020B0604020202020204" pitchFamily="34" charset="0"/>
                <a:cs typeface="Arial" panose="020B0604020202020204" pitchFamily="34" charset="0"/>
              </a:rPr>
              <a:t>Welcome</a:t>
            </a:r>
            <a:r>
              <a:rPr lang="en-GB" sz="4000" b="1">
                <a:solidFill>
                  <a:srgbClr val="00B050"/>
                </a:solidFill>
                <a:latin typeface="Arial" panose="020B0604020202020204" pitchFamily="34" charset="0"/>
                <a:cs typeface="Arial" panose="020B0604020202020204" pitchFamily="34" charset="0"/>
              </a:rPr>
              <a:t> </a:t>
            </a:r>
            <a:endParaRPr lang="en-US" sz="4000" b="1">
              <a:solidFill>
                <a:srgbClr val="00B050"/>
              </a:solidFill>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844E161E-EB70-CF6E-7857-FB8704B5EBCD}"/>
              </a:ext>
            </a:extLst>
          </p:cNvPr>
          <p:cNvPicPr>
            <a:picLocks noChangeAspect="1"/>
          </p:cNvPicPr>
          <p:nvPr/>
        </p:nvPicPr>
        <p:blipFill>
          <a:blip r:embed="rId2"/>
          <a:stretch>
            <a:fillRect/>
          </a:stretch>
        </p:blipFill>
        <p:spPr>
          <a:xfrm>
            <a:off x="7884532" y="1376343"/>
            <a:ext cx="2734057" cy="4286848"/>
          </a:xfrm>
          <a:prstGeom prst="rect">
            <a:avLst/>
          </a:prstGeom>
        </p:spPr>
      </p:pic>
      <p:pic>
        <p:nvPicPr>
          <p:cNvPr id="13" name="Picture 12">
            <a:extLst>
              <a:ext uri="{FF2B5EF4-FFF2-40B4-BE49-F238E27FC236}">
                <a16:creationId xmlns:a16="http://schemas.microsoft.com/office/drawing/2014/main" id="{421BA666-0778-1F06-6050-B08841456536}"/>
              </a:ext>
            </a:extLst>
          </p:cNvPr>
          <p:cNvPicPr>
            <a:picLocks noChangeAspect="1"/>
          </p:cNvPicPr>
          <p:nvPr/>
        </p:nvPicPr>
        <p:blipFill>
          <a:blip r:embed="rId3"/>
          <a:stretch>
            <a:fillRect/>
          </a:stretch>
        </p:blipFill>
        <p:spPr>
          <a:xfrm>
            <a:off x="1307940" y="1291876"/>
            <a:ext cx="2576640" cy="4455782"/>
          </a:xfrm>
          <a:prstGeom prst="rect">
            <a:avLst/>
          </a:prstGeom>
        </p:spPr>
      </p:pic>
      <p:pic>
        <p:nvPicPr>
          <p:cNvPr id="15" name="Picture 14">
            <a:extLst>
              <a:ext uri="{FF2B5EF4-FFF2-40B4-BE49-F238E27FC236}">
                <a16:creationId xmlns:a16="http://schemas.microsoft.com/office/drawing/2014/main" id="{E1A25C5D-59B3-2688-749F-ACF6DC04E21C}"/>
              </a:ext>
            </a:extLst>
          </p:cNvPr>
          <p:cNvPicPr>
            <a:picLocks noChangeAspect="1"/>
          </p:cNvPicPr>
          <p:nvPr/>
        </p:nvPicPr>
        <p:blipFill>
          <a:blip r:embed="rId4"/>
          <a:stretch>
            <a:fillRect/>
          </a:stretch>
        </p:blipFill>
        <p:spPr>
          <a:xfrm>
            <a:off x="3113408" y="5853966"/>
            <a:ext cx="9078592" cy="962159"/>
          </a:xfrm>
          <a:prstGeom prst="rect">
            <a:avLst/>
          </a:prstGeom>
        </p:spPr>
      </p:pic>
      <p:pic>
        <p:nvPicPr>
          <p:cNvPr id="17" name="Picture 16" descr="A green shield with yellow trees&#10;&#10;AI-generated content may be incorrect.">
            <a:extLst>
              <a:ext uri="{FF2B5EF4-FFF2-40B4-BE49-F238E27FC236}">
                <a16:creationId xmlns:a16="http://schemas.microsoft.com/office/drawing/2014/main" id="{57E9FCC5-C140-2EF2-7C65-26C863B6446A}"/>
              </a:ext>
            </a:extLst>
          </p:cNvPr>
          <p:cNvPicPr>
            <a:picLocks noChangeAspect="1"/>
          </p:cNvPicPr>
          <p:nvPr/>
        </p:nvPicPr>
        <p:blipFill>
          <a:blip r:embed="rId5"/>
          <a:stretch>
            <a:fillRect/>
          </a:stretch>
        </p:blipFill>
        <p:spPr>
          <a:xfrm rot="16200000">
            <a:off x="3706246" y="1625966"/>
            <a:ext cx="4286847" cy="3606068"/>
          </a:xfrm>
          <a:prstGeom prst="rect">
            <a:avLst/>
          </a:prstGeom>
        </p:spPr>
      </p:pic>
    </p:spTree>
    <p:extLst>
      <p:ext uri="{BB962C8B-B14F-4D97-AF65-F5344CB8AC3E}">
        <p14:creationId xmlns:p14="http://schemas.microsoft.com/office/powerpoint/2010/main" val="35191825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5A388-049F-00F0-F901-14E3965412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3AD5B-C498-1C19-340B-CA6C072DEEF5}"/>
              </a:ext>
            </a:extLst>
          </p:cNvPr>
          <p:cNvSpPr>
            <a:spLocks noGrp="1"/>
          </p:cNvSpPr>
          <p:nvPr>
            <p:ph type="title"/>
          </p:nvPr>
        </p:nvSpPr>
        <p:spPr/>
        <p:txBody>
          <a:bodyPr/>
          <a:lstStyle/>
          <a:p>
            <a:pPr algn="ctr"/>
            <a:r>
              <a:rPr lang="en-GB" b="1">
                <a:latin typeface="Comic Sans MS" panose="030F0702030302020204" pitchFamily="66" charset="0"/>
              </a:rPr>
              <a:t>Our School Vision and Values</a:t>
            </a:r>
          </a:p>
        </p:txBody>
      </p:sp>
      <p:pic>
        <p:nvPicPr>
          <p:cNvPr id="7" name="Picture 6">
            <a:extLst>
              <a:ext uri="{FF2B5EF4-FFF2-40B4-BE49-F238E27FC236}">
                <a16:creationId xmlns:a16="http://schemas.microsoft.com/office/drawing/2014/main" id="{E9289946-0747-6C1B-B61C-48D89C97BC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5742" y="1607136"/>
            <a:ext cx="5723895" cy="429292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715A29E-C391-8CAF-3E01-9ECFDC8FB094}"/>
              </a:ext>
            </a:extLst>
          </p:cNvPr>
          <p:cNvPicPr>
            <a:picLocks noChangeAspect="1"/>
          </p:cNvPicPr>
          <p:nvPr/>
        </p:nvPicPr>
        <p:blipFill>
          <a:blip r:embed="rId3"/>
          <a:stretch>
            <a:fillRect/>
          </a:stretch>
        </p:blipFill>
        <p:spPr>
          <a:xfrm>
            <a:off x="252363" y="1690688"/>
            <a:ext cx="5744444" cy="4292921"/>
          </a:xfrm>
          <a:prstGeom prst="rect">
            <a:avLst/>
          </a:prstGeom>
        </p:spPr>
      </p:pic>
    </p:spTree>
    <p:extLst>
      <p:ext uri="{BB962C8B-B14F-4D97-AF65-F5344CB8AC3E}">
        <p14:creationId xmlns:p14="http://schemas.microsoft.com/office/powerpoint/2010/main" val="3540742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38F19-135C-D3FF-A7FA-3BB46C6615E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FB7B299-4A83-D844-1FE3-34213EB331A8}"/>
              </a:ext>
            </a:extLst>
          </p:cNvPr>
          <p:cNvPicPr>
            <a:picLocks noChangeAspect="1"/>
          </p:cNvPicPr>
          <p:nvPr/>
        </p:nvPicPr>
        <p:blipFill>
          <a:blip r:embed="rId2"/>
          <a:stretch>
            <a:fillRect/>
          </a:stretch>
        </p:blipFill>
        <p:spPr>
          <a:xfrm>
            <a:off x="808919" y="0"/>
            <a:ext cx="10116962" cy="4324954"/>
          </a:xfrm>
          <a:prstGeom prst="rect">
            <a:avLst/>
          </a:prstGeom>
        </p:spPr>
      </p:pic>
      <p:pic>
        <p:nvPicPr>
          <p:cNvPr id="1026" name="Picture 2" descr="Jesus Washes the Feet of His Disciples ...">
            <a:extLst>
              <a:ext uri="{FF2B5EF4-FFF2-40B4-BE49-F238E27FC236}">
                <a16:creationId xmlns:a16="http://schemas.microsoft.com/office/drawing/2014/main" id="{7DF67837-DE6D-F06C-B28B-927FE2EBD3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9849" y="3751185"/>
            <a:ext cx="4291693" cy="3010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974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379" y="-88787"/>
            <a:ext cx="10515600" cy="1325563"/>
          </a:xfrm>
        </p:spPr>
        <p:txBody>
          <a:bodyPr/>
          <a:lstStyle/>
          <a:p>
            <a:pPr algn="ctr"/>
            <a:r>
              <a:rPr lang="en-US" u="sng">
                <a:latin typeface="Comic Sans MS" panose="030F0702030302020204" pitchFamily="66" charset="0"/>
              </a:rPr>
              <a:t>The Reception Team</a:t>
            </a:r>
            <a:endParaRPr lang="en-GB" u="sng">
              <a:latin typeface="Comic Sans MS" panose="030F0702030302020204" pitchFamily="66" charset="0"/>
            </a:endParaRPr>
          </a:p>
        </p:txBody>
      </p:sp>
      <p:sp>
        <p:nvSpPr>
          <p:cNvPr id="13" name="TextBox 12"/>
          <p:cNvSpPr txBox="1"/>
          <p:nvPr/>
        </p:nvSpPr>
        <p:spPr>
          <a:xfrm>
            <a:off x="3238246" y="1178984"/>
            <a:ext cx="3518217" cy="1569660"/>
          </a:xfrm>
          <a:prstGeom prst="rect">
            <a:avLst/>
          </a:prstGeom>
          <a:noFill/>
        </p:spPr>
        <p:txBody>
          <a:bodyPr wrap="square" rtlCol="0">
            <a:spAutoFit/>
          </a:bodyPr>
          <a:lstStyle/>
          <a:p>
            <a:pPr algn="ctr"/>
            <a:r>
              <a:rPr lang="en-US" sz="2400" err="1">
                <a:latin typeface="Comic Sans MS" panose="030F0702030302020204" pitchFamily="66" charset="0"/>
              </a:rPr>
              <a:t>Mrs</a:t>
            </a:r>
            <a:r>
              <a:rPr lang="en-US" sz="2400">
                <a:latin typeface="Comic Sans MS" panose="030F0702030302020204" pitchFamily="66" charset="0"/>
              </a:rPr>
              <a:t> Munt</a:t>
            </a:r>
          </a:p>
          <a:p>
            <a:pPr algn="ctr"/>
            <a:r>
              <a:rPr lang="en-US" sz="2400">
                <a:latin typeface="Comic Sans MS" panose="030F0702030302020204" pitchFamily="66" charset="0"/>
              </a:rPr>
              <a:t>Reception Class Teacher</a:t>
            </a:r>
          </a:p>
          <a:p>
            <a:pPr algn="ctr"/>
            <a:r>
              <a:rPr lang="en-US" sz="2400">
                <a:latin typeface="Comic Sans MS" panose="030F0702030302020204" pitchFamily="66" charset="0"/>
              </a:rPr>
              <a:t>EYFS &amp; Phase 1 Leader </a:t>
            </a:r>
            <a:endParaRPr lang="en-GB" sz="2400">
              <a:latin typeface="Comic Sans MS" panose="030F0702030302020204" pitchFamily="66" charset="0"/>
            </a:endParaRPr>
          </a:p>
        </p:txBody>
      </p:sp>
      <p:pic>
        <p:nvPicPr>
          <p:cNvPr id="24" name="Picture 23">
            <a:extLst>
              <a:ext uri="{FF2B5EF4-FFF2-40B4-BE49-F238E27FC236}">
                <a16:creationId xmlns:a16="http://schemas.microsoft.com/office/drawing/2014/main" id="{1F8F9406-E807-4C4E-A3D3-036315CECBDB}"/>
              </a:ext>
            </a:extLst>
          </p:cNvPr>
          <p:cNvPicPr>
            <a:picLocks noChangeAspect="1"/>
          </p:cNvPicPr>
          <p:nvPr/>
        </p:nvPicPr>
        <p:blipFill>
          <a:blip r:embed="rId2"/>
          <a:stretch>
            <a:fillRect/>
          </a:stretch>
        </p:blipFill>
        <p:spPr>
          <a:xfrm>
            <a:off x="10868367" y="298929"/>
            <a:ext cx="943224" cy="1049337"/>
          </a:xfrm>
          <a:prstGeom prst="rect">
            <a:avLst/>
          </a:prstGeom>
        </p:spPr>
      </p:pic>
      <p:sp>
        <p:nvSpPr>
          <p:cNvPr id="17" name="Rectangle 16"/>
          <p:cNvSpPr/>
          <p:nvPr/>
        </p:nvSpPr>
        <p:spPr>
          <a:xfrm>
            <a:off x="10400144" y="3526171"/>
            <a:ext cx="2265737" cy="523220"/>
          </a:xfrm>
          <a:prstGeom prst="rect">
            <a:avLst/>
          </a:prstGeom>
        </p:spPr>
        <p:txBody>
          <a:bodyPr wrap="square">
            <a:spAutoFit/>
          </a:bodyPr>
          <a:lstStyle/>
          <a:p>
            <a:pPr algn="ctr"/>
            <a:endParaRPr lang="en-GB" sz="1400">
              <a:latin typeface="Comic Sans MS" panose="030F0702030302020204" pitchFamily="66" charset="0"/>
            </a:endParaRPr>
          </a:p>
          <a:p>
            <a:pPr algn="ctr"/>
            <a:endParaRPr lang="en-GB" sz="1400">
              <a:latin typeface="Comic Sans MS" panose="030F0702030302020204" pitchFamily="66"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2669" y="766136"/>
            <a:ext cx="2117423" cy="3176136"/>
          </a:xfrm>
          <a:prstGeom prst="rect">
            <a:avLst/>
          </a:prstGeom>
        </p:spPr>
      </p:pic>
      <p:sp>
        <p:nvSpPr>
          <p:cNvPr id="8" name="TextBox 7"/>
          <p:cNvSpPr txBox="1"/>
          <p:nvPr/>
        </p:nvSpPr>
        <p:spPr>
          <a:xfrm>
            <a:off x="1042669" y="4703705"/>
            <a:ext cx="3518217" cy="1200329"/>
          </a:xfrm>
          <a:prstGeom prst="rect">
            <a:avLst/>
          </a:prstGeom>
          <a:noFill/>
        </p:spPr>
        <p:txBody>
          <a:bodyPr wrap="square" rtlCol="0">
            <a:spAutoFit/>
          </a:bodyPr>
          <a:lstStyle/>
          <a:p>
            <a:pPr algn="ctr"/>
            <a:r>
              <a:rPr lang="en-GB" sz="2400">
                <a:latin typeface="Comic Sans MS" panose="030F0702030302020204" pitchFamily="66" charset="0"/>
              </a:rPr>
              <a:t>Ms Toumazou</a:t>
            </a:r>
          </a:p>
          <a:p>
            <a:pPr algn="ctr"/>
            <a:r>
              <a:rPr lang="en-GB" sz="2400">
                <a:latin typeface="Comic Sans MS" panose="030F0702030302020204" pitchFamily="66" charset="0"/>
              </a:rPr>
              <a:t>Higher Level Teaching Assistant</a:t>
            </a: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3408" y="3084787"/>
            <a:ext cx="2117423" cy="3271468"/>
          </a:xfrm>
          <a:prstGeom prst="rect">
            <a:avLst/>
          </a:prstGeom>
        </p:spPr>
      </p:pic>
      <p:pic>
        <p:nvPicPr>
          <p:cNvPr id="4" name="Picture 3">
            <a:extLst>
              <a:ext uri="{FF2B5EF4-FFF2-40B4-BE49-F238E27FC236}">
                <a16:creationId xmlns:a16="http://schemas.microsoft.com/office/drawing/2014/main" id="{C8050A00-FCFF-E077-277A-CBF7B2B25D53}"/>
              </a:ext>
            </a:extLst>
          </p:cNvPr>
          <p:cNvPicPr>
            <a:picLocks noChangeAspect="1"/>
          </p:cNvPicPr>
          <p:nvPr/>
        </p:nvPicPr>
        <p:blipFill>
          <a:blip r:embed="rId5"/>
          <a:stretch>
            <a:fillRect/>
          </a:stretch>
        </p:blipFill>
        <p:spPr>
          <a:xfrm>
            <a:off x="6756463" y="3084787"/>
            <a:ext cx="2327152" cy="3291258"/>
          </a:xfrm>
          <a:prstGeom prst="rect">
            <a:avLst/>
          </a:prstGeom>
        </p:spPr>
      </p:pic>
      <p:sp>
        <p:nvSpPr>
          <p:cNvPr id="7" name="Rectangle 6">
            <a:extLst>
              <a:ext uri="{FF2B5EF4-FFF2-40B4-BE49-F238E27FC236}">
                <a16:creationId xmlns:a16="http://schemas.microsoft.com/office/drawing/2014/main" id="{C36B115C-E5FC-218C-14A2-9DBD02DCEC20}"/>
              </a:ext>
            </a:extLst>
          </p:cNvPr>
          <p:cNvSpPr/>
          <p:nvPr/>
        </p:nvSpPr>
        <p:spPr>
          <a:xfrm>
            <a:off x="8837493" y="4600000"/>
            <a:ext cx="3125301" cy="1046440"/>
          </a:xfrm>
          <a:prstGeom prst="rect">
            <a:avLst/>
          </a:prstGeom>
        </p:spPr>
        <p:txBody>
          <a:bodyPr wrap="square">
            <a:spAutoFit/>
          </a:bodyPr>
          <a:lstStyle/>
          <a:p>
            <a:pPr algn="ctr"/>
            <a:r>
              <a:rPr lang="en-US" sz="2400" err="1">
                <a:latin typeface="Comic Sans MS" panose="030F0702030302020204" pitchFamily="66" charset="0"/>
              </a:rPr>
              <a:t>Mrs</a:t>
            </a:r>
            <a:r>
              <a:rPr lang="en-US" sz="2400">
                <a:latin typeface="Comic Sans MS" panose="030F0702030302020204" pitchFamily="66" charset="0"/>
              </a:rPr>
              <a:t> </a:t>
            </a:r>
            <a:r>
              <a:rPr lang="en-US" sz="2400" err="1">
                <a:latin typeface="Comic Sans MS" panose="030F0702030302020204" pitchFamily="66" charset="0"/>
              </a:rPr>
              <a:t>Sofroniou</a:t>
            </a:r>
            <a:endParaRPr lang="en-US" sz="2400">
              <a:latin typeface="Comic Sans MS" panose="030F0702030302020204" pitchFamily="66" charset="0"/>
            </a:endParaRPr>
          </a:p>
          <a:p>
            <a:pPr algn="ctr"/>
            <a:r>
              <a:rPr lang="en-US" sz="2400" i="1">
                <a:latin typeface="Comic Sans MS" panose="030F0702030302020204" pitchFamily="66" charset="0"/>
              </a:rPr>
              <a:t>Afternoons only </a:t>
            </a:r>
          </a:p>
          <a:p>
            <a:pPr algn="ctr"/>
            <a:endParaRPr lang="en-GB" sz="1400">
              <a:latin typeface="Comic Sans MS" panose="030F0702030302020204" pitchFamily="66" charset="0"/>
            </a:endParaRPr>
          </a:p>
        </p:txBody>
      </p:sp>
    </p:spTree>
    <p:extLst>
      <p:ext uri="{BB962C8B-B14F-4D97-AF65-F5344CB8AC3E}">
        <p14:creationId xmlns:p14="http://schemas.microsoft.com/office/powerpoint/2010/main" val="3969623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9B49AD-6810-1B44-975E-886740CBB5F7}"/>
              </a:ext>
            </a:extLst>
          </p:cNvPr>
          <p:cNvSpPr>
            <a:spLocks noGrp="1"/>
          </p:cNvSpPr>
          <p:nvPr>
            <p:ph type="title"/>
          </p:nvPr>
        </p:nvSpPr>
        <p:spPr/>
        <p:txBody>
          <a:bodyPr/>
          <a:lstStyle/>
          <a:p>
            <a:pPr algn="ctr"/>
            <a:r>
              <a:rPr lang="en-US" b="1" u="sng">
                <a:latin typeface="Comic Sans MS" panose="030F0702030302020204" pitchFamily="66" charset="0"/>
              </a:rPr>
              <a:t>Starting Reception</a:t>
            </a:r>
          </a:p>
        </p:txBody>
      </p:sp>
      <p:pic>
        <p:nvPicPr>
          <p:cNvPr id="4" name="Picture 3">
            <a:extLst>
              <a:ext uri="{FF2B5EF4-FFF2-40B4-BE49-F238E27FC236}">
                <a16:creationId xmlns:a16="http://schemas.microsoft.com/office/drawing/2014/main" id="{82D963E9-5458-6441-A8C2-91012E733F17}"/>
              </a:ext>
            </a:extLst>
          </p:cNvPr>
          <p:cNvPicPr>
            <a:picLocks noChangeAspect="1"/>
          </p:cNvPicPr>
          <p:nvPr/>
        </p:nvPicPr>
        <p:blipFill>
          <a:blip r:embed="rId2"/>
          <a:stretch>
            <a:fillRect/>
          </a:stretch>
        </p:blipFill>
        <p:spPr>
          <a:xfrm>
            <a:off x="10868367" y="298929"/>
            <a:ext cx="943224" cy="1049337"/>
          </a:xfrm>
          <a:prstGeom prst="rect">
            <a:avLst/>
          </a:prstGeom>
        </p:spPr>
      </p:pic>
      <p:sp>
        <p:nvSpPr>
          <p:cNvPr id="5" name="TextBox 4"/>
          <p:cNvSpPr txBox="1"/>
          <p:nvPr/>
        </p:nvSpPr>
        <p:spPr>
          <a:xfrm>
            <a:off x="1410640" y="1604485"/>
            <a:ext cx="7988649" cy="4544834"/>
          </a:xfrm>
          <a:prstGeom prst="rect">
            <a:avLst/>
          </a:prstGeom>
          <a:noFill/>
        </p:spPr>
        <p:txBody>
          <a:bodyPr wrap="square" lIns="91440" tIns="45720" rIns="91440" bIns="45720" rtlCol="0" anchor="t">
            <a:spAutoFit/>
          </a:bodyPr>
          <a:lstStyle/>
          <a:p>
            <a:pPr marL="228600" indent="-228600">
              <a:lnSpc>
                <a:spcPct val="90000"/>
              </a:lnSpc>
              <a:spcBef>
                <a:spcPts val="1000"/>
              </a:spcBef>
              <a:buFont typeface="Arial" panose="020B0604020202020204" pitchFamily="34" charset="0"/>
              <a:buChar char="•"/>
            </a:pPr>
            <a:r>
              <a:rPr lang="en-US" sz="2000">
                <a:latin typeface="Comic Sans MS"/>
              </a:rPr>
              <a:t>Transitioning from Nursery to Reception is a huge step for both children and  parents/carers, </a:t>
            </a:r>
            <a:r>
              <a:rPr lang="en-GB" sz="2000">
                <a:latin typeface="Comic Sans MS"/>
              </a:rPr>
              <a:t>and we will support you to ensure that this is positive transition. </a:t>
            </a:r>
            <a:endParaRPr lang="en-GB" sz="2000">
              <a:latin typeface="Comic Sans MS" panose="030F0702030302020204" pitchFamily="66" charset="0"/>
            </a:endParaRPr>
          </a:p>
          <a:p>
            <a:pPr marL="228600" indent="-228600">
              <a:lnSpc>
                <a:spcPct val="90000"/>
              </a:lnSpc>
              <a:spcBef>
                <a:spcPts val="1000"/>
              </a:spcBef>
              <a:buFont typeface="Arial" panose="020B0604020202020204" pitchFamily="34" charset="0"/>
              <a:buChar char="•"/>
            </a:pPr>
            <a:r>
              <a:rPr lang="en-GB" sz="2000">
                <a:latin typeface="Comic Sans MS"/>
              </a:rPr>
              <a:t>We have a workshop for new parents on 11</a:t>
            </a:r>
            <a:r>
              <a:rPr lang="en-GB" sz="2000" baseline="30000">
                <a:latin typeface="Comic Sans MS"/>
              </a:rPr>
              <a:t>th</a:t>
            </a:r>
            <a:r>
              <a:rPr lang="en-GB" sz="2000">
                <a:latin typeface="Comic Sans MS"/>
              </a:rPr>
              <a:t> July in the School Hall. </a:t>
            </a:r>
          </a:p>
          <a:p>
            <a:pPr marL="228600" indent="-228600">
              <a:lnSpc>
                <a:spcPct val="90000"/>
              </a:lnSpc>
              <a:spcBef>
                <a:spcPts val="1000"/>
              </a:spcBef>
              <a:buFont typeface="Arial" panose="020B0604020202020204" pitchFamily="34" charset="0"/>
              <a:buChar char="•"/>
            </a:pPr>
            <a:endParaRPr lang="en-GB" sz="2000">
              <a:latin typeface="Comic Sans MS"/>
            </a:endParaRPr>
          </a:p>
          <a:p>
            <a:pPr marL="228600" indent="-228600">
              <a:lnSpc>
                <a:spcPct val="90000"/>
              </a:lnSpc>
              <a:spcBef>
                <a:spcPts val="1000"/>
              </a:spcBef>
              <a:buFont typeface="Arial" panose="020B0604020202020204" pitchFamily="34" charset="0"/>
              <a:buChar char="•"/>
            </a:pPr>
            <a:r>
              <a:rPr lang="en-GB" sz="2000">
                <a:latin typeface="Comic Sans MS"/>
              </a:rPr>
              <a:t>Following a Home Visit, the children will attend a one hour Stay and Play session on Monday 8</a:t>
            </a:r>
            <a:r>
              <a:rPr lang="en-GB" sz="2000" baseline="30000">
                <a:latin typeface="Comic Sans MS"/>
              </a:rPr>
              <a:t>th</a:t>
            </a:r>
            <a:r>
              <a:rPr lang="en-GB" sz="2000">
                <a:latin typeface="Comic Sans MS"/>
              </a:rPr>
              <a:t> September at either 9.30am or 11am</a:t>
            </a:r>
          </a:p>
          <a:p>
            <a:pPr marL="342900" indent="-342900">
              <a:buFont typeface="Arial"/>
              <a:buChar char="•"/>
            </a:pPr>
            <a:r>
              <a:rPr lang="en-GB" sz="2000">
                <a:latin typeface="Comic Sans MS"/>
              </a:rPr>
              <a:t>Tuesday, Wednesday and Thursday will be transitional days with everyone being in full time by Friday 13</a:t>
            </a:r>
            <a:r>
              <a:rPr lang="en-GB" sz="2000" baseline="30000">
                <a:latin typeface="Comic Sans MS"/>
              </a:rPr>
              <a:t>th</a:t>
            </a:r>
            <a:r>
              <a:rPr lang="en-GB" sz="2000">
                <a:latin typeface="Comic Sans MS"/>
              </a:rPr>
              <a:t> September.  </a:t>
            </a:r>
            <a:endParaRPr lang="en-GB" sz="2000">
              <a:latin typeface="Comic Sans MS" panose="030F0702030302020204" pitchFamily="66" charset="0"/>
            </a:endParaRPr>
          </a:p>
          <a:p>
            <a:pPr marL="228600" indent="-228600">
              <a:lnSpc>
                <a:spcPct val="90000"/>
              </a:lnSpc>
              <a:spcBef>
                <a:spcPts val="1000"/>
              </a:spcBef>
              <a:buFont typeface="Arial" panose="020B0604020202020204" pitchFamily="34" charset="0"/>
              <a:buChar char="•"/>
            </a:pPr>
            <a:r>
              <a:rPr lang="en-GB" sz="2000">
                <a:latin typeface="Comic Sans MS"/>
              </a:rPr>
              <a:t>You will receive your starter packs tonight, which will include all key dates – Home Visit, Stay and Play date and your child’s start dates.</a:t>
            </a:r>
          </a:p>
        </p:txBody>
      </p:sp>
      <p:pic>
        <p:nvPicPr>
          <p:cNvPr id="3" name="Picture 2" descr="A white text with colorful confetti&#10;&#10;Description automatically generated">
            <a:extLst>
              <a:ext uri="{FF2B5EF4-FFF2-40B4-BE49-F238E27FC236}">
                <a16:creationId xmlns:a16="http://schemas.microsoft.com/office/drawing/2014/main" id="{49BFC3A1-AE22-3E95-1976-161372824191}"/>
              </a:ext>
            </a:extLst>
          </p:cNvPr>
          <p:cNvPicPr>
            <a:picLocks noChangeAspect="1"/>
          </p:cNvPicPr>
          <p:nvPr/>
        </p:nvPicPr>
        <p:blipFill>
          <a:blip r:embed="rId3"/>
          <a:stretch>
            <a:fillRect/>
          </a:stretch>
        </p:blipFill>
        <p:spPr>
          <a:xfrm>
            <a:off x="-484" y="2775003"/>
            <a:ext cx="1537885" cy="1036773"/>
          </a:xfrm>
          <a:prstGeom prst="rect">
            <a:avLst/>
          </a:prstGeom>
        </p:spPr>
      </p:pic>
    </p:spTree>
    <p:extLst>
      <p:ext uri="{BB962C8B-B14F-4D97-AF65-F5344CB8AC3E}">
        <p14:creationId xmlns:p14="http://schemas.microsoft.com/office/powerpoint/2010/main" val="1129670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3+ Thousand Corporate Save Date Invitation Royalty-Free Images, Stock  Photos &amp; Pictures | Shutterstock">
            <a:extLst>
              <a:ext uri="{FF2B5EF4-FFF2-40B4-BE49-F238E27FC236}">
                <a16:creationId xmlns:a16="http://schemas.microsoft.com/office/drawing/2014/main" id="{27941CCA-6F49-AD25-3CC6-8FFEFDEF1F2F}"/>
              </a:ext>
            </a:extLst>
          </p:cNvPr>
          <p:cNvPicPr>
            <a:picLocks noChangeAspect="1"/>
          </p:cNvPicPr>
          <p:nvPr/>
        </p:nvPicPr>
        <p:blipFill>
          <a:blip r:embed="rId2"/>
          <a:stretch>
            <a:fillRect/>
          </a:stretch>
        </p:blipFill>
        <p:spPr>
          <a:xfrm>
            <a:off x="408502" y="991253"/>
            <a:ext cx="4022455" cy="3766088"/>
          </a:xfrm>
          <a:prstGeom prst="rect">
            <a:avLst/>
          </a:prstGeom>
        </p:spPr>
      </p:pic>
      <p:sp>
        <p:nvSpPr>
          <p:cNvPr id="6" name="TextBox 5">
            <a:extLst>
              <a:ext uri="{FF2B5EF4-FFF2-40B4-BE49-F238E27FC236}">
                <a16:creationId xmlns:a16="http://schemas.microsoft.com/office/drawing/2014/main" id="{9BAD9064-4405-873D-105C-2EDCCB121F9D}"/>
              </a:ext>
            </a:extLst>
          </p:cNvPr>
          <p:cNvSpPr txBox="1"/>
          <p:nvPr/>
        </p:nvSpPr>
        <p:spPr>
          <a:xfrm>
            <a:off x="5370653" y="789007"/>
            <a:ext cx="5366794" cy="65248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rgbClr val="00B050"/>
                </a:solidFill>
                <a:latin typeface="Comic Sans MS"/>
              </a:rPr>
              <a:t>Afternoon Workshop </a:t>
            </a:r>
            <a:endParaRPr lang="en-US">
              <a:solidFill>
                <a:srgbClr val="00B050"/>
              </a:solidFill>
              <a:latin typeface="Calibri" panose="020F0502020204030204"/>
              <a:ea typeface="Calibri"/>
              <a:cs typeface="Calibri"/>
            </a:endParaRPr>
          </a:p>
          <a:p>
            <a:endParaRPr lang="en-GB" sz="2400">
              <a:solidFill>
                <a:srgbClr val="00B050"/>
              </a:solidFill>
              <a:latin typeface="Comic Sans MS"/>
            </a:endParaRPr>
          </a:p>
          <a:p>
            <a:r>
              <a:rPr lang="en-GB" sz="2400">
                <a:solidFill>
                  <a:srgbClr val="00B050"/>
                </a:solidFill>
                <a:latin typeface="Comic Sans MS"/>
              </a:rPr>
              <a:t>Forty Hill School</a:t>
            </a:r>
            <a:endParaRPr lang="en-US">
              <a:solidFill>
                <a:srgbClr val="00B050"/>
              </a:solidFill>
              <a:ea typeface="Calibri"/>
              <a:cs typeface="Calibri"/>
            </a:endParaRPr>
          </a:p>
          <a:p>
            <a:endParaRPr lang="en-GB" sz="2400">
              <a:solidFill>
                <a:srgbClr val="00B050"/>
              </a:solidFill>
              <a:latin typeface="Comic Sans MS"/>
            </a:endParaRPr>
          </a:p>
          <a:p>
            <a:r>
              <a:rPr lang="en-GB" sz="2400">
                <a:solidFill>
                  <a:srgbClr val="00B050"/>
                </a:solidFill>
                <a:latin typeface="Comic Sans MS"/>
              </a:rPr>
              <a:t>Friday 11th July @ 2pm</a:t>
            </a:r>
          </a:p>
          <a:p>
            <a:endParaRPr lang="en-GB" sz="2400">
              <a:latin typeface="Comic Sans MS"/>
            </a:endParaRPr>
          </a:p>
          <a:p>
            <a:endParaRPr lang="en-GB" sz="3200" i="1">
              <a:solidFill>
                <a:srgbClr val="7030A0"/>
              </a:solidFill>
              <a:latin typeface="Comic Sans MS"/>
            </a:endParaRPr>
          </a:p>
          <a:p>
            <a:r>
              <a:rPr lang="en-GB" sz="3200" i="1">
                <a:solidFill>
                  <a:srgbClr val="00B050"/>
                </a:solidFill>
                <a:latin typeface="Comic Sans MS"/>
                <a:ea typeface="Calibri" panose="020F0502020204030204"/>
                <a:cs typeface="Calibri" panose="020F0502020204030204"/>
              </a:rPr>
              <a:t>Please come along and find out what you can do to help your child be 'ready' to start school. </a:t>
            </a:r>
          </a:p>
          <a:p>
            <a:endParaRPr lang="en-GB" sz="2400">
              <a:latin typeface="Comic Sans MS"/>
              <a:ea typeface="Calibri" panose="020F0502020204030204"/>
              <a:cs typeface="Calibri" panose="020F0502020204030204"/>
            </a:endParaRPr>
          </a:p>
          <a:p>
            <a:endParaRPr lang="en-GB" sz="2400">
              <a:latin typeface="Comic Sans MS"/>
              <a:ea typeface="Calibri" panose="020F0502020204030204"/>
              <a:cs typeface="Calibri" panose="020F0502020204030204"/>
            </a:endParaRPr>
          </a:p>
          <a:p>
            <a:endParaRPr lang="en-GB" sz="2400">
              <a:latin typeface="Comic Sans MS"/>
              <a:ea typeface="Calibri" panose="020F0502020204030204"/>
              <a:cs typeface="Calibri" panose="020F0502020204030204"/>
            </a:endParaRPr>
          </a:p>
          <a:p>
            <a:endParaRPr lang="en-GB" sz="2400">
              <a:latin typeface="Comic Sans MS"/>
              <a:ea typeface="Calibri" panose="020F0502020204030204"/>
              <a:cs typeface="Calibri" panose="020F0502020204030204"/>
            </a:endParaRPr>
          </a:p>
          <a:p>
            <a:endParaRPr lang="en-GB">
              <a:ea typeface="Calibri" panose="020F0502020204030204"/>
              <a:cs typeface="Calibri" panose="020F0502020204030204"/>
            </a:endParaRPr>
          </a:p>
        </p:txBody>
      </p:sp>
    </p:spTree>
    <p:extLst>
      <p:ext uri="{BB962C8B-B14F-4D97-AF65-F5344CB8AC3E}">
        <p14:creationId xmlns:p14="http://schemas.microsoft.com/office/powerpoint/2010/main" val="772064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28807-82CF-7743-BC65-DFA7F467E0D5}"/>
              </a:ext>
            </a:extLst>
          </p:cNvPr>
          <p:cNvSpPr>
            <a:spLocks noGrp="1"/>
          </p:cNvSpPr>
          <p:nvPr>
            <p:ph type="title"/>
          </p:nvPr>
        </p:nvSpPr>
        <p:spPr/>
        <p:txBody>
          <a:bodyPr/>
          <a:lstStyle/>
          <a:p>
            <a:pPr algn="ctr"/>
            <a:r>
              <a:rPr lang="en-US" b="1" u="sng">
                <a:latin typeface="Comic Sans MS" panose="030F0902030302020204" pitchFamily="66" charset="0"/>
              </a:rPr>
              <a:t>EYFS Curriculum </a:t>
            </a:r>
          </a:p>
        </p:txBody>
      </p:sp>
      <p:sp>
        <p:nvSpPr>
          <p:cNvPr id="3" name="Content Placeholder 2">
            <a:extLst>
              <a:ext uri="{FF2B5EF4-FFF2-40B4-BE49-F238E27FC236}">
                <a16:creationId xmlns:a16="http://schemas.microsoft.com/office/drawing/2014/main" id="{FF4932A8-E949-644F-9716-A755E0D3EFD4}"/>
              </a:ext>
            </a:extLst>
          </p:cNvPr>
          <p:cNvSpPr>
            <a:spLocks noGrp="1"/>
          </p:cNvSpPr>
          <p:nvPr>
            <p:ph idx="1"/>
          </p:nvPr>
        </p:nvSpPr>
        <p:spPr>
          <a:xfrm>
            <a:off x="250166" y="1690688"/>
            <a:ext cx="11645660" cy="4901498"/>
          </a:xfrm>
        </p:spPr>
        <p:txBody>
          <a:bodyPr>
            <a:normAutofit fontScale="32500" lnSpcReduction="20000"/>
          </a:bodyPr>
          <a:lstStyle/>
          <a:p>
            <a:pPr>
              <a:lnSpc>
                <a:spcPct val="120000"/>
              </a:lnSpc>
            </a:pPr>
            <a:r>
              <a:rPr lang="en-GB" sz="6400">
                <a:latin typeface="Comic Sans MS" panose="030F0902030302020204" pitchFamily="66" charset="0"/>
              </a:rPr>
              <a:t>The Early Years Foundation Stage (EYFS) sets the standards that all early years providers must meet to ensure that children learn and develop well and are kept healthy and safe. It promotes teaching and learning to ensure children’s ‘school readiness’ and gives children the broad range of knowledge and skills that provide the right foundation for good future progress through school and life. </a:t>
            </a:r>
          </a:p>
          <a:p>
            <a:pPr>
              <a:lnSpc>
                <a:spcPct val="120000"/>
              </a:lnSpc>
            </a:pPr>
            <a:endParaRPr lang="en-GB" sz="3100">
              <a:solidFill>
                <a:schemeClr val="accent1">
                  <a:lumMod val="50000"/>
                </a:schemeClr>
              </a:solidFill>
              <a:latin typeface="Comic Sans MS" panose="030F0902030302020204" pitchFamily="66" charset="0"/>
            </a:endParaRPr>
          </a:p>
          <a:p>
            <a:pPr>
              <a:lnSpc>
                <a:spcPct val="120000"/>
              </a:lnSpc>
            </a:pPr>
            <a:r>
              <a:rPr lang="en-GB" sz="6400">
                <a:latin typeface="Comic Sans MS" panose="030F0902030302020204" pitchFamily="66" charset="0"/>
              </a:rPr>
              <a:t>At the beginning of the year the children will have opportunities to initiate their own learning. This will help us plan through their interests and stages of development. These observations will also help assist with our assessments. </a:t>
            </a:r>
          </a:p>
          <a:p>
            <a:pPr>
              <a:lnSpc>
                <a:spcPct val="120000"/>
              </a:lnSpc>
            </a:pPr>
            <a:endParaRPr lang="en-GB" sz="3100">
              <a:latin typeface="Comic Sans MS" panose="030F0902030302020204" pitchFamily="66" charset="0"/>
            </a:endParaRPr>
          </a:p>
          <a:p>
            <a:pPr>
              <a:lnSpc>
                <a:spcPct val="120000"/>
              </a:lnSpc>
            </a:pPr>
            <a:r>
              <a:rPr lang="en-GB" sz="6400">
                <a:latin typeface="Comic Sans MS" panose="030F0902030302020204" pitchFamily="66" charset="0"/>
              </a:rPr>
              <a:t>As the year progresses the amount of time children spend in child initiated play will reduce to allow for a more structured learning style to ensure they are developing skills needed to embrace the Key Stage One curriculum.</a:t>
            </a:r>
          </a:p>
        </p:txBody>
      </p:sp>
    </p:spTree>
    <p:extLst>
      <p:ext uri="{BB962C8B-B14F-4D97-AF65-F5344CB8AC3E}">
        <p14:creationId xmlns:p14="http://schemas.microsoft.com/office/powerpoint/2010/main" val="3244645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F16AB-C0C4-F649-BCC4-8ACA4CD01C81}"/>
              </a:ext>
            </a:extLst>
          </p:cNvPr>
          <p:cNvSpPr>
            <a:spLocks noGrp="1"/>
          </p:cNvSpPr>
          <p:nvPr>
            <p:ph type="title"/>
          </p:nvPr>
        </p:nvSpPr>
        <p:spPr>
          <a:xfrm>
            <a:off x="752742" y="83114"/>
            <a:ext cx="10515600" cy="1325563"/>
          </a:xfrm>
        </p:spPr>
        <p:txBody>
          <a:bodyPr>
            <a:normAutofit/>
          </a:bodyPr>
          <a:lstStyle/>
          <a:p>
            <a:pPr algn="ctr"/>
            <a:r>
              <a:rPr lang="en-US" b="1" u="sng">
                <a:latin typeface="Comic Sans MS" panose="030F0902030302020204" pitchFamily="66" charset="0"/>
              </a:rPr>
              <a:t>Areas of Learning</a:t>
            </a:r>
            <a:br>
              <a:rPr lang="en-US" b="1">
                <a:latin typeface="Comic Sans MS" panose="030F0902030302020204" pitchFamily="66" charset="0"/>
              </a:rPr>
            </a:br>
            <a:endParaRPr lang="en-US" sz="2700">
              <a:latin typeface="Comic Sans MS" panose="030F0902030302020204" pitchFamily="66" charset="0"/>
            </a:endParaRPr>
          </a:p>
        </p:txBody>
      </p:sp>
      <p:sp>
        <p:nvSpPr>
          <p:cNvPr id="3" name="Content Placeholder 2">
            <a:extLst>
              <a:ext uri="{FF2B5EF4-FFF2-40B4-BE49-F238E27FC236}">
                <a16:creationId xmlns:a16="http://schemas.microsoft.com/office/drawing/2014/main" id="{29086CDA-0FF5-0346-9BC3-E9FFE407400E}"/>
              </a:ext>
            </a:extLst>
          </p:cNvPr>
          <p:cNvSpPr>
            <a:spLocks noGrp="1"/>
          </p:cNvSpPr>
          <p:nvPr>
            <p:ph idx="1"/>
          </p:nvPr>
        </p:nvSpPr>
        <p:spPr>
          <a:xfrm>
            <a:off x="527649" y="1256280"/>
            <a:ext cx="10515600" cy="5524081"/>
          </a:xfrm>
        </p:spPr>
        <p:txBody>
          <a:bodyPr>
            <a:normAutofit lnSpcReduction="10000"/>
          </a:bodyPr>
          <a:lstStyle/>
          <a:p>
            <a:pPr marL="0" indent="0">
              <a:spcBef>
                <a:spcPts val="0"/>
              </a:spcBef>
              <a:buNone/>
            </a:pPr>
            <a:r>
              <a:rPr lang="en-US" sz="2400">
                <a:latin typeface="Comic Sans MS" panose="030F0902030302020204" pitchFamily="66" charset="0"/>
              </a:rPr>
              <a:t>The areas of learning and development are important and interconnected. </a:t>
            </a:r>
            <a:endParaRPr lang="en-US" sz="1100">
              <a:latin typeface="Comic Sans MS" panose="030F0902030302020204" pitchFamily="66" charset="0"/>
            </a:endParaRPr>
          </a:p>
          <a:p>
            <a:pPr marL="0" indent="0">
              <a:buNone/>
            </a:pPr>
            <a:r>
              <a:rPr lang="en-US" sz="2400">
                <a:latin typeface="Comic Sans MS" panose="030F0902030302020204" pitchFamily="66" charset="0"/>
              </a:rPr>
              <a:t>There are seven areas of learning:</a:t>
            </a:r>
          </a:p>
          <a:p>
            <a:pPr marL="0" indent="0">
              <a:buNone/>
            </a:pPr>
            <a:endParaRPr lang="en-US" sz="1100">
              <a:latin typeface="Comic Sans MS" panose="030F0902030302020204" pitchFamily="66" charset="0"/>
            </a:endParaRPr>
          </a:p>
          <a:p>
            <a:pPr marL="0" indent="0">
              <a:buNone/>
            </a:pPr>
            <a:r>
              <a:rPr lang="en-US" sz="2400" b="1">
                <a:latin typeface="Comic Sans MS" panose="030F0902030302020204" pitchFamily="66" charset="0"/>
              </a:rPr>
              <a:t>Prime areas </a:t>
            </a:r>
            <a:r>
              <a:rPr lang="en-US" sz="2400">
                <a:latin typeface="Comic Sans MS" panose="030F0902030302020204" pitchFamily="66" charset="0"/>
              </a:rPr>
              <a:t>– </a:t>
            </a:r>
          </a:p>
          <a:p>
            <a:r>
              <a:rPr lang="en-US" sz="2400">
                <a:latin typeface="Comic Sans MS" panose="030F0902030302020204" pitchFamily="66" charset="0"/>
              </a:rPr>
              <a:t>Personal, Social and Emotional Development </a:t>
            </a:r>
          </a:p>
          <a:p>
            <a:r>
              <a:rPr lang="en-US" sz="2400">
                <a:latin typeface="Comic Sans MS" panose="030F0902030302020204" pitchFamily="66" charset="0"/>
              </a:rPr>
              <a:t>Communication and Language </a:t>
            </a:r>
          </a:p>
          <a:p>
            <a:r>
              <a:rPr lang="en-US" sz="2400">
                <a:latin typeface="Comic Sans MS" panose="030F0902030302020204" pitchFamily="66" charset="0"/>
              </a:rPr>
              <a:t>Physical Development </a:t>
            </a:r>
          </a:p>
          <a:p>
            <a:pPr marL="0" indent="0">
              <a:buNone/>
            </a:pPr>
            <a:endParaRPr lang="en-US" sz="1100">
              <a:latin typeface="Comic Sans MS" panose="030F0902030302020204" pitchFamily="66" charset="0"/>
            </a:endParaRPr>
          </a:p>
          <a:p>
            <a:pPr marL="0" indent="0">
              <a:buNone/>
            </a:pPr>
            <a:r>
              <a:rPr lang="en-US" sz="2400" b="1">
                <a:latin typeface="Comic Sans MS" panose="030F0902030302020204" pitchFamily="66" charset="0"/>
              </a:rPr>
              <a:t>Specific areas </a:t>
            </a:r>
            <a:r>
              <a:rPr lang="en-US" sz="2400">
                <a:latin typeface="Comic Sans MS" panose="030F0902030302020204" pitchFamily="66" charset="0"/>
              </a:rPr>
              <a:t>–</a:t>
            </a:r>
          </a:p>
          <a:p>
            <a:r>
              <a:rPr lang="en-US" sz="2400">
                <a:latin typeface="Comic Sans MS" panose="030F0902030302020204" pitchFamily="66" charset="0"/>
              </a:rPr>
              <a:t>Mathematics </a:t>
            </a:r>
          </a:p>
          <a:p>
            <a:r>
              <a:rPr lang="en-US" sz="2400">
                <a:latin typeface="Comic Sans MS" panose="030F0902030302020204" pitchFamily="66" charset="0"/>
              </a:rPr>
              <a:t>Literacy </a:t>
            </a:r>
          </a:p>
          <a:p>
            <a:r>
              <a:rPr lang="en-US" sz="2400">
                <a:latin typeface="Comic Sans MS" panose="030F0902030302020204" pitchFamily="66" charset="0"/>
              </a:rPr>
              <a:t>Understanding the World</a:t>
            </a:r>
          </a:p>
          <a:p>
            <a:r>
              <a:rPr lang="en-US" sz="2400">
                <a:latin typeface="Comic Sans MS" panose="030F0902030302020204" pitchFamily="66" charset="0"/>
              </a:rPr>
              <a:t>Expressive Arts and Design   </a:t>
            </a:r>
            <a:endParaRPr lang="en-US" sz="2400"/>
          </a:p>
        </p:txBody>
      </p:sp>
      <p:pic>
        <p:nvPicPr>
          <p:cNvPr id="5" name="Picture 4" descr="A green shield with yellow trees&#10;&#10;AI-generated content may be incorrect.">
            <a:extLst>
              <a:ext uri="{FF2B5EF4-FFF2-40B4-BE49-F238E27FC236}">
                <a16:creationId xmlns:a16="http://schemas.microsoft.com/office/drawing/2014/main" id="{EC30CF32-117F-1DAD-24FB-3D409645AE9C}"/>
              </a:ext>
            </a:extLst>
          </p:cNvPr>
          <p:cNvPicPr>
            <a:picLocks noChangeAspect="1"/>
          </p:cNvPicPr>
          <p:nvPr/>
        </p:nvPicPr>
        <p:blipFill>
          <a:blip r:embed="rId2"/>
          <a:stretch>
            <a:fillRect/>
          </a:stretch>
        </p:blipFill>
        <p:spPr>
          <a:xfrm rot="16200000">
            <a:off x="10258427" y="60518"/>
            <a:ext cx="1396054" cy="1174352"/>
          </a:xfrm>
          <a:prstGeom prst="rect">
            <a:avLst/>
          </a:prstGeom>
        </p:spPr>
      </p:pic>
      <p:pic>
        <p:nvPicPr>
          <p:cNvPr id="9" name="Picture 8">
            <a:extLst>
              <a:ext uri="{FF2B5EF4-FFF2-40B4-BE49-F238E27FC236}">
                <a16:creationId xmlns:a16="http://schemas.microsoft.com/office/drawing/2014/main" id="{5A85DE12-DCCB-83FD-E43F-A384CEAE01B7}"/>
              </a:ext>
            </a:extLst>
          </p:cNvPr>
          <p:cNvPicPr>
            <a:picLocks noChangeAspect="1"/>
          </p:cNvPicPr>
          <p:nvPr/>
        </p:nvPicPr>
        <p:blipFill>
          <a:blip r:embed="rId3"/>
          <a:stretch>
            <a:fillRect/>
          </a:stretch>
        </p:blipFill>
        <p:spPr>
          <a:xfrm>
            <a:off x="7119397" y="1575119"/>
            <a:ext cx="1562578" cy="2519399"/>
          </a:xfrm>
          <a:prstGeom prst="rect">
            <a:avLst/>
          </a:prstGeom>
        </p:spPr>
      </p:pic>
      <p:pic>
        <p:nvPicPr>
          <p:cNvPr id="1028" name="Picture 4">
            <a:extLst>
              <a:ext uri="{FF2B5EF4-FFF2-40B4-BE49-F238E27FC236}">
                <a16:creationId xmlns:a16="http://schemas.microsoft.com/office/drawing/2014/main" id="{A01BA6DE-5B4B-8DC9-9CE9-944B7087A4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42332" y="1256280"/>
            <a:ext cx="2878236" cy="21586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2C284C0-F8AD-2845-D0A6-9D9BEFCC999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471422" y="4203542"/>
            <a:ext cx="2878237" cy="215867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0C754E9E-49CB-8BE6-05D5-F79C3C3639D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80515" y="3958303"/>
            <a:ext cx="1946105" cy="194610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5DC2F419-5BC6-DD1F-D6F5-683A280114FF}"/>
              </a:ext>
            </a:extLst>
          </p:cNvPr>
          <p:cNvPicPr>
            <a:picLocks noChangeAspect="1"/>
          </p:cNvPicPr>
          <p:nvPr/>
        </p:nvPicPr>
        <p:blipFill>
          <a:blip r:embed="rId7"/>
          <a:stretch>
            <a:fillRect/>
          </a:stretch>
        </p:blipFill>
        <p:spPr>
          <a:xfrm>
            <a:off x="9574752" y="3495218"/>
            <a:ext cx="2140258" cy="2627350"/>
          </a:xfrm>
          <a:prstGeom prst="rect">
            <a:avLst/>
          </a:prstGeom>
        </p:spPr>
      </p:pic>
    </p:spTree>
    <p:extLst>
      <p:ext uri="{BB962C8B-B14F-4D97-AF65-F5344CB8AC3E}">
        <p14:creationId xmlns:p14="http://schemas.microsoft.com/office/powerpoint/2010/main" val="834708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F16AB-C0C4-F649-BCC4-8ACA4CD01C81}"/>
              </a:ext>
            </a:extLst>
          </p:cNvPr>
          <p:cNvSpPr>
            <a:spLocks noGrp="1"/>
          </p:cNvSpPr>
          <p:nvPr>
            <p:ph type="title"/>
          </p:nvPr>
        </p:nvSpPr>
        <p:spPr>
          <a:noFill/>
        </p:spPr>
        <p:txBody>
          <a:bodyPr>
            <a:normAutofit/>
          </a:bodyPr>
          <a:lstStyle/>
          <a:p>
            <a:pPr algn="ctr"/>
            <a:r>
              <a:rPr lang="en-US" b="1" u="sng">
                <a:latin typeface="Comic Sans MS" panose="030F0902030302020204" pitchFamily="66" charset="0"/>
              </a:rPr>
              <a:t>Areas of Development</a:t>
            </a:r>
            <a:br>
              <a:rPr lang="en-US" b="1">
                <a:latin typeface="Comic Sans MS" panose="030F0902030302020204" pitchFamily="66" charset="0"/>
              </a:rPr>
            </a:br>
            <a:endParaRPr lang="en-US" sz="2700">
              <a:latin typeface="Comic Sans MS" panose="030F0902030302020204" pitchFamily="66" charset="0"/>
            </a:endParaRPr>
          </a:p>
        </p:txBody>
      </p:sp>
      <p:sp>
        <p:nvSpPr>
          <p:cNvPr id="3" name="Content Placeholder 2">
            <a:extLst>
              <a:ext uri="{FF2B5EF4-FFF2-40B4-BE49-F238E27FC236}">
                <a16:creationId xmlns:a16="http://schemas.microsoft.com/office/drawing/2014/main" id="{29086CDA-0FF5-0346-9BC3-E9FFE407400E}"/>
              </a:ext>
            </a:extLst>
          </p:cNvPr>
          <p:cNvSpPr>
            <a:spLocks noGrp="1"/>
          </p:cNvSpPr>
          <p:nvPr>
            <p:ph idx="1"/>
          </p:nvPr>
        </p:nvSpPr>
        <p:spPr>
          <a:xfrm>
            <a:off x="527649" y="1256280"/>
            <a:ext cx="10515600" cy="5524081"/>
          </a:xfrm>
        </p:spPr>
        <p:txBody>
          <a:bodyPr>
            <a:normAutofit/>
          </a:bodyPr>
          <a:lstStyle/>
          <a:p>
            <a:pPr marL="0" indent="0">
              <a:spcBef>
                <a:spcPts val="0"/>
              </a:spcBef>
              <a:buNone/>
            </a:pPr>
            <a:br>
              <a:rPr lang="en-GB">
                <a:solidFill>
                  <a:schemeClr val="accent1">
                    <a:lumMod val="50000"/>
                  </a:schemeClr>
                </a:solidFill>
              </a:rPr>
            </a:br>
            <a:r>
              <a:rPr lang="en-US" sz="2000">
                <a:latin typeface="Comic Sans MS" panose="030F0702030302020204" pitchFamily="66" charset="0"/>
              </a:rPr>
              <a:t> </a:t>
            </a:r>
            <a:endParaRPr lang="en-US" sz="2000">
              <a:latin typeface="Comic Sans MS" panose="030F0902030302020204" pitchFamily="66" charset="0"/>
            </a:endParaRPr>
          </a:p>
        </p:txBody>
      </p:sp>
      <p:pic>
        <p:nvPicPr>
          <p:cNvPr id="8" name="Picture 7">
            <a:extLst>
              <a:ext uri="{FF2B5EF4-FFF2-40B4-BE49-F238E27FC236}">
                <a16:creationId xmlns:a16="http://schemas.microsoft.com/office/drawing/2014/main" id="{6AC78B7C-BA38-3736-6D20-3F3E8E25C41B}"/>
              </a:ext>
            </a:extLst>
          </p:cNvPr>
          <p:cNvPicPr>
            <a:picLocks noChangeAspect="1"/>
          </p:cNvPicPr>
          <p:nvPr/>
        </p:nvPicPr>
        <p:blipFill>
          <a:blip r:embed="rId2"/>
          <a:stretch>
            <a:fillRect/>
          </a:stretch>
        </p:blipFill>
        <p:spPr>
          <a:xfrm>
            <a:off x="421632" y="1377366"/>
            <a:ext cx="6382707" cy="4067439"/>
          </a:xfrm>
          <a:prstGeom prst="rect">
            <a:avLst/>
          </a:prstGeom>
        </p:spPr>
      </p:pic>
      <p:sp>
        <p:nvSpPr>
          <p:cNvPr id="9" name="TextBox 8">
            <a:extLst>
              <a:ext uri="{FF2B5EF4-FFF2-40B4-BE49-F238E27FC236}">
                <a16:creationId xmlns:a16="http://schemas.microsoft.com/office/drawing/2014/main" id="{BA696C8B-A547-C2D0-C9B8-6B5E0F6ADF9D}"/>
              </a:ext>
            </a:extLst>
          </p:cNvPr>
          <p:cNvSpPr txBox="1"/>
          <p:nvPr/>
        </p:nvSpPr>
        <p:spPr>
          <a:xfrm>
            <a:off x="838200" y="5565890"/>
            <a:ext cx="10826151" cy="1200329"/>
          </a:xfrm>
          <a:prstGeom prst="rect">
            <a:avLst/>
          </a:prstGeom>
          <a:noFill/>
        </p:spPr>
        <p:txBody>
          <a:bodyPr wrap="square">
            <a:spAutoFit/>
          </a:bodyPr>
          <a:lstStyle/>
          <a:p>
            <a:pPr algn="ctr"/>
            <a:r>
              <a:rPr lang="en-GB">
                <a:latin typeface="Comic Sans MS" panose="030F0702030302020204" pitchFamily="66" charset="0"/>
              </a:rPr>
              <a:t>The Early Learning Goals (ELGs) are the goals or targets children are expected to achieve at the end of their reception year. They are not the curriculum, but an end point measure of what a child should be demonstrating at the end of the Early Years Foundation Stage. There are 17 ELGs across all the areas of learning as shown below.</a:t>
            </a:r>
          </a:p>
        </p:txBody>
      </p:sp>
      <p:pic>
        <p:nvPicPr>
          <p:cNvPr id="11" name="Picture 10">
            <a:extLst>
              <a:ext uri="{FF2B5EF4-FFF2-40B4-BE49-F238E27FC236}">
                <a16:creationId xmlns:a16="http://schemas.microsoft.com/office/drawing/2014/main" id="{58056C89-6201-9C31-1989-B5D7C70DC9AF}"/>
              </a:ext>
            </a:extLst>
          </p:cNvPr>
          <p:cNvPicPr>
            <a:picLocks noChangeAspect="1"/>
          </p:cNvPicPr>
          <p:nvPr/>
        </p:nvPicPr>
        <p:blipFill>
          <a:blip r:embed="rId3"/>
          <a:stretch>
            <a:fillRect/>
          </a:stretch>
        </p:blipFill>
        <p:spPr>
          <a:xfrm>
            <a:off x="6804339" y="1475134"/>
            <a:ext cx="5215409" cy="3242640"/>
          </a:xfrm>
          <a:prstGeom prst="rect">
            <a:avLst/>
          </a:prstGeom>
        </p:spPr>
      </p:pic>
      <p:pic>
        <p:nvPicPr>
          <p:cNvPr id="5" name="Picture 4" descr="A green shield with yellow trees&#10;&#10;AI-generated content may be incorrect.">
            <a:extLst>
              <a:ext uri="{FF2B5EF4-FFF2-40B4-BE49-F238E27FC236}">
                <a16:creationId xmlns:a16="http://schemas.microsoft.com/office/drawing/2014/main" id="{34B12C6F-858F-B621-C9C5-15273131603C}"/>
              </a:ext>
            </a:extLst>
          </p:cNvPr>
          <p:cNvPicPr>
            <a:picLocks noChangeAspect="1"/>
          </p:cNvPicPr>
          <p:nvPr/>
        </p:nvPicPr>
        <p:blipFill>
          <a:blip r:embed="rId4"/>
          <a:stretch>
            <a:fillRect/>
          </a:stretch>
        </p:blipFill>
        <p:spPr>
          <a:xfrm rot="16200000">
            <a:off x="10175174" y="125255"/>
            <a:ext cx="1466307" cy="1233448"/>
          </a:xfrm>
          <a:prstGeom prst="rect">
            <a:avLst/>
          </a:prstGeom>
        </p:spPr>
      </p:pic>
    </p:spTree>
    <p:extLst>
      <p:ext uri="{BB962C8B-B14F-4D97-AF65-F5344CB8AC3E}">
        <p14:creationId xmlns:p14="http://schemas.microsoft.com/office/powerpoint/2010/main" val="35913824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457" y="720606"/>
            <a:ext cx="6318207" cy="32097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53536" y="3444051"/>
            <a:ext cx="6238464" cy="29120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2495372" y="37319"/>
            <a:ext cx="5666936" cy="523220"/>
          </a:xfrm>
          <a:prstGeom prst="rect">
            <a:avLst/>
          </a:prstGeom>
          <a:noFill/>
        </p:spPr>
        <p:txBody>
          <a:bodyPr wrap="none" rtlCol="0">
            <a:spAutoFit/>
          </a:bodyPr>
          <a:lstStyle/>
          <a:p>
            <a:r>
              <a:rPr lang="en-GB" sz="2800" b="1">
                <a:latin typeface="Comic Sans MS" panose="030F0702030302020204" pitchFamily="66" charset="0"/>
              </a:rPr>
              <a:t>A Day in the life of Reception </a:t>
            </a:r>
          </a:p>
        </p:txBody>
      </p:sp>
      <p:sp>
        <p:nvSpPr>
          <p:cNvPr id="7" name="Rectangle 6"/>
          <p:cNvSpPr/>
          <p:nvPr/>
        </p:nvSpPr>
        <p:spPr>
          <a:xfrm>
            <a:off x="6609641" y="1270254"/>
            <a:ext cx="4106785" cy="2031325"/>
          </a:xfrm>
          <a:prstGeom prst="rect">
            <a:avLst/>
          </a:prstGeom>
        </p:spPr>
        <p:txBody>
          <a:bodyPr wrap="square">
            <a:spAutoFit/>
          </a:bodyPr>
          <a:lstStyle/>
          <a:p>
            <a:r>
              <a:rPr lang="en-GB" b="1" u="sng">
                <a:latin typeface="Comic Sans MS" panose="030F0702030302020204" pitchFamily="66" charset="0"/>
              </a:rPr>
              <a:t>Mornings</a:t>
            </a:r>
          </a:p>
          <a:p>
            <a:endParaRPr lang="en-GB" b="1">
              <a:latin typeface="Comic Sans MS" panose="030F0702030302020204" pitchFamily="66" charset="0"/>
            </a:endParaRPr>
          </a:p>
          <a:p>
            <a:r>
              <a:rPr lang="en-GB" b="1">
                <a:latin typeface="Comic Sans MS" panose="030F0702030302020204" pitchFamily="66" charset="0"/>
              </a:rPr>
              <a:t>Reading </a:t>
            </a:r>
          </a:p>
          <a:p>
            <a:r>
              <a:rPr lang="en-GB" b="1">
                <a:latin typeface="Comic Sans MS" panose="030F0702030302020204" pitchFamily="66" charset="0"/>
              </a:rPr>
              <a:t>Child initiated play and directed tasks </a:t>
            </a:r>
          </a:p>
          <a:p>
            <a:r>
              <a:rPr lang="en-GB" b="1">
                <a:latin typeface="Comic Sans MS" panose="030F0702030302020204" pitchFamily="66" charset="0"/>
              </a:rPr>
              <a:t>Phonics</a:t>
            </a:r>
          </a:p>
          <a:p>
            <a:r>
              <a:rPr lang="en-GB" b="1">
                <a:latin typeface="Comic Sans MS" panose="030F0702030302020204" pitchFamily="66" charset="0"/>
              </a:rPr>
              <a:t>Maths </a:t>
            </a:r>
          </a:p>
        </p:txBody>
      </p:sp>
      <p:sp>
        <p:nvSpPr>
          <p:cNvPr id="12" name="Rectangle 11"/>
          <p:cNvSpPr/>
          <p:nvPr/>
        </p:nvSpPr>
        <p:spPr>
          <a:xfrm>
            <a:off x="441979" y="4148763"/>
            <a:ext cx="4106785" cy="2585323"/>
          </a:xfrm>
          <a:prstGeom prst="rect">
            <a:avLst/>
          </a:prstGeom>
        </p:spPr>
        <p:txBody>
          <a:bodyPr wrap="square">
            <a:spAutoFit/>
          </a:bodyPr>
          <a:lstStyle/>
          <a:p>
            <a:r>
              <a:rPr lang="en-GB" b="1" u="sng">
                <a:latin typeface="Comic Sans MS" panose="030F0702030302020204" pitchFamily="66" charset="0"/>
              </a:rPr>
              <a:t>Afternoons </a:t>
            </a:r>
          </a:p>
          <a:p>
            <a:endParaRPr lang="en-GB" b="1">
              <a:latin typeface="Comic Sans MS" panose="030F0702030302020204" pitchFamily="66" charset="0"/>
            </a:endParaRPr>
          </a:p>
          <a:p>
            <a:r>
              <a:rPr lang="en-GB" b="1">
                <a:latin typeface="Comic Sans MS" panose="030F0702030302020204" pitchFamily="66" charset="0"/>
              </a:rPr>
              <a:t>Phonics</a:t>
            </a:r>
          </a:p>
          <a:p>
            <a:r>
              <a:rPr lang="en-GB" b="1">
                <a:latin typeface="Comic Sans MS" panose="030F0702030302020204" pitchFamily="66" charset="0"/>
              </a:rPr>
              <a:t>Understanding the World</a:t>
            </a:r>
          </a:p>
          <a:p>
            <a:r>
              <a:rPr lang="en-GB" b="1">
                <a:latin typeface="Comic Sans MS" panose="030F0702030302020204" pitchFamily="66" charset="0"/>
              </a:rPr>
              <a:t>PSHE</a:t>
            </a:r>
          </a:p>
          <a:p>
            <a:r>
              <a:rPr lang="en-GB" b="1">
                <a:latin typeface="Comic Sans MS" panose="030F0702030302020204" pitchFamily="66" charset="0"/>
              </a:rPr>
              <a:t>RE </a:t>
            </a:r>
          </a:p>
          <a:p>
            <a:r>
              <a:rPr lang="en-GB" b="1">
                <a:latin typeface="Comic Sans MS" panose="030F0702030302020204" pitchFamily="66" charset="0"/>
              </a:rPr>
              <a:t>Child initiated play and directed tasks </a:t>
            </a:r>
          </a:p>
          <a:p>
            <a:endParaRPr lang="en-GB" b="1">
              <a:latin typeface="Comic Sans MS" panose="030F0702030302020204" pitchFamily="66" charset="0"/>
            </a:endParaRPr>
          </a:p>
        </p:txBody>
      </p:sp>
      <p:pic>
        <p:nvPicPr>
          <p:cNvPr id="2" name="Picture 1" descr="A green shield with yellow trees&#10;&#10;AI-generated content may be incorrect.">
            <a:extLst>
              <a:ext uri="{FF2B5EF4-FFF2-40B4-BE49-F238E27FC236}">
                <a16:creationId xmlns:a16="http://schemas.microsoft.com/office/drawing/2014/main" id="{1400484A-B28F-3862-8FCE-48933A3E6330}"/>
              </a:ext>
            </a:extLst>
          </p:cNvPr>
          <p:cNvPicPr>
            <a:picLocks noChangeAspect="1"/>
          </p:cNvPicPr>
          <p:nvPr/>
        </p:nvPicPr>
        <p:blipFill>
          <a:blip r:embed="rId4"/>
          <a:stretch>
            <a:fillRect/>
          </a:stretch>
        </p:blipFill>
        <p:spPr>
          <a:xfrm rot="16200000">
            <a:off x="10212351" y="409271"/>
            <a:ext cx="1754965" cy="1476266"/>
          </a:xfrm>
          <a:prstGeom prst="rect">
            <a:avLst/>
          </a:prstGeom>
        </p:spPr>
      </p:pic>
    </p:spTree>
    <p:extLst>
      <p:ext uri="{BB962C8B-B14F-4D97-AF65-F5344CB8AC3E}">
        <p14:creationId xmlns:p14="http://schemas.microsoft.com/office/powerpoint/2010/main" val="3897028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E1750109-3B91-4506-B997-0CD8E35A14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859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2056">
            <a:extLst>
              <a:ext uri="{FF2B5EF4-FFF2-40B4-BE49-F238E27FC236}">
                <a16:creationId xmlns:a16="http://schemas.microsoft.com/office/drawing/2014/main" id="{E72D8D1B-59F6-4FF3-8547-9BBB6129F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331" y="480060"/>
            <a:ext cx="3442553"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3D2D84B-D394-9778-46E1-44232BD86338}"/>
              </a:ext>
            </a:extLst>
          </p:cNvPr>
          <p:cNvPicPr>
            <a:picLocks noChangeAspect="1"/>
          </p:cNvPicPr>
          <p:nvPr/>
        </p:nvPicPr>
        <p:blipFill>
          <a:blip r:embed="rId2"/>
          <a:stretch>
            <a:fillRect/>
          </a:stretch>
        </p:blipFill>
        <p:spPr>
          <a:xfrm>
            <a:off x="622549" y="958079"/>
            <a:ext cx="3122143" cy="1846428"/>
          </a:xfrm>
          <a:prstGeom prst="rect">
            <a:avLst/>
          </a:prstGeom>
        </p:spPr>
      </p:pic>
      <p:sp>
        <p:nvSpPr>
          <p:cNvPr id="2059" name="Rectangle 2058">
            <a:extLst>
              <a:ext uri="{FF2B5EF4-FFF2-40B4-BE49-F238E27FC236}">
                <a16:creationId xmlns:a16="http://schemas.microsoft.com/office/drawing/2014/main" id="{8FC8C21F-9484-4A71-ABFA-6C10682FA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331" y="3603670"/>
            <a:ext cx="3442553"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A collage of different objects&#10;&#10;AI-generated content may be incorrect.">
            <a:extLst>
              <a:ext uri="{FF2B5EF4-FFF2-40B4-BE49-F238E27FC236}">
                <a16:creationId xmlns:a16="http://schemas.microsoft.com/office/drawing/2014/main" id="{EDD7600A-F792-214E-61CA-EF3F781743E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22549" y="3885636"/>
            <a:ext cx="3104943" cy="2196747"/>
          </a:xfrm>
          <a:prstGeom prst="rect">
            <a:avLst/>
          </a:prstGeom>
          <a:noFill/>
          <a:extLst>
            <a:ext uri="{909E8E84-426E-40DD-AFC4-6F175D3DCCD1}">
              <a14:hiddenFill xmlns:a14="http://schemas.microsoft.com/office/drawing/2010/main">
                <a:solidFill>
                  <a:srgbClr val="FFFFFF"/>
                </a:solidFill>
              </a14:hiddenFill>
            </a:ext>
          </a:extLst>
        </p:spPr>
      </p:pic>
      <p:sp>
        <p:nvSpPr>
          <p:cNvPr id="2061" name="Rectangle 2060">
            <a:extLst>
              <a:ext uri="{FF2B5EF4-FFF2-40B4-BE49-F238E27FC236}">
                <a16:creationId xmlns:a16="http://schemas.microsoft.com/office/drawing/2014/main" id="{2C444748-5A8D-4B53-89FE-42B455DFA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5618" y="487090"/>
            <a:ext cx="3588171"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54FBC2F-E595-D9F4-4A30-4FF73B2D3CA9}"/>
              </a:ext>
            </a:extLst>
          </p:cNvPr>
          <p:cNvPicPr>
            <a:picLocks noChangeAspect="1"/>
          </p:cNvPicPr>
          <p:nvPr/>
        </p:nvPicPr>
        <p:blipFill>
          <a:blip r:embed="rId4"/>
          <a:stretch>
            <a:fillRect/>
          </a:stretch>
        </p:blipFill>
        <p:spPr>
          <a:xfrm>
            <a:off x="4381676" y="747681"/>
            <a:ext cx="3252903" cy="5376698"/>
          </a:xfrm>
          <a:prstGeom prst="rect">
            <a:avLst/>
          </a:prstGeom>
        </p:spPr>
      </p:pic>
      <p:sp>
        <p:nvSpPr>
          <p:cNvPr id="2063" name="Rectangle 2062">
            <a:extLst>
              <a:ext uri="{FF2B5EF4-FFF2-40B4-BE49-F238E27FC236}">
                <a16:creationId xmlns:a16="http://schemas.microsoft.com/office/drawing/2014/main" id="{14044C96-7CFD-44DB-A579-D77B0D37C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5524" y="487090"/>
            <a:ext cx="3588174"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967E3009-7C63-767D-5F7E-B62DCE1EB485}"/>
              </a:ext>
            </a:extLst>
          </p:cNvPr>
          <p:cNvPicPr>
            <a:picLocks noChangeAspect="1"/>
          </p:cNvPicPr>
          <p:nvPr/>
        </p:nvPicPr>
        <p:blipFill>
          <a:blip r:embed="rId5"/>
          <a:stretch>
            <a:fillRect/>
          </a:stretch>
        </p:blipFill>
        <p:spPr>
          <a:xfrm>
            <a:off x="8313518" y="1428065"/>
            <a:ext cx="3252903" cy="4015929"/>
          </a:xfrm>
          <a:prstGeom prst="rect">
            <a:avLst/>
          </a:prstGeom>
        </p:spPr>
      </p:pic>
    </p:spTree>
    <p:extLst>
      <p:ext uri="{BB962C8B-B14F-4D97-AF65-F5344CB8AC3E}">
        <p14:creationId xmlns:p14="http://schemas.microsoft.com/office/powerpoint/2010/main" val="3218369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a:t>Being Global Neighbours</a:t>
            </a:r>
          </a:p>
        </p:txBody>
      </p:sp>
      <p:pic>
        <p:nvPicPr>
          <p:cNvPr id="5" name="Content Placeholder 4"/>
          <p:cNvPicPr>
            <a:picLocks noGrp="1" noChangeAspect="1"/>
          </p:cNvPicPr>
          <p:nvPr>
            <p:ph idx="1"/>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9670184" y="84932"/>
            <a:ext cx="2143125" cy="2076378"/>
          </a:xfrm>
          <a:prstGeom prst="rect">
            <a:avLst/>
          </a:prstGeom>
        </p:spPr>
      </p:pic>
      <p:sp>
        <p:nvSpPr>
          <p:cNvPr id="4" name="AutoShape 2" descr="Global Neighbours - Diocese of Portsmout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extBox 5"/>
          <p:cNvSpPr txBox="1"/>
          <p:nvPr/>
        </p:nvSpPr>
        <p:spPr>
          <a:xfrm>
            <a:off x="581891" y="1930400"/>
            <a:ext cx="10972800" cy="1754326"/>
          </a:xfrm>
          <a:prstGeom prst="rect">
            <a:avLst/>
          </a:prstGeom>
          <a:noFill/>
        </p:spPr>
        <p:txBody>
          <a:bodyPr wrap="square" rtlCol="0">
            <a:spAutoFit/>
          </a:bodyPr>
          <a:lstStyle/>
          <a:p>
            <a:pPr algn="ctr"/>
            <a:r>
              <a:rPr lang="en-GB" b="1">
                <a:latin typeface="Comic Sans MS" panose="030F0702030302020204" pitchFamily="66" charset="0"/>
              </a:rPr>
              <a:t>Being a ‘Steward of the World’ has NEVER been so important.</a:t>
            </a:r>
          </a:p>
          <a:p>
            <a:pPr algn="ctr"/>
            <a:r>
              <a:rPr lang="en-GB" b="1">
                <a:latin typeface="Comic Sans MS" panose="030F0702030302020204" pitchFamily="66" charset="0"/>
              </a:rPr>
              <a:t>Global and Climate education should be as important as Literacy and Maths if we are to prepare the next generation to understand what needs to change, have voices for change and have the skills and knowledge to make change.</a:t>
            </a:r>
          </a:p>
          <a:p>
            <a:pPr algn="ctr"/>
            <a:r>
              <a:rPr lang="en-GB" b="1">
                <a:latin typeface="Comic Sans MS" panose="030F0702030302020204" pitchFamily="66" charset="0"/>
              </a:rPr>
              <a:t>It is our duty to create global neighbours who are confident, responsible and compassionate. Courageous advocates who will look after our world.</a:t>
            </a:r>
          </a:p>
        </p:txBody>
      </p:sp>
      <p:sp>
        <p:nvSpPr>
          <p:cNvPr id="7" name="Rectangle 6"/>
          <p:cNvSpPr/>
          <p:nvPr/>
        </p:nvSpPr>
        <p:spPr>
          <a:xfrm>
            <a:off x="155574" y="3684726"/>
            <a:ext cx="11823989" cy="2862322"/>
          </a:xfrm>
          <a:prstGeom prst="rect">
            <a:avLst/>
          </a:prstGeom>
        </p:spPr>
        <p:txBody>
          <a:bodyPr wrap="square">
            <a:spAutoFit/>
          </a:bodyPr>
          <a:lstStyle/>
          <a:p>
            <a:pPr algn="ctr"/>
            <a:r>
              <a:rPr lang="en-GB">
                <a:latin typeface="Comic Sans MS" panose="030F0702030302020204" pitchFamily="66" charset="0"/>
              </a:rPr>
              <a:t>Our Global Neighbours Curriculum consists of a year-long project for every year group that focused on a key area of global awareness. As a child makes their journey through our school, they will build an in-depth and current set of skills and knowledge about our world that will enable them to be courageous advocates, stewards of the Earth, make change and challenge injustice.</a:t>
            </a:r>
          </a:p>
          <a:p>
            <a:pPr algn="ctr"/>
            <a:endParaRPr lang="en-GB">
              <a:latin typeface="Comic Sans MS" panose="030F0702030302020204" pitchFamily="66" charset="0"/>
            </a:endParaRPr>
          </a:p>
          <a:p>
            <a:pPr algn="ctr"/>
            <a:r>
              <a:rPr lang="en-GB">
                <a:latin typeface="Comic Sans MS" panose="030F0702030302020204" pitchFamily="66" charset="0"/>
              </a:rPr>
              <a:t>But this goes beyond our classrooms; we expect our whole school community to be environmentally responsible and this includes walking to school where possible, if you do drive- park responsibly and safely, recycling uniform by using our pre-loved programme, supporting our school garden with plant donations and physical help, encouraging your child to recycle, care for nature and show respect and kindness to all members of the school and global community whatever their faith, gender, culture, race or beliefs.</a:t>
            </a:r>
          </a:p>
        </p:txBody>
      </p:sp>
      <p:pic>
        <p:nvPicPr>
          <p:cNvPr id="8" name="Picture 7"/>
          <p:cNvPicPr>
            <a:picLocks noChangeAspect="1"/>
          </p:cNvPicPr>
          <p:nvPr/>
        </p:nvPicPr>
        <p:blipFill>
          <a:blip r:embed="rId4"/>
          <a:stretch>
            <a:fillRect/>
          </a:stretch>
        </p:blipFill>
        <p:spPr>
          <a:xfrm>
            <a:off x="378691" y="160339"/>
            <a:ext cx="2013527" cy="1612426"/>
          </a:xfrm>
          <a:prstGeom prst="rect">
            <a:avLst/>
          </a:prstGeom>
        </p:spPr>
      </p:pic>
    </p:spTree>
    <p:extLst>
      <p:ext uri="{BB962C8B-B14F-4D97-AF65-F5344CB8AC3E}">
        <p14:creationId xmlns:p14="http://schemas.microsoft.com/office/powerpoint/2010/main" val="34836681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A3CF8-76BB-C946-BEC0-AB9279923145}"/>
              </a:ext>
            </a:extLst>
          </p:cNvPr>
          <p:cNvSpPr>
            <a:spLocks noGrp="1"/>
          </p:cNvSpPr>
          <p:nvPr>
            <p:ph type="title"/>
          </p:nvPr>
        </p:nvSpPr>
        <p:spPr>
          <a:xfrm>
            <a:off x="544153" y="142080"/>
            <a:ext cx="10515600" cy="1325563"/>
          </a:xfrm>
        </p:spPr>
        <p:txBody>
          <a:bodyPr>
            <a:normAutofit fontScale="90000"/>
          </a:bodyPr>
          <a:lstStyle/>
          <a:p>
            <a:r>
              <a:rPr lang="en-GB" sz="3100" b="1" u="sng">
                <a:latin typeface="Comic Sans MS" panose="030F0902030302020204" pitchFamily="66" charset="0"/>
              </a:rPr>
              <a:t>It is extremely important that standards of expectations are met from the beginning.</a:t>
            </a:r>
            <a:br>
              <a:rPr lang="en-GB" b="1" u="sng"/>
            </a:br>
            <a:endParaRPr lang="en-US"/>
          </a:p>
        </p:txBody>
      </p:sp>
      <p:sp>
        <p:nvSpPr>
          <p:cNvPr id="3" name="Content Placeholder 2">
            <a:extLst>
              <a:ext uri="{FF2B5EF4-FFF2-40B4-BE49-F238E27FC236}">
                <a16:creationId xmlns:a16="http://schemas.microsoft.com/office/drawing/2014/main" id="{8F380147-F5B5-BF45-80C4-CA73A4842200}"/>
              </a:ext>
            </a:extLst>
          </p:cNvPr>
          <p:cNvSpPr>
            <a:spLocks noGrp="1"/>
          </p:cNvSpPr>
          <p:nvPr>
            <p:ph idx="1"/>
          </p:nvPr>
        </p:nvSpPr>
        <p:spPr>
          <a:xfrm>
            <a:off x="221276" y="1192789"/>
            <a:ext cx="11970724" cy="5443538"/>
          </a:xfrm>
        </p:spPr>
        <p:txBody>
          <a:bodyPr vert="horz" lIns="91440" tIns="45720" rIns="91440" bIns="45720" rtlCol="0" anchor="t">
            <a:normAutofit fontScale="92500" lnSpcReduction="20000"/>
          </a:bodyPr>
          <a:lstStyle/>
          <a:p>
            <a:pPr marL="365760" indent="-255905">
              <a:buNone/>
              <a:defRPr/>
            </a:pPr>
            <a:r>
              <a:rPr lang="en-GB">
                <a:latin typeface="Comic Sans MS" panose="030F0702030302020204" pitchFamily="66" charset="0"/>
              </a:rPr>
              <a:t>   </a:t>
            </a:r>
            <a:endParaRPr lang="en-GB">
              <a:latin typeface="Comic Sans MS" panose="030F0902030302020204" pitchFamily="66" charset="0"/>
            </a:endParaRPr>
          </a:p>
          <a:p>
            <a:pPr marL="109220" indent="0">
              <a:buNone/>
              <a:defRPr/>
            </a:pPr>
            <a:r>
              <a:rPr lang="en-GB">
                <a:latin typeface="Comic Sans MS" panose="030F0902030302020204" pitchFamily="66" charset="0"/>
              </a:rPr>
              <a:t>Please make sure your children are on time for school.  Our door opens at </a:t>
            </a:r>
            <a:r>
              <a:rPr lang="en-GB">
                <a:solidFill>
                  <a:srgbClr val="FF0000"/>
                </a:solidFill>
                <a:latin typeface="Comic Sans MS" panose="030F0902030302020204" pitchFamily="66" charset="0"/>
              </a:rPr>
              <a:t>8.40am </a:t>
            </a:r>
            <a:r>
              <a:rPr lang="en-GB">
                <a:latin typeface="Comic Sans MS" panose="030F0902030302020204" pitchFamily="66" charset="0"/>
              </a:rPr>
              <a:t>and registers are taken at </a:t>
            </a:r>
            <a:r>
              <a:rPr lang="en-GB">
                <a:solidFill>
                  <a:srgbClr val="FF0000"/>
                </a:solidFill>
                <a:latin typeface="Comic Sans MS" panose="030F0902030302020204" pitchFamily="66" charset="0"/>
              </a:rPr>
              <a:t>8.50am</a:t>
            </a:r>
          </a:p>
          <a:p>
            <a:pPr marL="365760" indent="-255905">
              <a:buFont typeface="Wingdings" pitchFamily="2" charset="2"/>
              <a:buChar char="v"/>
              <a:defRPr/>
            </a:pPr>
            <a:endParaRPr lang="en-GB">
              <a:solidFill>
                <a:srgbClr val="FF0000"/>
              </a:solidFill>
              <a:latin typeface="Comic Sans MS" panose="030F0902030302020204" pitchFamily="66" charset="0"/>
            </a:endParaRPr>
          </a:p>
          <a:p>
            <a:pPr marL="109220" indent="0">
              <a:buNone/>
              <a:defRPr/>
            </a:pPr>
            <a:r>
              <a:rPr lang="en-GB">
                <a:latin typeface="Comic Sans MS"/>
              </a:rPr>
              <a:t>Please send your child’s </a:t>
            </a:r>
            <a:r>
              <a:rPr lang="en-GB">
                <a:solidFill>
                  <a:srgbClr val="FF0000"/>
                </a:solidFill>
                <a:latin typeface="Comic Sans MS"/>
              </a:rPr>
              <a:t>backpack </a:t>
            </a:r>
            <a:r>
              <a:rPr lang="en-GB">
                <a:latin typeface="Comic Sans MS"/>
              </a:rPr>
              <a:t>in everyday with their reading book as they will be read with at school at least once a week</a:t>
            </a:r>
          </a:p>
          <a:p>
            <a:pPr marL="365760" indent="-255905">
              <a:buFont typeface="Wingdings" pitchFamily="2" charset="2"/>
              <a:buChar char="v"/>
              <a:defRPr/>
            </a:pPr>
            <a:endParaRPr lang="en-GB">
              <a:latin typeface="Comic Sans MS" panose="030F0902030302020204" pitchFamily="66" charset="0"/>
            </a:endParaRPr>
          </a:p>
          <a:p>
            <a:pPr marL="109220" indent="0">
              <a:buNone/>
              <a:defRPr/>
            </a:pPr>
            <a:r>
              <a:rPr lang="en-GB">
                <a:latin typeface="Comic Sans MS"/>
              </a:rPr>
              <a:t>Read to or listen to your child </a:t>
            </a:r>
            <a:r>
              <a:rPr lang="en-GB">
                <a:solidFill>
                  <a:srgbClr val="FF0000"/>
                </a:solidFill>
                <a:latin typeface="Comic Sans MS"/>
              </a:rPr>
              <a:t>read (this will look different for each child) </a:t>
            </a:r>
            <a:r>
              <a:rPr lang="en-GB">
                <a:latin typeface="Comic Sans MS"/>
              </a:rPr>
              <a:t> at least once every day and practise the sounds learnt </a:t>
            </a:r>
            <a:endParaRPr lang="en-GB">
              <a:latin typeface="Comic Sans MS" panose="030F0902030302020204" pitchFamily="66" charset="0"/>
            </a:endParaRPr>
          </a:p>
          <a:p>
            <a:pPr marL="365760" indent="-255905">
              <a:buFont typeface="Wingdings" pitchFamily="2" charset="2"/>
              <a:buChar char="v"/>
              <a:defRPr/>
            </a:pPr>
            <a:endParaRPr lang="en-GB">
              <a:latin typeface="Comic Sans MS" panose="030F0902030302020204" pitchFamily="66" charset="0"/>
            </a:endParaRPr>
          </a:p>
          <a:p>
            <a:pPr marL="109220" indent="0">
              <a:buNone/>
              <a:defRPr/>
            </a:pPr>
            <a:r>
              <a:rPr lang="en-GB">
                <a:latin typeface="Comic Sans MS" panose="030F0902030302020204" pitchFamily="66" charset="0"/>
              </a:rPr>
              <a:t>Ensure that your child is wearing the </a:t>
            </a:r>
            <a:r>
              <a:rPr lang="en-GB">
                <a:solidFill>
                  <a:srgbClr val="FF0000"/>
                </a:solidFill>
                <a:latin typeface="Comic Sans MS" panose="030F0902030302020204" pitchFamily="66" charset="0"/>
              </a:rPr>
              <a:t>correct uniform (labelled) </a:t>
            </a:r>
            <a:r>
              <a:rPr lang="en-GB">
                <a:latin typeface="Comic Sans MS" panose="030F0902030302020204" pitchFamily="66" charset="0"/>
              </a:rPr>
              <a:t>every day</a:t>
            </a:r>
          </a:p>
          <a:p>
            <a:pPr marL="109220" indent="0">
              <a:buNone/>
              <a:defRPr/>
            </a:pPr>
            <a:endParaRPr lang="en-GB">
              <a:latin typeface="Comic Sans MS" panose="030F0902030302020204" pitchFamily="66" charset="0"/>
            </a:endParaRPr>
          </a:p>
          <a:p>
            <a:pPr marL="109220" indent="0">
              <a:buNone/>
              <a:defRPr/>
            </a:pPr>
            <a:r>
              <a:rPr lang="en-GB">
                <a:latin typeface="Comic Sans MS" panose="030F0902030302020204" pitchFamily="66" charset="0"/>
              </a:rPr>
              <a:t>Ensure your </a:t>
            </a:r>
            <a:r>
              <a:rPr lang="en-GB">
                <a:solidFill>
                  <a:srgbClr val="FF0000"/>
                </a:solidFill>
                <a:latin typeface="Comic Sans MS" panose="030F0902030302020204" pitchFamily="66" charset="0"/>
              </a:rPr>
              <a:t>Maintenance Fee </a:t>
            </a:r>
            <a:r>
              <a:rPr lang="en-GB">
                <a:latin typeface="Comic Sans MS" panose="030F0902030302020204" pitchFamily="66" charset="0"/>
              </a:rPr>
              <a:t>is paid every year to help the school building remain safe and well-presented.</a:t>
            </a:r>
          </a:p>
          <a:p>
            <a:pPr marL="0" indent="0">
              <a:buNone/>
            </a:pPr>
            <a:endParaRPr lang="en-US"/>
          </a:p>
        </p:txBody>
      </p:sp>
      <p:pic>
        <p:nvPicPr>
          <p:cNvPr id="5" name="Picture 4" descr="A green shield with yellow trees&#10;&#10;AI-generated content may be incorrect.">
            <a:extLst>
              <a:ext uri="{FF2B5EF4-FFF2-40B4-BE49-F238E27FC236}">
                <a16:creationId xmlns:a16="http://schemas.microsoft.com/office/drawing/2014/main" id="{7CDE8C17-0866-4031-0D8C-3C267541D9AC}"/>
              </a:ext>
            </a:extLst>
          </p:cNvPr>
          <p:cNvPicPr>
            <a:picLocks noChangeAspect="1"/>
          </p:cNvPicPr>
          <p:nvPr/>
        </p:nvPicPr>
        <p:blipFill>
          <a:blip r:embed="rId2"/>
          <a:stretch>
            <a:fillRect/>
          </a:stretch>
        </p:blipFill>
        <p:spPr>
          <a:xfrm rot="16200000">
            <a:off x="10719848" y="247333"/>
            <a:ext cx="1325563" cy="1115055"/>
          </a:xfrm>
          <a:prstGeom prst="rect">
            <a:avLst/>
          </a:prstGeom>
        </p:spPr>
      </p:pic>
    </p:spTree>
    <p:extLst>
      <p:ext uri="{BB962C8B-B14F-4D97-AF65-F5344CB8AC3E}">
        <p14:creationId xmlns:p14="http://schemas.microsoft.com/office/powerpoint/2010/main" val="32295956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09E75-6BF5-194D-A353-CD7A772CD6BF}"/>
              </a:ext>
            </a:extLst>
          </p:cNvPr>
          <p:cNvSpPr>
            <a:spLocks noGrp="1"/>
          </p:cNvSpPr>
          <p:nvPr>
            <p:ph type="title"/>
          </p:nvPr>
        </p:nvSpPr>
        <p:spPr>
          <a:xfrm>
            <a:off x="838200" y="42772"/>
            <a:ext cx="10515600" cy="751556"/>
          </a:xfrm>
        </p:spPr>
        <p:txBody>
          <a:bodyPr/>
          <a:lstStyle/>
          <a:p>
            <a:pPr algn="ctr"/>
            <a:r>
              <a:rPr lang="en-US" b="1" u="sng">
                <a:latin typeface="Comic Sans MS" panose="030F0902030302020204" pitchFamily="66" charset="0"/>
              </a:rPr>
              <a:t>Uniform</a:t>
            </a:r>
          </a:p>
        </p:txBody>
      </p:sp>
      <p:pic>
        <p:nvPicPr>
          <p:cNvPr id="4" name="Picture 3">
            <a:extLst>
              <a:ext uri="{FF2B5EF4-FFF2-40B4-BE49-F238E27FC236}">
                <a16:creationId xmlns:a16="http://schemas.microsoft.com/office/drawing/2014/main" id="{456339E9-1367-8947-AEE6-5DF54CF3F059}"/>
              </a:ext>
            </a:extLst>
          </p:cNvPr>
          <p:cNvPicPr>
            <a:picLocks noChangeAspect="1"/>
          </p:cNvPicPr>
          <p:nvPr/>
        </p:nvPicPr>
        <p:blipFill>
          <a:blip r:embed="rId2"/>
          <a:stretch>
            <a:fillRect/>
          </a:stretch>
        </p:blipFill>
        <p:spPr>
          <a:xfrm>
            <a:off x="10868367" y="298929"/>
            <a:ext cx="943224" cy="1049337"/>
          </a:xfrm>
          <a:prstGeom prst="rect">
            <a:avLst/>
          </a:prstGeom>
        </p:spPr>
      </p:pic>
      <p:sp>
        <p:nvSpPr>
          <p:cNvPr id="6" name="TextBox 5"/>
          <p:cNvSpPr txBox="1"/>
          <p:nvPr/>
        </p:nvSpPr>
        <p:spPr>
          <a:xfrm>
            <a:off x="181504" y="2959957"/>
            <a:ext cx="10147663" cy="4708981"/>
          </a:xfrm>
          <a:prstGeom prst="rect">
            <a:avLst/>
          </a:prstGeom>
          <a:noFill/>
        </p:spPr>
        <p:txBody>
          <a:bodyPr wrap="square" lIns="91440" tIns="45720" rIns="91440" bIns="45720" rtlCol="0" anchor="t">
            <a:spAutoFit/>
          </a:bodyPr>
          <a:lstStyle/>
          <a:p>
            <a:r>
              <a:rPr lang="en-GB" sz="2000">
                <a:hlinkClick r:id="rId3"/>
              </a:rPr>
              <a:t>https://www.smithsschoolwear.co.uk/</a:t>
            </a:r>
            <a:endParaRPr lang="en-GB" sz="2000"/>
          </a:p>
          <a:p>
            <a:endParaRPr lang="en-GB" sz="1000">
              <a:latin typeface="Comic Sans MS" panose="030F0702030302020204" pitchFamily="66" charset="0"/>
            </a:endParaRPr>
          </a:p>
          <a:p>
            <a:r>
              <a:rPr lang="en-GB" sz="2000" u="sng">
                <a:latin typeface="Comic Sans MS"/>
              </a:rPr>
              <a:t>Shoes</a:t>
            </a:r>
            <a:r>
              <a:rPr lang="en-GB" sz="2000">
                <a:latin typeface="Comic Sans MS"/>
              </a:rPr>
              <a:t>- black shoes or plain black trainers (no boots)</a:t>
            </a:r>
          </a:p>
          <a:p>
            <a:r>
              <a:rPr lang="en-GB" sz="2000">
                <a:latin typeface="Comic Sans MS"/>
              </a:rPr>
              <a:t>Bags- Forty Hill Book Bag or Ruck Sack from Smiths Schoolwear.</a:t>
            </a:r>
          </a:p>
          <a:p>
            <a:endParaRPr lang="en-GB" sz="2000" i="1">
              <a:latin typeface="Comic Sans MS" panose="030F0702030302020204" pitchFamily="66" charset="0"/>
            </a:endParaRPr>
          </a:p>
          <a:p>
            <a:endParaRPr lang="en-GB" sz="2000" i="1">
              <a:latin typeface="Comic Sans MS" panose="030F0702030302020204" pitchFamily="66" charset="0"/>
            </a:endParaRPr>
          </a:p>
          <a:p>
            <a:endParaRPr lang="en-GB" sz="2000" i="1">
              <a:latin typeface="Comic Sans MS" panose="030F0702030302020204" pitchFamily="66" charset="0"/>
            </a:endParaRPr>
          </a:p>
          <a:p>
            <a:endParaRPr lang="en-GB" sz="2000" i="1">
              <a:latin typeface="Comic Sans MS" panose="030F0702030302020204" pitchFamily="66" charset="0"/>
            </a:endParaRPr>
          </a:p>
          <a:p>
            <a:endParaRPr lang="en-GB" sz="2000" i="1">
              <a:latin typeface="Comic Sans MS" panose="030F0702030302020204" pitchFamily="66" charset="0"/>
            </a:endParaRPr>
          </a:p>
          <a:p>
            <a:endParaRPr lang="en-GB" sz="2000" i="1">
              <a:latin typeface="Comic Sans MS" panose="030F0702030302020204" pitchFamily="66" charset="0"/>
            </a:endParaRPr>
          </a:p>
          <a:p>
            <a:endParaRPr lang="en-GB" sz="2000" i="1">
              <a:latin typeface="Comic Sans MS" panose="030F0702030302020204" pitchFamily="66" charset="0"/>
            </a:endParaRPr>
          </a:p>
          <a:p>
            <a:endParaRPr lang="en-GB" sz="2000" i="1">
              <a:latin typeface="Comic Sans MS" panose="030F0702030302020204" pitchFamily="66" charset="0"/>
            </a:endParaRPr>
          </a:p>
          <a:p>
            <a:r>
              <a:rPr lang="en-GB" sz="2000" i="1">
                <a:latin typeface="Comic Sans MS" panose="030F0702030302020204" pitchFamily="66" charset="0"/>
              </a:rPr>
              <a:t>Please ensure that all clothing is labelled with your child’s name. </a:t>
            </a:r>
          </a:p>
          <a:p>
            <a:endParaRPr lang="en-GB" sz="2000" i="1">
              <a:latin typeface="Comic Sans MS" panose="030F0702030302020204" pitchFamily="66" charset="0"/>
            </a:endParaRPr>
          </a:p>
          <a:p>
            <a:endParaRPr lang="en-GB" sz="2000" i="1">
              <a:latin typeface="Comic Sans MS" panose="030F0702030302020204" pitchFamily="66" charset="0"/>
            </a:endParaRPr>
          </a:p>
        </p:txBody>
      </p:sp>
      <p:pic>
        <p:nvPicPr>
          <p:cNvPr id="8" name="Picture 7"/>
          <p:cNvPicPr/>
          <p:nvPr/>
        </p:nvPicPr>
        <p:blipFill>
          <a:blip r:embed="rId4">
            <a:extLst>
              <a:ext uri="{28A0092B-C50C-407E-A947-70E740481C1C}">
                <a14:useLocalDpi xmlns:a14="http://schemas.microsoft.com/office/drawing/2010/main" val="0"/>
              </a:ext>
            </a:extLst>
          </a:blip>
          <a:stretch>
            <a:fillRect/>
          </a:stretch>
        </p:blipFill>
        <p:spPr>
          <a:xfrm>
            <a:off x="278244" y="4128655"/>
            <a:ext cx="7027719" cy="2304761"/>
          </a:xfrm>
          <a:prstGeom prst="rect">
            <a:avLst/>
          </a:prstGeom>
          <a:ln>
            <a:solidFill>
              <a:schemeClr val="tx1"/>
            </a:solidFill>
          </a:ln>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4734" y="794328"/>
            <a:ext cx="8314345" cy="2140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418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GB" sz="2000" i="1">
                <a:latin typeface="Comic Sans MS" panose="030F0702030302020204" pitchFamily="66" charset="0"/>
              </a:rPr>
            </a:br>
            <a:endParaRPr lang="en-GB" sz="2000"/>
          </a:p>
        </p:txBody>
      </p:sp>
      <p:sp>
        <p:nvSpPr>
          <p:cNvPr id="3" name="Content Placeholder 2"/>
          <p:cNvSpPr>
            <a:spLocks noGrp="1"/>
          </p:cNvSpPr>
          <p:nvPr>
            <p:ph idx="1"/>
          </p:nvPr>
        </p:nvSpPr>
        <p:spPr>
          <a:xfrm>
            <a:off x="445131" y="365125"/>
            <a:ext cx="10906626" cy="5640068"/>
          </a:xfrm>
        </p:spPr>
        <p:txBody>
          <a:bodyPr vert="horz" lIns="91440" tIns="45720" rIns="91440" bIns="45720" rtlCol="0" anchor="t">
            <a:noAutofit/>
          </a:bodyPr>
          <a:lstStyle/>
          <a:p>
            <a:r>
              <a:rPr lang="en-US" sz="2000" b="1">
                <a:latin typeface="Comic Sans MS"/>
              </a:rPr>
              <a:t>Black trainers – </a:t>
            </a:r>
            <a:r>
              <a:rPr lang="en-US" sz="2000">
                <a:latin typeface="Comic Sans MS"/>
              </a:rPr>
              <a:t>Your child will need a pair of black </a:t>
            </a:r>
            <a:r>
              <a:rPr lang="en-US" sz="2000" b="1" u="sng" err="1">
                <a:latin typeface="Comic Sans MS"/>
              </a:rPr>
              <a:t>velcro</a:t>
            </a:r>
            <a:r>
              <a:rPr lang="en-US" sz="2000" b="1" u="sng">
                <a:latin typeface="Comic Sans MS"/>
              </a:rPr>
              <a:t> </a:t>
            </a:r>
            <a:r>
              <a:rPr lang="en-US" sz="2000">
                <a:latin typeface="Comic Sans MS"/>
              </a:rPr>
              <a:t>trainers for PE. </a:t>
            </a:r>
          </a:p>
          <a:p>
            <a:r>
              <a:rPr lang="en-US" sz="2000" b="1">
                <a:latin typeface="Comic Sans MS"/>
              </a:rPr>
              <a:t>Bag</a:t>
            </a:r>
            <a:r>
              <a:rPr lang="en-US" sz="2000">
                <a:latin typeface="Comic Sans MS"/>
              </a:rPr>
              <a:t> </a:t>
            </a:r>
            <a:r>
              <a:rPr lang="en-US" sz="2000" i="1">
                <a:latin typeface="Comic Sans MS"/>
              </a:rPr>
              <a:t>- We expect all our children to have a Forty Hill  </a:t>
            </a:r>
            <a:r>
              <a:rPr lang="en-US" sz="2000" b="1">
                <a:latin typeface="Comic Sans MS"/>
              </a:rPr>
              <a:t>back-pack</a:t>
            </a:r>
            <a:r>
              <a:rPr lang="en-US" sz="2000">
                <a:latin typeface="Comic Sans MS"/>
              </a:rPr>
              <a:t> purchased from the School Uniform Shope Smiths on Baker Street. </a:t>
            </a:r>
            <a:endParaRPr lang="en-US" sz="2000">
              <a:latin typeface="Comic Sans MS"/>
              <a:ea typeface="Calibri" panose="020F0502020204030204"/>
              <a:cs typeface="Calibri" panose="020F0502020204030204"/>
            </a:endParaRPr>
          </a:p>
          <a:p>
            <a:r>
              <a:rPr lang="en-US" sz="2000">
                <a:latin typeface="Comic Sans MS"/>
              </a:rPr>
              <a:t>We strongly recommend that all children have a Forty Hill backpack (Smiths- Baker Street). These can be used for their reading books, story books, artwork and any letters that are sent out.</a:t>
            </a:r>
            <a:endParaRPr lang="en-US">
              <a:ea typeface="Calibri" panose="020F0502020204030204"/>
              <a:cs typeface="Calibri" panose="020F0502020204030204"/>
            </a:endParaRPr>
          </a:p>
          <a:p>
            <a:r>
              <a:rPr lang="en-US" sz="2000" b="1">
                <a:latin typeface="Comic Sans MS" panose="030F0702030302020204" pitchFamily="66" charset="0"/>
              </a:rPr>
              <a:t>Spare Clothes – </a:t>
            </a:r>
            <a:r>
              <a:rPr lang="en-US" sz="2000">
                <a:latin typeface="Comic Sans MS" panose="030F0702030302020204" pitchFamily="66" charset="0"/>
              </a:rPr>
              <a:t>Your child will need to a spare set of clothes; these will need to be placed in a bag (not plastic) on your child’s peg.</a:t>
            </a:r>
          </a:p>
          <a:p>
            <a:r>
              <a:rPr lang="en-US" sz="2000" b="1">
                <a:latin typeface="Comic Sans MS" panose="030F0702030302020204" pitchFamily="66" charset="0"/>
              </a:rPr>
              <a:t>Wellies – </a:t>
            </a:r>
            <a:r>
              <a:rPr lang="en-US" sz="2000">
                <a:latin typeface="Comic Sans MS" panose="030F0702030302020204" pitchFamily="66" charset="0"/>
              </a:rPr>
              <a:t>So that children can continue their learning outdoors, all year round, they will need a pair of wellies. These can be brought in daily, or you can leave them on our boot rack.</a:t>
            </a:r>
          </a:p>
          <a:p>
            <a:r>
              <a:rPr lang="en-US" sz="2000" b="1">
                <a:latin typeface="Comic Sans MS"/>
              </a:rPr>
              <a:t>Water bottles – </a:t>
            </a:r>
            <a:r>
              <a:rPr lang="en-US" sz="2000">
                <a:latin typeface="Comic Sans MS"/>
              </a:rPr>
              <a:t>Your child will need a filled water bottle – this will need to be brought into reception, everyday.</a:t>
            </a:r>
          </a:p>
          <a:p>
            <a:r>
              <a:rPr lang="en-US" sz="2000" b="1">
                <a:latin typeface="Comic Sans MS" panose="030F0702030302020204" pitchFamily="66" charset="0"/>
              </a:rPr>
              <a:t>Jewellery</a:t>
            </a:r>
            <a:r>
              <a:rPr lang="en-US" sz="2000">
                <a:latin typeface="Comic Sans MS" panose="030F0702030302020204" pitchFamily="66" charset="0"/>
              </a:rPr>
              <a:t> - Only stud earrings are allowed to be worn to school. Bracelets, necklaces or rings are not to be worn at any time. </a:t>
            </a:r>
          </a:p>
          <a:p>
            <a:r>
              <a:rPr lang="en-US" sz="2000" b="1">
                <a:latin typeface="Comic Sans MS"/>
              </a:rPr>
              <a:t>Hair</a:t>
            </a:r>
            <a:r>
              <a:rPr lang="en-US" sz="2000">
                <a:latin typeface="Comic Sans MS"/>
              </a:rPr>
              <a:t> - For safety reasons, long hair must be tied back with an appropriate fastening at all times (this applies to girls and boys).  All fastenings need to be grey, black or green and should be small and discreet.</a:t>
            </a:r>
          </a:p>
          <a:p>
            <a:r>
              <a:rPr lang="en-US" sz="2000" b="1">
                <a:latin typeface="Comic Sans MS" panose="030F0702030302020204" pitchFamily="66" charset="0"/>
              </a:rPr>
              <a:t>Toys and Sweets </a:t>
            </a:r>
            <a:r>
              <a:rPr lang="en-US" sz="2000">
                <a:latin typeface="Comic Sans MS" panose="030F0702030302020204" pitchFamily="66" charset="0"/>
              </a:rPr>
              <a:t>– Please do not allow your child to bring sweets, toys or money etc. into school.</a:t>
            </a:r>
            <a:endParaRPr lang="en-GB" sz="2000">
              <a:latin typeface="Comic Sans MS" panose="030F0702030302020204" pitchFamily="66" charset="0"/>
            </a:endParaRPr>
          </a:p>
        </p:txBody>
      </p:sp>
      <p:pic>
        <p:nvPicPr>
          <p:cNvPr id="5" name="Picture 4" descr="A green shield with yellow trees&#10;&#10;AI-generated content may be incorrect.">
            <a:extLst>
              <a:ext uri="{FF2B5EF4-FFF2-40B4-BE49-F238E27FC236}">
                <a16:creationId xmlns:a16="http://schemas.microsoft.com/office/drawing/2014/main" id="{9EBF03A5-DB26-A396-782A-34372FA67E10}"/>
              </a:ext>
            </a:extLst>
          </p:cNvPr>
          <p:cNvPicPr>
            <a:picLocks noChangeAspect="1"/>
          </p:cNvPicPr>
          <p:nvPr/>
        </p:nvPicPr>
        <p:blipFill>
          <a:blip r:embed="rId2"/>
          <a:stretch>
            <a:fillRect/>
          </a:stretch>
        </p:blipFill>
        <p:spPr>
          <a:xfrm rot="16200000">
            <a:off x="10972203" y="99917"/>
            <a:ext cx="1315075" cy="1124519"/>
          </a:xfrm>
          <a:prstGeom prst="rect">
            <a:avLst/>
          </a:prstGeom>
        </p:spPr>
      </p:pic>
    </p:spTree>
    <p:extLst>
      <p:ext uri="{BB962C8B-B14F-4D97-AF65-F5344CB8AC3E}">
        <p14:creationId xmlns:p14="http://schemas.microsoft.com/office/powerpoint/2010/main" val="638993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7862"/>
            <a:ext cx="10515600" cy="1325563"/>
          </a:xfrm>
        </p:spPr>
        <p:txBody>
          <a:bodyPr/>
          <a:lstStyle/>
          <a:p>
            <a:pPr algn="ctr"/>
            <a:r>
              <a:rPr lang="en-GB" b="1" u="sng">
                <a:latin typeface="Comic Sans MS" panose="030F0702030302020204" pitchFamily="66" charset="0"/>
              </a:rPr>
              <a:t>Jesus Church</a:t>
            </a:r>
          </a:p>
        </p:txBody>
      </p:sp>
      <p:sp>
        <p:nvSpPr>
          <p:cNvPr id="6" name="Rectangle 5"/>
          <p:cNvSpPr/>
          <p:nvPr/>
        </p:nvSpPr>
        <p:spPr>
          <a:xfrm>
            <a:off x="276044" y="1563590"/>
            <a:ext cx="11535547" cy="3785652"/>
          </a:xfrm>
          <a:prstGeom prst="rect">
            <a:avLst/>
          </a:prstGeom>
        </p:spPr>
        <p:txBody>
          <a:bodyPr wrap="square" lIns="91440" tIns="45720" rIns="91440" bIns="45720" anchor="t">
            <a:spAutoFit/>
          </a:bodyPr>
          <a:lstStyle/>
          <a:p>
            <a:pPr marL="342900" indent="-342900">
              <a:buFont typeface="Arial,Sans-Serif" panose="020B0604020202020204" pitchFamily="34" charset="0"/>
              <a:buChar char="•"/>
            </a:pPr>
            <a:r>
              <a:rPr lang="en-GB" sz="2400">
                <a:latin typeface="Comic Sans MS"/>
              </a:rPr>
              <a:t>We are proud to be linked to Jesus Church. Throughout our school year, we visit the church regularly to worship and to  enrich  RE learning.</a:t>
            </a:r>
            <a:endParaRPr lang="en-US" sz="2400">
              <a:latin typeface="Comic Sans MS"/>
            </a:endParaRPr>
          </a:p>
          <a:p>
            <a:pPr marL="285750" indent="-285750">
              <a:buFont typeface="Arial" panose="020B0604020202020204" pitchFamily="34" charset="0"/>
              <a:buChar char="•"/>
            </a:pPr>
            <a:endParaRPr lang="en-GB" sz="2400">
              <a:latin typeface="Comic Sans MS" panose="030F0702030302020204" pitchFamily="66" charset="0"/>
            </a:endParaRPr>
          </a:p>
          <a:p>
            <a:pPr marL="342900" indent="-342900">
              <a:buFont typeface="Arial,Sans-Serif" panose="020B0604020202020204" pitchFamily="34" charset="0"/>
              <a:buChar char="•"/>
            </a:pPr>
            <a:r>
              <a:rPr lang="en-GB" sz="2400">
                <a:latin typeface="Comic Sans MS"/>
              </a:rPr>
              <a:t>Rev’d Bolster and Rev Mandy lead us in an act of worship each week, focussing on our vision and values and a relevant bible story. We are also fortunate enough to have them to support RE learning too when needed. </a:t>
            </a:r>
            <a:endParaRPr lang="en-US" sz="2400">
              <a:latin typeface="Comic Sans MS"/>
            </a:endParaRPr>
          </a:p>
          <a:p>
            <a:pPr marL="342900" indent="-342900">
              <a:buFont typeface="Arial,Sans-Serif" panose="020B0604020202020204" pitchFamily="34" charset="0"/>
              <a:buChar char="•"/>
            </a:pPr>
            <a:endParaRPr lang="en-GB" sz="2400">
              <a:latin typeface="Comic Sans MS" panose="030F0702030302020204" pitchFamily="66" charset="0"/>
            </a:endParaRPr>
          </a:p>
          <a:p>
            <a:pPr marL="342900" indent="-342900">
              <a:buFont typeface="Arial,Sans-Serif" panose="020B0604020202020204" pitchFamily="34" charset="0"/>
              <a:buChar char="•"/>
            </a:pPr>
            <a:r>
              <a:rPr lang="en-GB" sz="2400">
                <a:latin typeface="Comic Sans MS"/>
              </a:rPr>
              <a:t>As part of our Collective Worship Programme, the </a:t>
            </a:r>
            <a:br>
              <a:rPr lang="en-GB" sz="2400">
                <a:latin typeface="Comic Sans MS"/>
              </a:rPr>
            </a:br>
            <a:r>
              <a:rPr lang="en-GB" sz="2400">
                <a:latin typeface="Comic Sans MS"/>
              </a:rPr>
              <a:t>school attends Jesus Church throughout the year </a:t>
            </a:r>
            <a:br>
              <a:rPr lang="en-GB" sz="2400">
                <a:latin typeface="Comic Sans MS"/>
              </a:rPr>
            </a:br>
            <a:r>
              <a:rPr lang="en-GB" sz="2400">
                <a:latin typeface="Comic Sans MS"/>
              </a:rPr>
              <a:t>to participate in, and lead, festival services. </a:t>
            </a:r>
            <a:endParaRPr lang="en-GB"/>
          </a:p>
        </p:txBody>
      </p:sp>
      <p:pic>
        <p:nvPicPr>
          <p:cNvPr id="1034" name="Picture 10" descr="https://www.fortyhill.com/_site/data/files/images/747EEA6E76E70E38D3F0544926CA70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8620" y="3883643"/>
            <a:ext cx="3517336" cy="230087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green shield with yellow trees&#10;&#10;AI-generated content may be incorrect.">
            <a:extLst>
              <a:ext uri="{FF2B5EF4-FFF2-40B4-BE49-F238E27FC236}">
                <a16:creationId xmlns:a16="http://schemas.microsoft.com/office/drawing/2014/main" id="{791B3E3C-8BA7-8F63-91AE-0AF9C996EDF7}"/>
              </a:ext>
            </a:extLst>
          </p:cNvPr>
          <p:cNvPicPr>
            <a:picLocks noChangeAspect="1"/>
          </p:cNvPicPr>
          <p:nvPr/>
        </p:nvPicPr>
        <p:blipFill>
          <a:blip r:embed="rId3"/>
          <a:stretch>
            <a:fillRect/>
          </a:stretch>
        </p:blipFill>
        <p:spPr>
          <a:xfrm rot="16200000">
            <a:off x="10844691" y="105254"/>
            <a:ext cx="1325563" cy="1115055"/>
          </a:xfrm>
          <a:prstGeom prst="rect">
            <a:avLst/>
          </a:prstGeom>
        </p:spPr>
      </p:pic>
      <p:pic>
        <p:nvPicPr>
          <p:cNvPr id="4098" name="Picture 2">
            <a:extLst>
              <a:ext uri="{FF2B5EF4-FFF2-40B4-BE49-F238E27FC236}">
                <a16:creationId xmlns:a16="http://schemas.microsoft.com/office/drawing/2014/main" id="{836FB5B4-6D37-63BC-51DB-8B9195C3F41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9593" y="157697"/>
            <a:ext cx="2002422" cy="150181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5D73835F-B700-1CC0-5DA8-8F7C6A7F56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17450" y="5162309"/>
            <a:ext cx="2202772" cy="1652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3244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7862"/>
            <a:ext cx="10515600" cy="1325563"/>
          </a:xfrm>
        </p:spPr>
        <p:txBody>
          <a:bodyPr/>
          <a:lstStyle/>
          <a:p>
            <a:pPr algn="ctr"/>
            <a:r>
              <a:rPr lang="en-GB" b="1" u="sng">
                <a:latin typeface="Comic Sans MS" panose="030F0702030302020204" pitchFamily="66" charset="0"/>
              </a:rPr>
              <a:t>The Friends of Forty Hill</a:t>
            </a:r>
          </a:p>
        </p:txBody>
      </p:sp>
      <p:sp>
        <p:nvSpPr>
          <p:cNvPr id="6" name="Rectangle 5"/>
          <p:cNvSpPr/>
          <p:nvPr/>
        </p:nvSpPr>
        <p:spPr>
          <a:xfrm>
            <a:off x="946202" y="1304826"/>
            <a:ext cx="10299596" cy="5355312"/>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a:latin typeface="Comic Sans MS"/>
              </a:rPr>
              <a:t>We are The Friends of Forty Hill – and we run the majority of fundraising and community events for the school.  We have been an integral part of the school life for many years (formally known as APF) and have raised thousands of pounds, which has been spent on improving equipment and resources to enhance our children’s education.</a:t>
            </a:r>
          </a:p>
          <a:p>
            <a:endParaRPr lang="en-GB">
              <a:latin typeface="Comic Sans MS" panose="030F0702030302020204" pitchFamily="66" charset="0"/>
            </a:endParaRPr>
          </a:p>
          <a:p>
            <a:pPr algn="ctr"/>
            <a:r>
              <a:rPr lang="en-GB">
                <a:latin typeface="Comic Sans MS"/>
              </a:rPr>
              <a:t>Some of the items we have managed to raise funds for and buy are:</a:t>
            </a:r>
          </a:p>
          <a:p>
            <a:pPr algn="ctr"/>
            <a:r>
              <a:rPr lang="en-GB">
                <a:latin typeface="Comic Sans MS"/>
              </a:rPr>
              <a:t>A new reflection area; mirrors for our Dance Studio; School Reading Challenge books and storage hampers; new carpets for classrooms; Bibles for our school leavers. </a:t>
            </a:r>
            <a:endParaRPr lang="en-GB">
              <a:latin typeface="Comic Sans MS" panose="030F0702030302020204" pitchFamily="66" charset="0"/>
            </a:endParaRPr>
          </a:p>
          <a:p>
            <a:pPr algn="ctr"/>
            <a:br>
              <a:rPr lang="en-GB">
                <a:latin typeface="Comic Sans MS" panose="030F0702030302020204" pitchFamily="66" charset="0"/>
              </a:rPr>
            </a:br>
            <a:r>
              <a:rPr lang="en-GB">
                <a:latin typeface="Comic Sans MS"/>
              </a:rPr>
              <a:t>Past fundraising events have included the Santa Dash and Disco/Mini movers Sessions </a:t>
            </a:r>
          </a:p>
          <a:p>
            <a:pPr algn="ctr"/>
            <a:endParaRPr lang="en-GB">
              <a:latin typeface="Comic Sans MS"/>
            </a:endParaRPr>
          </a:p>
          <a:p>
            <a:pPr algn="ctr"/>
            <a:r>
              <a:rPr lang="en-GB">
                <a:latin typeface="Comic Sans MS"/>
              </a:rPr>
              <a:t>Our Forty Hill Summer Fete will be held after School on Friday 11th July- so please come and join us!</a:t>
            </a:r>
          </a:p>
          <a:p>
            <a:pPr algn="ctr"/>
            <a:endParaRPr lang="en-GB">
              <a:latin typeface="Comic Sans MS" panose="030F0702030302020204" pitchFamily="66" charset="0"/>
            </a:endParaRPr>
          </a:p>
          <a:p>
            <a:pPr marL="342900" indent="-342900">
              <a:buFont typeface="Arial" panose="020B0604020202020204" pitchFamily="34" charset="0"/>
              <a:buChar char="•"/>
            </a:pPr>
            <a:r>
              <a:rPr lang="en-GB">
                <a:latin typeface="Comic Sans MS"/>
              </a:rPr>
              <a:t>Our reward is to see the children having fun at the events and enjoy seeing the money we raise used in the school.</a:t>
            </a:r>
          </a:p>
          <a:p>
            <a:pPr marL="342900" indent="-342900">
              <a:buFont typeface="Arial" panose="020B0604020202020204" pitchFamily="34" charset="0"/>
              <a:buChar char="•"/>
            </a:pPr>
            <a:r>
              <a:rPr lang="en-GB">
                <a:latin typeface="Comic Sans MS"/>
              </a:rPr>
              <a:t>You are automatically a member of the Friends of Forty Hill – but we are always looking for volunteers and helpers to support our different fundraising projects in different ways so please don’t be shy and help us to help our children!</a:t>
            </a:r>
          </a:p>
        </p:txBody>
      </p:sp>
      <p:pic>
        <p:nvPicPr>
          <p:cNvPr id="3" name="Picture 2"/>
          <p:cNvPicPr>
            <a:picLocks noChangeAspect="1"/>
          </p:cNvPicPr>
          <p:nvPr/>
        </p:nvPicPr>
        <p:blipFill>
          <a:blip r:embed="rId2"/>
          <a:stretch>
            <a:fillRect/>
          </a:stretch>
        </p:blipFill>
        <p:spPr>
          <a:xfrm>
            <a:off x="472440" y="125516"/>
            <a:ext cx="1191108" cy="1222750"/>
          </a:xfrm>
          <a:prstGeom prst="rect">
            <a:avLst/>
          </a:prstGeom>
        </p:spPr>
      </p:pic>
      <p:pic>
        <p:nvPicPr>
          <p:cNvPr id="5" name="Picture 4" descr="A green shield with yellow trees&#10;&#10;AI-generated content may be incorrect.">
            <a:extLst>
              <a:ext uri="{FF2B5EF4-FFF2-40B4-BE49-F238E27FC236}">
                <a16:creationId xmlns:a16="http://schemas.microsoft.com/office/drawing/2014/main" id="{60F5B182-24BB-656D-22C8-0BB630897182}"/>
              </a:ext>
            </a:extLst>
          </p:cNvPr>
          <p:cNvPicPr>
            <a:picLocks noChangeAspect="1"/>
          </p:cNvPicPr>
          <p:nvPr/>
        </p:nvPicPr>
        <p:blipFill>
          <a:blip r:embed="rId3"/>
          <a:stretch>
            <a:fillRect/>
          </a:stretch>
        </p:blipFill>
        <p:spPr>
          <a:xfrm rot="16200000">
            <a:off x="10844691" y="105254"/>
            <a:ext cx="1325563" cy="1115055"/>
          </a:xfrm>
          <a:prstGeom prst="rect">
            <a:avLst/>
          </a:prstGeom>
        </p:spPr>
      </p:pic>
      <p:pic>
        <p:nvPicPr>
          <p:cNvPr id="5124" name="Picture 4">
            <a:extLst>
              <a:ext uri="{FF2B5EF4-FFF2-40B4-BE49-F238E27FC236}">
                <a16:creationId xmlns:a16="http://schemas.microsoft.com/office/drawing/2014/main" id="{888F4C03-B585-07C3-5217-14C2E0B716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486" y="3429000"/>
            <a:ext cx="1248227" cy="936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1350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E7155-49CB-D44E-A6CD-F7FF8A4B0C2A}"/>
              </a:ext>
            </a:extLst>
          </p:cNvPr>
          <p:cNvSpPr>
            <a:spLocks noGrp="1"/>
          </p:cNvSpPr>
          <p:nvPr>
            <p:ph type="title"/>
          </p:nvPr>
        </p:nvSpPr>
        <p:spPr/>
        <p:txBody>
          <a:bodyPr/>
          <a:lstStyle/>
          <a:p>
            <a:pPr algn="ctr"/>
            <a:r>
              <a:rPr lang="en-US" b="1" u="sng">
                <a:latin typeface="Comic Sans MS" panose="030F0902030302020204" pitchFamily="66" charset="0"/>
              </a:rPr>
              <a:t>Home School Communication</a:t>
            </a:r>
          </a:p>
        </p:txBody>
      </p:sp>
      <p:sp>
        <p:nvSpPr>
          <p:cNvPr id="3" name="Content Placeholder 2">
            <a:extLst>
              <a:ext uri="{FF2B5EF4-FFF2-40B4-BE49-F238E27FC236}">
                <a16:creationId xmlns:a16="http://schemas.microsoft.com/office/drawing/2014/main" id="{9DBCFDDF-5268-DB46-9F59-A502B5859A92}"/>
              </a:ext>
            </a:extLst>
          </p:cNvPr>
          <p:cNvSpPr>
            <a:spLocks noGrp="1"/>
          </p:cNvSpPr>
          <p:nvPr>
            <p:ph idx="1"/>
          </p:nvPr>
        </p:nvSpPr>
        <p:spPr>
          <a:xfrm>
            <a:off x="352767" y="1736456"/>
            <a:ext cx="8782607" cy="4593092"/>
          </a:xfrm>
        </p:spPr>
        <p:txBody>
          <a:bodyPr>
            <a:normAutofit/>
          </a:bodyPr>
          <a:lstStyle/>
          <a:p>
            <a:pPr marL="566928" indent="-457200">
              <a:defRPr/>
            </a:pPr>
            <a:r>
              <a:rPr lang="en-GB" sz="2400">
                <a:latin typeface="Comic Sans MS" panose="030F0902030302020204" pitchFamily="66" charset="0"/>
              </a:rPr>
              <a:t>Please do let us know if there is anything we can do to help you and your child settle at Forty Hill.</a:t>
            </a:r>
          </a:p>
          <a:p>
            <a:pPr marL="365760" indent="-256032">
              <a:buNone/>
              <a:defRPr/>
            </a:pPr>
            <a:endParaRPr lang="en-GB" sz="2400">
              <a:latin typeface="Comic Sans MS" panose="030F0902030302020204" pitchFamily="66" charset="0"/>
            </a:endParaRPr>
          </a:p>
          <a:p>
            <a:pPr marL="566928" indent="-457200">
              <a:defRPr/>
            </a:pPr>
            <a:r>
              <a:rPr lang="en-GB" sz="2400">
                <a:latin typeface="Comic Sans MS" panose="030F0902030302020204" pitchFamily="66" charset="0"/>
              </a:rPr>
              <a:t>The best way to do this is to catch us at the end of the school day or email the school office who will arrange an appointment if it is not you who collects your child. </a:t>
            </a:r>
          </a:p>
          <a:p>
            <a:pPr marL="365760" indent="-256032">
              <a:buNone/>
              <a:defRPr/>
            </a:pPr>
            <a:endParaRPr lang="en-GB" sz="2400">
              <a:latin typeface="Comic Sans MS" panose="030F0902030302020204" pitchFamily="66" charset="0"/>
            </a:endParaRPr>
          </a:p>
          <a:p>
            <a:pPr marL="566928" indent="-457200">
              <a:defRPr/>
            </a:pPr>
            <a:r>
              <a:rPr lang="en-GB" sz="2400">
                <a:latin typeface="Comic Sans MS" panose="030F0902030302020204" pitchFamily="66" charset="0"/>
              </a:rPr>
              <a:t>Whilst we encourage open communication, please avoid talking at length in the mornings as this is a very busy time for us and we need to be there for the children, in the class.</a:t>
            </a:r>
          </a:p>
          <a:p>
            <a:endParaRPr lang="en-US" sz="2400"/>
          </a:p>
        </p:txBody>
      </p:sp>
      <p:pic>
        <p:nvPicPr>
          <p:cNvPr id="5" name="Picture 4" descr="A green shield with yellow trees&#10;&#10;AI-generated content may be incorrect.">
            <a:extLst>
              <a:ext uri="{FF2B5EF4-FFF2-40B4-BE49-F238E27FC236}">
                <a16:creationId xmlns:a16="http://schemas.microsoft.com/office/drawing/2014/main" id="{21D62164-3D52-052A-E492-64E5F56E664F}"/>
              </a:ext>
            </a:extLst>
          </p:cNvPr>
          <p:cNvPicPr>
            <a:picLocks noChangeAspect="1"/>
          </p:cNvPicPr>
          <p:nvPr/>
        </p:nvPicPr>
        <p:blipFill>
          <a:blip r:embed="rId2"/>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16878033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896"/>
            <a:ext cx="10515600" cy="1325563"/>
          </a:xfrm>
        </p:spPr>
        <p:txBody>
          <a:bodyPr>
            <a:normAutofit/>
          </a:bodyPr>
          <a:lstStyle/>
          <a:p>
            <a:pPr algn="ctr"/>
            <a:r>
              <a:rPr lang="en-GB" b="1" u="sng">
                <a:latin typeface="Comic Sans MS" panose="030F0702030302020204" pitchFamily="66" charset="0"/>
              </a:rPr>
              <a:t>Tapestry</a:t>
            </a:r>
          </a:p>
        </p:txBody>
      </p:sp>
      <p:sp>
        <p:nvSpPr>
          <p:cNvPr id="3" name="Content Placeholder 2"/>
          <p:cNvSpPr>
            <a:spLocks noGrp="1"/>
          </p:cNvSpPr>
          <p:nvPr>
            <p:ph idx="1"/>
          </p:nvPr>
        </p:nvSpPr>
        <p:spPr>
          <a:xfrm>
            <a:off x="521017" y="1827763"/>
            <a:ext cx="10818962" cy="5293222"/>
          </a:xfrm>
        </p:spPr>
        <p:txBody>
          <a:bodyPr>
            <a:normAutofit/>
          </a:bodyPr>
          <a:lstStyle/>
          <a:p>
            <a:pPr>
              <a:lnSpc>
                <a:spcPct val="100000"/>
              </a:lnSpc>
            </a:pPr>
            <a:r>
              <a:rPr lang="en-GB" sz="2000">
                <a:latin typeface="Comic Sans MS" panose="030F0702030302020204" pitchFamily="66" charset="0"/>
              </a:rPr>
              <a:t>Tapestry is an online educational package that records children’s learning in the early years. It is a secure system where filenames are encoded for uploaded images and videos that make it a safe online learning journal tool.</a:t>
            </a:r>
          </a:p>
          <a:p>
            <a:pPr>
              <a:lnSpc>
                <a:spcPct val="100000"/>
              </a:lnSpc>
            </a:pPr>
            <a:r>
              <a:rPr lang="en-GB" sz="2000">
                <a:latin typeface="Comic Sans MS" panose="030F0702030302020204" pitchFamily="66" charset="0"/>
              </a:rPr>
              <a:t>Tapestry allows parents to access their child’s journal, so parents can see their child’s learning and progression. Parents are also able to upload pictures and videos of their child at home. </a:t>
            </a:r>
          </a:p>
          <a:p>
            <a:pPr>
              <a:lnSpc>
                <a:spcPct val="100000"/>
              </a:lnSpc>
            </a:pPr>
            <a:r>
              <a:rPr lang="en-GB" sz="2000">
                <a:latin typeface="Comic Sans MS" panose="030F0702030302020204" pitchFamily="66" charset="0"/>
              </a:rPr>
              <a:t>The latest guidance regarding observations in the EYFS is not to capture teaching and learning on the i-pad but to be present, exchange in back and forth conversation and to be IN the MOMENT!  </a:t>
            </a:r>
          </a:p>
          <a:p>
            <a:pPr>
              <a:lnSpc>
                <a:spcPct val="100000"/>
              </a:lnSpc>
            </a:pPr>
            <a:r>
              <a:rPr lang="en-GB" sz="2000">
                <a:latin typeface="Comic Sans MS" panose="030F0702030302020204" pitchFamily="66" charset="0"/>
              </a:rPr>
              <a:t>You will receive regular updates but they may be less frequent than you are used to with Nursery children. There is not less happening, it’s just a different timetable and some outcomes are recorded in books which you will see during Parent Consultations.  </a:t>
            </a:r>
            <a:endParaRPr lang="en-GB"/>
          </a:p>
        </p:txBody>
      </p:sp>
      <p:pic>
        <p:nvPicPr>
          <p:cNvPr id="5" name="Picture 4" descr="Image result for tapestry logo"/>
          <p:cNvPicPr/>
          <p:nvPr/>
        </p:nvPicPr>
        <p:blipFill>
          <a:blip r:embed="rId2">
            <a:extLst>
              <a:ext uri="{28A0092B-C50C-407E-A947-70E740481C1C}">
                <a14:useLocalDpi xmlns:a14="http://schemas.microsoft.com/office/drawing/2010/main" val="0"/>
              </a:ext>
            </a:extLst>
          </a:blip>
          <a:srcRect/>
          <a:stretch>
            <a:fillRect/>
          </a:stretch>
        </p:blipFill>
        <p:spPr bwMode="auto">
          <a:xfrm>
            <a:off x="220229" y="163611"/>
            <a:ext cx="1235941" cy="1194134"/>
          </a:xfrm>
          <a:prstGeom prst="rect">
            <a:avLst/>
          </a:prstGeom>
          <a:noFill/>
          <a:ln>
            <a:noFill/>
          </a:ln>
        </p:spPr>
      </p:pic>
      <p:pic>
        <p:nvPicPr>
          <p:cNvPr id="6" name="Picture 5" descr="A green shield with yellow trees&#10;&#10;AI-generated content may be incorrect.">
            <a:extLst>
              <a:ext uri="{FF2B5EF4-FFF2-40B4-BE49-F238E27FC236}">
                <a16:creationId xmlns:a16="http://schemas.microsoft.com/office/drawing/2014/main" id="{18BEF5E6-215A-A989-9E86-456C084C9F10}"/>
              </a:ext>
            </a:extLst>
          </p:cNvPr>
          <p:cNvPicPr>
            <a:picLocks noChangeAspect="1"/>
          </p:cNvPicPr>
          <p:nvPr/>
        </p:nvPicPr>
        <p:blipFill>
          <a:blip r:embed="rId3"/>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29697284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779" y="150900"/>
            <a:ext cx="4581088" cy="822224"/>
          </a:xfrm>
        </p:spPr>
        <p:txBody>
          <a:bodyPr>
            <a:normAutofit/>
          </a:bodyPr>
          <a:lstStyle/>
          <a:p>
            <a:r>
              <a:rPr lang="en-GB" sz="3600" b="1">
                <a:latin typeface="Comic Sans MS" panose="030F0702030302020204" pitchFamily="66" charset="0"/>
              </a:rPr>
              <a:t>Maintenance Fund</a:t>
            </a:r>
          </a:p>
        </p:txBody>
      </p:sp>
      <p:sp>
        <p:nvSpPr>
          <p:cNvPr id="3" name="Content Placeholder 2"/>
          <p:cNvSpPr>
            <a:spLocks noGrp="1"/>
          </p:cNvSpPr>
          <p:nvPr>
            <p:ph idx="1"/>
          </p:nvPr>
        </p:nvSpPr>
        <p:spPr>
          <a:xfrm>
            <a:off x="167779" y="1143933"/>
            <a:ext cx="11396147" cy="5360564"/>
          </a:xfrm>
        </p:spPr>
        <p:txBody>
          <a:bodyPr vert="horz" lIns="91440" tIns="45720" rIns="91440" bIns="45720" rtlCol="0" anchor="t">
            <a:normAutofit fontScale="25000" lnSpcReduction="20000"/>
          </a:bodyPr>
          <a:lstStyle/>
          <a:p>
            <a:pPr marL="0" indent="0">
              <a:buNone/>
            </a:pPr>
            <a:r>
              <a:rPr lang="en-GB" sz="7200">
                <a:latin typeface="Comic Sans MS"/>
              </a:rPr>
              <a:t>This is a contribution that we request each new school year. Currently we ask for a yearly contribution of </a:t>
            </a:r>
            <a:r>
              <a:rPr lang="en-GB" sz="7200" u="sng">
                <a:latin typeface="Comic Sans MS"/>
              </a:rPr>
              <a:t>£36.00 </a:t>
            </a:r>
            <a:r>
              <a:rPr lang="en-GB" sz="7200">
                <a:latin typeface="Comic Sans MS"/>
              </a:rPr>
              <a:t>for each child that attends the school (discounts are made for siblings).  </a:t>
            </a:r>
          </a:p>
          <a:p>
            <a:pPr marL="0" indent="0">
              <a:buNone/>
            </a:pPr>
            <a:r>
              <a:rPr lang="en-GB" sz="7200">
                <a:latin typeface="Comic Sans MS"/>
              </a:rPr>
              <a:t>We are asked as a school to contribute over £5000 each year towards a maintenance fund held at the diocese. Schools can then bid for a share of the money to pay for larger costly projects.  At Forty Hill we have successfully bid several times over the last few years.</a:t>
            </a:r>
            <a:endParaRPr lang="en-GB" sz="7200" b="1">
              <a:latin typeface="Comic Sans MS"/>
            </a:endParaRPr>
          </a:p>
          <a:p>
            <a:pPr marL="0" indent="0">
              <a:buNone/>
            </a:pPr>
            <a:r>
              <a:rPr lang="en-GB" sz="7200">
                <a:latin typeface="Comic Sans MS"/>
              </a:rPr>
              <a:t>Works have included:</a:t>
            </a:r>
            <a:endParaRPr lang="en-GB" sz="7200" b="1">
              <a:latin typeface="Comic Sans MS"/>
            </a:endParaRPr>
          </a:p>
          <a:p>
            <a:pPr lvl="0"/>
            <a:r>
              <a:rPr lang="en-GB" sz="7200">
                <a:latin typeface="Comic Sans MS"/>
              </a:rPr>
              <a:t>Extensive hot and cold-water pipework</a:t>
            </a:r>
            <a:endParaRPr lang="en-GB" sz="7200" b="1">
              <a:latin typeface="Comic Sans MS"/>
            </a:endParaRPr>
          </a:p>
          <a:p>
            <a:pPr lvl="0"/>
            <a:r>
              <a:rPr lang="en-GB" sz="7200">
                <a:latin typeface="Comic Sans MS"/>
              </a:rPr>
              <a:t>Refurbishment of the children’s toilets and disabled toilet</a:t>
            </a:r>
            <a:endParaRPr lang="en-GB" sz="7200" b="1">
              <a:latin typeface="Comic Sans MS"/>
            </a:endParaRPr>
          </a:p>
          <a:p>
            <a:pPr lvl="0"/>
            <a:r>
              <a:rPr lang="en-GB" sz="7200">
                <a:latin typeface="Comic Sans MS"/>
              </a:rPr>
              <a:t>Replacing the school roof</a:t>
            </a:r>
            <a:endParaRPr lang="en-GB" sz="7200" b="1">
              <a:latin typeface="Comic Sans MS"/>
            </a:endParaRPr>
          </a:p>
          <a:p>
            <a:pPr lvl="0"/>
            <a:r>
              <a:rPr lang="en-GB" sz="7200">
                <a:latin typeface="Comic Sans MS"/>
              </a:rPr>
              <a:t>Resurfacing the playground</a:t>
            </a:r>
            <a:endParaRPr lang="en-GB" sz="7200" b="1">
              <a:latin typeface="Comic Sans MS"/>
            </a:endParaRPr>
          </a:p>
          <a:p>
            <a:pPr lvl="0"/>
            <a:r>
              <a:rPr lang="en-GB" sz="7200">
                <a:latin typeface="Comic Sans MS"/>
              </a:rPr>
              <a:t>Improvement to site security and a new gate and fob system</a:t>
            </a:r>
            <a:endParaRPr lang="en-GB" sz="7200" b="1">
              <a:latin typeface="Comic Sans MS"/>
            </a:endParaRPr>
          </a:p>
          <a:p>
            <a:pPr lvl="0"/>
            <a:r>
              <a:rPr lang="en-GB" sz="7200">
                <a:latin typeface="Comic Sans MS"/>
              </a:rPr>
              <a:t>General upkeep e.g. repainting walls and windows, upgrading fire doors</a:t>
            </a:r>
            <a:endParaRPr lang="en-GB" sz="7200" b="1">
              <a:latin typeface="Comic Sans MS"/>
            </a:endParaRPr>
          </a:p>
          <a:p>
            <a:pPr marL="0" indent="0">
              <a:buNone/>
            </a:pPr>
            <a:endParaRPr lang="en-GB" sz="7200" b="1">
              <a:latin typeface="Comic Sans MS" panose="030F0702030302020204" pitchFamily="66" charset="0"/>
            </a:endParaRPr>
          </a:p>
          <a:p>
            <a:r>
              <a:rPr lang="en-GB" sz="7200">
                <a:solidFill>
                  <a:srgbClr val="FF0000"/>
                </a:solidFill>
                <a:latin typeface="Comic Sans MS"/>
              </a:rPr>
              <a:t>If parents do not make this contribution, then the school has to make up the shortfall.  As a Church of England school, the Local Authority does not contribute at all to the upkeep or repairs of our building, so being part of this fund is a necessity. </a:t>
            </a:r>
            <a:endParaRPr lang="en-GB" sz="7200" b="1">
              <a:solidFill>
                <a:srgbClr val="FF0000"/>
              </a:solidFill>
              <a:latin typeface="Comic Sans MS"/>
            </a:endParaRPr>
          </a:p>
          <a:p>
            <a:r>
              <a:rPr lang="en-GB" sz="7200">
                <a:latin typeface="Comic Sans MS"/>
              </a:rPr>
              <a:t>In this time of funding cuts and increased pressure on school budgets, we would urge every family to support the school by making this contribution every year. For ease, it will be listed on your oldest child’s Parent Pay account as ‘School Maintenance Fund’. If you are a brand new family to our school, this will be set up once your child officially starts. </a:t>
            </a:r>
            <a:endParaRPr lang="en-GB" sz="7200" b="1">
              <a:latin typeface="Comic Sans MS"/>
            </a:endParaRPr>
          </a:p>
          <a:p>
            <a:endParaRPr lang="en-GB" b="1"/>
          </a:p>
          <a:p>
            <a:endParaRPr lang="en-GB"/>
          </a:p>
        </p:txBody>
      </p:sp>
      <p:pic>
        <p:nvPicPr>
          <p:cNvPr id="5" name="Picture 4">
            <a:extLst>
              <a:ext uri="{FF2B5EF4-FFF2-40B4-BE49-F238E27FC236}">
                <a16:creationId xmlns:a16="http://schemas.microsoft.com/office/drawing/2014/main" id="{84771AAA-B506-7468-5A44-C4E11FE95592}"/>
              </a:ext>
            </a:extLst>
          </p:cNvPr>
          <p:cNvPicPr>
            <a:picLocks noChangeAspect="1"/>
          </p:cNvPicPr>
          <p:nvPr/>
        </p:nvPicPr>
        <p:blipFill>
          <a:blip r:embed="rId2"/>
          <a:stretch>
            <a:fillRect/>
          </a:stretch>
        </p:blipFill>
        <p:spPr>
          <a:xfrm>
            <a:off x="9061357" y="2105186"/>
            <a:ext cx="1818437" cy="2221424"/>
          </a:xfrm>
          <a:prstGeom prst="rect">
            <a:avLst/>
          </a:prstGeom>
        </p:spPr>
      </p:pic>
      <p:pic>
        <p:nvPicPr>
          <p:cNvPr id="6" name="Picture 5" descr="Senior Christian Distinctiveness ...">
            <a:extLst>
              <a:ext uri="{FF2B5EF4-FFF2-40B4-BE49-F238E27FC236}">
                <a16:creationId xmlns:a16="http://schemas.microsoft.com/office/drawing/2014/main" id="{F53E661A-DE9B-AEA7-81F3-79C859DF4A67}"/>
              </a:ext>
            </a:extLst>
          </p:cNvPr>
          <p:cNvPicPr>
            <a:picLocks noChangeAspect="1"/>
          </p:cNvPicPr>
          <p:nvPr/>
        </p:nvPicPr>
        <p:blipFill>
          <a:blip r:embed="rId3"/>
          <a:stretch>
            <a:fillRect/>
          </a:stretch>
        </p:blipFill>
        <p:spPr>
          <a:xfrm>
            <a:off x="10196512" y="64092"/>
            <a:ext cx="1343348" cy="995444"/>
          </a:xfrm>
          <a:prstGeom prst="rect">
            <a:avLst/>
          </a:prstGeom>
        </p:spPr>
      </p:pic>
      <p:pic>
        <p:nvPicPr>
          <p:cNvPr id="7" name="Picture 6" descr="File:Gift Aid UK Logo.svg - Wikipedia">
            <a:extLst>
              <a:ext uri="{FF2B5EF4-FFF2-40B4-BE49-F238E27FC236}">
                <a16:creationId xmlns:a16="http://schemas.microsoft.com/office/drawing/2014/main" id="{0B9A9B5C-0ABA-98D9-DE00-A46E0E799B55}"/>
              </a:ext>
            </a:extLst>
          </p:cNvPr>
          <p:cNvPicPr>
            <a:picLocks noChangeAspect="1"/>
          </p:cNvPicPr>
          <p:nvPr/>
        </p:nvPicPr>
        <p:blipFill>
          <a:blip r:embed="rId4"/>
          <a:stretch>
            <a:fillRect/>
          </a:stretch>
        </p:blipFill>
        <p:spPr>
          <a:xfrm rot="-840000">
            <a:off x="9142636" y="3852903"/>
            <a:ext cx="2602586" cy="943944"/>
          </a:xfrm>
          <a:prstGeom prst="rect">
            <a:avLst/>
          </a:prstGeom>
        </p:spPr>
      </p:pic>
    </p:spTree>
    <p:extLst>
      <p:ext uri="{BB962C8B-B14F-4D97-AF65-F5344CB8AC3E}">
        <p14:creationId xmlns:p14="http://schemas.microsoft.com/office/powerpoint/2010/main" val="22451523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6044" y="1466756"/>
            <a:ext cx="11535547" cy="2308324"/>
          </a:xfrm>
          <a:prstGeom prst="rect">
            <a:avLst/>
          </a:prstGeom>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effectLst/>
                <a:uLnTx/>
                <a:uFillTx/>
                <a:latin typeface="Comic Sans MS"/>
              </a:rPr>
              <a:t>It is customary for Early Years providers to ask parents for contributions throughout the year. Here at Forty Hill</a:t>
            </a:r>
            <a:r>
              <a:rPr lang="en-GB">
                <a:latin typeface="Comic Sans MS"/>
              </a:rPr>
              <a:t>,</a:t>
            </a:r>
            <a:r>
              <a:rPr kumimoji="0" lang="en-GB" sz="1800" b="0" i="0" u="none" strike="noStrike" kern="1200" cap="none" spc="0" normalizeH="0" baseline="0" noProof="0">
                <a:ln>
                  <a:noFill/>
                </a:ln>
                <a:effectLst/>
                <a:uLnTx/>
                <a:uFillTx/>
                <a:latin typeface="Comic Sans MS"/>
              </a:rPr>
              <a:t> we ask for a £10 donation every term so approximately every 12-15 weeks.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effectLst/>
                <a:uLnTx/>
                <a:uFillTx/>
                <a:latin typeface="Comic Sans MS"/>
              </a:rPr>
              <a:t>This money goes mainly towards the purchase of sensory materials such as ingredients to make playdough, rice, popcorn </a:t>
            </a:r>
            <a:r>
              <a:rPr lang="en-GB">
                <a:latin typeface="Comic Sans MS"/>
              </a:rPr>
              <a:t>kernels</a:t>
            </a:r>
            <a:r>
              <a:rPr kumimoji="0" lang="en-GB" sz="1800" b="0" i="0" u="none" strike="noStrike" kern="1200" cap="none" spc="0" normalizeH="0" baseline="0" noProof="0">
                <a:ln>
                  <a:noFill/>
                </a:ln>
                <a:effectLst/>
                <a:uLnTx/>
                <a:uFillTx/>
                <a:latin typeface="Comic Sans MS"/>
              </a:rPr>
              <a:t>, foam, shaving gel/cream, bubble mixture, key texts to support our topics, seeds and anything that we feel will support the children and enhance their learning around a topic.</a:t>
            </a:r>
            <a:endParaRPr lang="en-GB" sz="1800" b="0" i="0" u="none" strike="noStrike" kern="1200" cap="none" spc="0" normalizeH="0" baseline="0" noProof="0">
              <a:ln>
                <a:noFill/>
              </a:ln>
              <a:effectLst/>
              <a:uLnTx/>
              <a:uFillTx/>
              <a:latin typeface="Comic Sans M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We thank you in advance for your support and if you’d like to pledge more this will be greatly appreciated.</a:t>
            </a:r>
          </a:p>
        </p:txBody>
      </p:sp>
      <p:pic>
        <p:nvPicPr>
          <p:cNvPr id="7" name="Picture 6">
            <a:extLst>
              <a:ext uri="{FF2B5EF4-FFF2-40B4-BE49-F238E27FC236}">
                <a16:creationId xmlns:a16="http://schemas.microsoft.com/office/drawing/2014/main" id="{143ADC9E-2A40-0B09-545D-2C3DCC194EF7}"/>
              </a:ext>
            </a:extLst>
          </p:cNvPr>
          <p:cNvPicPr>
            <a:picLocks noChangeAspect="1"/>
          </p:cNvPicPr>
          <p:nvPr/>
        </p:nvPicPr>
        <p:blipFill>
          <a:blip r:embed="rId2"/>
          <a:stretch>
            <a:fillRect/>
          </a:stretch>
        </p:blipFill>
        <p:spPr>
          <a:xfrm>
            <a:off x="3056672" y="3893570"/>
            <a:ext cx="6078656" cy="2766568"/>
          </a:xfrm>
          <a:prstGeom prst="rect">
            <a:avLst/>
          </a:prstGeom>
        </p:spPr>
      </p:pic>
      <p:sp>
        <p:nvSpPr>
          <p:cNvPr id="3" name="TextBox 2"/>
          <p:cNvSpPr txBox="1"/>
          <p:nvPr/>
        </p:nvSpPr>
        <p:spPr>
          <a:xfrm>
            <a:off x="3657600" y="469783"/>
            <a:ext cx="4311941" cy="830997"/>
          </a:xfrm>
          <a:prstGeom prst="rect">
            <a:avLst/>
          </a:prstGeom>
          <a:noFill/>
        </p:spPr>
        <p:txBody>
          <a:bodyPr wrap="square" rtlCol="0">
            <a:spAutoFit/>
          </a:bodyPr>
          <a:lstStyle/>
          <a:p>
            <a:pPr algn="ctr"/>
            <a:r>
              <a:rPr lang="en-GB" sz="4800" b="1"/>
              <a:t>Donations</a:t>
            </a:r>
          </a:p>
        </p:txBody>
      </p:sp>
      <p:pic>
        <p:nvPicPr>
          <p:cNvPr id="2" name="Picture 1" descr="A green shield with yellow trees&#10;&#10;AI-generated content may be incorrect.">
            <a:extLst>
              <a:ext uri="{FF2B5EF4-FFF2-40B4-BE49-F238E27FC236}">
                <a16:creationId xmlns:a16="http://schemas.microsoft.com/office/drawing/2014/main" id="{921453B3-396E-616C-205C-66D8913F92DA}"/>
              </a:ext>
            </a:extLst>
          </p:cNvPr>
          <p:cNvPicPr>
            <a:picLocks noChangeAspect="1"/>
          </p:cNvPicPr>
          <p:nvPr/>
        </p:nvPicPr>
        <p:blipFill>
          <a:blip r:embed="rId3"/>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39205307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EBBF8D-2010-A34E-ADF3-F6633DEB6F4C}"/>
              </a:ext>
            </a:extLst>
          </p:cNvPr>
          <p:cNvSpPr>
            <a:spLocks noGrp="1"/>
          </p:cNvSpPr>
          <p:nvPr>
            <p:ph type="ctrTitle"/>
          </p:nvPr>
        </p:nvSpPr>
        <p:spPr>
          <a:xfrm>
            <a:off x="1041991" y="299858"/>
            <a:ext cx="9626009" cy="1183885"/>
          </a:xfrm>
        </p:spPr>
        <p:txBody>
          <a:bodyPr/>
          <a:lstStyle/>
          <a:p>
            <a:r>
              <a:rPr lang="en-GB" u="sng">
                <a:latin typeface="Comic Sans MS" panose="030F0902030302020204" pitchFamily="66" charset="0"/>
              </a:rPr>
              <a:t>Any Questions? </a:t>
            </a:r>
            <a:endParaRPr lang="en-US" u="sng">
              <a:latin typeface="Comic Sans MS" panose="030F0902030302020204" pitchFamily="66" charset="0"/>
            </a:endParaRPr>
          </a:p>
        </p:txBody>
      </p:sp>
      <p:pic>
        <p:nvPicPr>
          <p:cNvPr id="4" name="Picture 3">
            <a:extLst>
              <a:ext uri="{FF2B5EF4-FFF2-40B4-BE49-F238E27FC236}">
                <a16:creationId xmlns:a16="http://schemas.microsoft.com/office/drawing/2014/main" id="{BDF93454-3481-794C-8668-3B1B60FA7A45}"/>
              </a:ext>
            </a:extLst>
          </p:cNvPr>
          <p:cNvPicPr>
            <a:picLocks noChangeAspect="1"/>
          </p:cNvPicPr>
          <p:nvPr/>
        </p:nvPicPr>
        <p:blipFill>
          <a:blip r:embed="rId2"/>
          <a:stretch>
            <a:fillRect/>
          </a:stretch>
        </p:blipFill>
        <p:spPr>
          <a:xfrm>
            <a:off x="10868367" y="298929"/>
            <a:ext cx="943224" cy="1049337"/>
          </a:xfrm>
          <a:prstGeom prst="rect">
            <a:avLst/>
          </a:prstGeom>
        </p:spPr>
      </p:pic>
      <p:sp>
        <p:nvSpPr>
          <p:cNvPr id="5" name="Rectangle 4"/>
          <p:cNvSpPr/>
          <p:nvPr/>
        </p:nvSpPr>
        <p:spPr>
          <a:xfrm>
            <a:off x="2550160" y="5670470"/>
            <a:ext cx="6096000" cy="923330"/>
          </a:xfrm>
          <a:prstGeom prst="rect">
            <a:avLst/>
          </a:prstGeom>
        </p:spPr>
        <p:txBody>
          <a:bodyPr>
            <a:spAutoFit/>
          </a:bodyPr>
          <a:lstStyle/>
          <a:p>
            <a:pPr algn="ctr"/>
            <a:r>
              <a:rPr lang="en-US">
                <a:latin typeface="Comic Sans MS" panose="030F0702030302020204" pitchFamily="66" charset="0"/>
              </a:rPr>
              <a:t>If you have any additional questions following this meeting please email </a:t>
            </a:r>
            <a:r>
              <a:rPr lang="en-GB">
                <a:solidFill>
                  <a:srgbClr val="00B0F0"/>
                </a:solidFill>
                <a:latin typeface="Comic Sans MS" panose="030F0702030302020204" pitchFamily="66" charset="0"/>
                <a:hlinkClick r:id="rId3"/>
              </a:rPr>
              <a:t>office@fortyhill.enfield.sch.uk</a:t>
            </a:r>
            <a:r>
              <a:rPr lang="en-GB">
                <a:solidFill>
                  <a:srgbClr val="00B0F0"/>
                </a:solidFill>
                <a:latin typeface="Comic Sans MS" panose="030F0702030302020204" pitchFamily="66" charset="0"/>
              </a:rPr>
              <a:t> </a:t>
            </a:r>
            <a:r>
              <a:rPr lang="en-US">
                <a:latin typeface="Comic Sans MS" panose="030F0702030302020204" pitchFamily="66" charset="0"/>
              </a:rPr>
              <a:t>and we will respond as soon as we can.</a:t>
            </a:r>
          </a:p>
        </p:txBody>
      </p:sp>
      <p:pic>
        <p:nvPicPr>
          <p:cNvPr id="6" name="Picture 5">
            <a:extLst>
              <a:ext uri="{FF2B5EF4-FFF2-40B4-BE49-F238E27FC236}">
                <a16:creationId xmlns:a16="http://schemas.microsoft.com/office/drawing/2014/main" id="{AACEFE31-6E41-5600-83DC-25B265C5AC42}"/>
              </a:ext>
            </a:extLst>
          </p:cNvPr>
          <p:cNvPicPr>
            <a:picLocks noChangeAspect="1"/>
          </p:cNvPicPr>
          <p:nvPr/>
        </p:nvPicPr>
        <p:blipFill>
          <a:blip r:embed="rId4"/>
          <a:stretch>
            <a:fillRect/>
          </a:stretch>
        </p:blipFill>
        <p:spPr>
          <a:xfrm>
            <a:off x="434174" y="1711656"/>
            <a:ext cx="3076155" cy="3265457"/>
          </a:xfrm>
          <a:prstGeom prst="rect">
            <a:avLst/>
          </a:prstGeom>
        </p:spPr>
      </p:pic>
      <p:pic>
        <p:nvPicPr>
          <p:cNvPr id="8" name="Picture 7">
            <a:extLst>
              <a:ext uri="{FF2B5EF4-FFF2-40B4-BE49-F238E27FC236}">
                <a16:creationId xmlns:a16="http://schemas.microsoft.com/office/drawing/2014/main" id="{E2DEE928-6B22-E486-A9DA-00DEB3DEE2F5}"/>
              </a:ext>
            </a:extLst>
          </p:cNvPr>
          <p:cNvPicPr>
            <a:picLocks noChangeAspect="1"/>
          </p:cNvPicPr>
          <p:nvPr/>
        </p:nvPicPr>
        <p:blipFill>
          <a:blip r:embed="rId5"/>
          <a:stretch>
            <a:fillRect/>
          </a:stretch>
        </p:blipFill>
        <p:spPr>
          <a:xfrm>
            <a:off x="3950949" y="1709497"/>
            <a:ext cx="3410426" cy="3439005"/>
          </a:xfrm>
          <a:prstGeom prst="rect">
            <a:avLst/>
          </a:prstGeom>
        </p:spPr>
      </p:pic>
      <p:pic>
        <p:nvPicPr>
          <p:cNvPr id="9" name="Picture 8">
            <a:extLst>
              <a:ext uri="{FF2B5EF4-FFF2-40B4-BE49-F238E27FC236}">
                <a16:creationId xmlns:a16="http://schemas.microsoft.com/office/drawing/2014/main" id="{C6FBD51D-EF73-57F5-3E8F-70E8B712B9D6}"/>
              </a:ext>
            </a:extLst>
          </p:cNvPr>
          <p:cNvPicPr>
            <a:picLocks noChangeAspect="1"/>
          </p:cNvPicPr>
          <p:nvPr/>
        </p:nvPicPr>
        <p:blipFill>
          <a:blip r:embed="rId6"/>
          <a:stretch>
            <a:fillRect/>
          </a:stretch>
        </p:blipFill>
        <p:spPr>
          <a:xfrm>
            <a:off x="7650865" y="2015210"/>
            <a:ext cx="4106961" cy="3080220"/>
          </a:xfrm>
          <a:prstGeom prst="rect">
            <a:avLst/>
          </a:prstGeom>
        </p:spPr>
      </p:pic>
    </p:spTree>
    <p:extLst>
      <p:ext uri="{BB962C8B-B14F-4D97-AF65-F5344CB8AC3E}">
        <p14:creationId xmlns:p14="http://schemas.microsoft.com/office/powerpoint/2010/main" val="8870991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1FB86F-DA3C-460A-96CE-46EC51FC1DFD}">
  <ds:schemaRefs>
    <ds:schemaRef ds:uri="450a6b86-6e86-4b74-93c9-116031be495f"/>
    <ds:schemaRef ds:uri="6a6f9b4c-029b-444e-addf-4d66571c9b6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06BF0865-8CD5-4762-800A-CCFF8E87F9C0}">
  <ds:schemaRefs>
    <ds:schemaRef ds:uri="http://schemas.microsoft.com/sharepoint/v3/contenttype/forms"/>
  </ds:schemaRefs>
</ds:datastoreItem>
</file>

<file path=customXml/itemProps3.xml><?xml version="1.0" encoding="utf-8"?>
<ds:datastoreItem xmlns:ds="http://schemas.openxmlformats.org/officeDocument/2006/customXml" ds:itemID="{FE0E9EFC-0EAC-47EF-BF46-B364AA1A4974}">
  <ds:schemaRefs>
    <ds:schemaRef ds:uri="450a6b86-6e86-4b74-93c9-116031be495f"/>
    <ds:schemaRef ds:uri="6a6f9b4c-029b-444e-addf-4d66571c9b6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2140</Words>
  <Application>Microsoft Office PowerPoint</Application>
  <PresentationFormat>Widescreen</PresentationFormat>
  <Paragraphs>157</Paragraphs>
  <Slides>23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Arial</vt:lpstr>
      <vt:lpstr>Arial,Sans-Serif</vt:lpstr>
      <vt:lpstr>Calibri</vt:lpstr>
      <vt:lpstr>Calibri Light</vt:lpstr>
      <vt:lpstr>Comic Sans MS</vt:lpstr>
      <vt:lpstr>Wingdings</vt:lpstr>
      <vt:lpstr>Office Theme</vt:lpstr>
      <vt:lpstr>PowerPoint Presentation</vt:lpstr>
      <vt:lpstr>Welcome </vt:lpstr>
      <vt:lpstr>Our School Vision and Values</vt:lpstr>
      <vt:lpstr>PowerPoint Presentation</vt:lpstr>
      <vt:lpstr>The Reception Team</vt:lpstr>
      <vt:lpstr>Starting Reception</vt:lpstr>
      <vt:lpstr>PowerPoint Presentation</vt:lpstr>
      <vt:lpstr>EYFS Curriculum </vt:lpstr>
      <vt:lpstr>Areas of Learning </vt:lpstr>
      <vt:lpstr>Areas of Development </vt:lpstr>
      <vt:lpstr>PowerPoint Presentation</vt:lpstr>
      <vt:lpstr>PowerPoint Presentation</vt:lpstr>
      <vt:lpstr>Being Global Neighbours</vt:lpstr>
      <vt:lpstr>It is extremely important that standards of expectations are met from the beginning. </vt:lpstr>
      <vt:lpstr>Uniform</vt:lpstr>
      <vt:lpstr> </vt:lpstr>
      <vt:lpstr>Jesus Church</vt:lpstr>
      <vt:lpstr>The Friends of Forty Hill</vt:lpstr>
      <vt:lpstr>Home School Communication</vt:lpstr>
      <vt:lpstr>Tapestry</vt:lpstr>
      <vt:lpstr>Maintenance Fund</vt:lpstr>
      <vt:lpstr>PowerPoint Presentation</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Forty Hill C.E Primary School</dc:title>
  <dc:creator>Teresa Bissett</dc:creator>
  <cp:lastModifiedBy>J Izard</cp:lastModifiedBy>
  <cp:revision>2</cp:revision>
  <dcterms:created xsi:type="dcterms:W3CDTF">2018-04-23T13:28:50Z</dcterms:created>
  <dcterms:modified xsi:type="dcterms:W3CDTF">2025-09-03T12:01:40Z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