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sldIdLst>
    <p:sldId id="286" r:id="rId5"/>
    <p:sldId id="283" r:id="rId6"/>
    <p:sldId id="282" r:id="rId7"/>
    <p:sldId id="273" r:id="rId8"/>
    <p:sldId id="272" r:id="rId9"/>
    <p:sldId id="284" r:id="rId10"/>
    <p:sldId id="271" r:id="rId11"/>
    <p:sldId id="263" r:id="rId12"/>
    <p:sldId id="275" r:id="rId13"/>
    <p:sldId id="285" r:id="rId14"/>
    <p:sldId id="266" r:id="rId15"/>
    <p:sldId id="280" r:id="rId16"/>
    <p:sldId id="260" r:id="rId17"/>
    <p:sldId id="258" r:id="rId18"/>
    <p:sldId id="261" r:id="rId19"/>
    <p:sldId id="269" r:id="rId20"/>
    <p:sldId id="262" r:id="rId21"/>
    <p:sldId id="274" r:id="rId22"/>
    <p:sldId id="265" r:id="rId23"/>
    <p:sldId id="277" r:id="rId24"/>
    <p:sldId id="276" r:id="rId2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D559E4-C91D-4E01-9818-AF03378DB01E}" v="4" dt="2025-09-03T12:10:50.66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5" d="100"/>
          <a:sy n="105" d="100"/>
        </p:scale>
        <p:origin x="798" y="96"/>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 Izard" userId="19603f98-0e63-44c7-b3b2-f0e8e0dbf464" providerId="ADAL" clId="{E2DB2487-BBAF-4D9F-92D1-AFDD08A0A8AE}"/>
    <pc:docChg chg="custSel delSld modSld">
      <pc:chgData name="J Izard" userId="19603f98-0e63-44c7-b3b2-f0e8e0dbf464" providerId="ADAL" clId="{E2DB2487-BBAF-4D9F-92D1-AFDD08A0A8AE}" dt="2025-09-03T12:10:50.658" v="24" actId="478"/>
      <pc:docMkLst>
        <pc:docMk/>
      </pc:docMkLst>
      <pc:sldChg chg="delSp modSp mod">
        <pc:chgData name="J Izard" userId="19603f98-0e63-44c7-b3b2-f0e8e0dbf464" providerId="ADAL" clId="{E2DB2487-BBAF-4D9F-92D1-AFDD08A0A8AE}" dt="2025-09-03T12:08:13.989" v="19" actId="14100"/>
        <pc:sldMkLst>
          <pc:docMk/>
          <pc:sldMk cId="3897028240" sldId="260"/>
        </pc:sldMkLst>
        <pc:picChg chg="mod">
          <ac:chgData name="J Izard" userId="19603f98-0e63-44c7-b3b2-f0e8e0dbf464" providerId="ADAL" clId="{E2DB2487-BBAF-4D9F-92D1-AFDD08A0A8AE}" dt="2025-09-03T12:08:13.989" v="19" actId="14100"/>
          <ac:picMkLst>
            <pc:docMk/>
            <pc:sldMk cId="3897028240" sldId="260"/>
            <ac:picMk id="3" creationId="{9D0E6978-7258-5297-CAE7-BA2F8F807B34}"/>
          </ac:picMkLst>
        </pc:picChg>
        <pc:picChg chg="del mod">
          <ac:chgData name="J Izard" userId="19603f98-0e63-44c7-b3b2-f0e8e0dbf464" providerId="ADAL" clId="{E2DB2487-BBAF-4D9F-92D1-AFDD08A0A8AE}" dt="2025-09-03T12:08:03.667" v="11" actId="478"/>
          <ac:picMkLst>
            <pc:docMk/>
            <pc:sldMk cId="3897028240" sldId="260"/>
            <ac:picMk id="5" creationId="{857FAD26-BD2E-03DB-92EA-2BE267F50596}"/>
          </ac:picMkLst>
        </pc:picChg>
        <pc:picChg chg="del">
          <ac:chgData name="J Izard" userId="19603f98-0e63-44c7-b3b2-f0e8e0dbf464" providerId="ADAL" clId="{E2DB2487-BBAF-4D9F-92D1-AFDD08A0A8AE}" dt="2025-09-03T12:08:03.021" v="9" actId="478"/>
          <ac:picMkLst>
            <pc:docMk/>
            <pc:sldMk cId="3897028240" sldId="260"/>
            <ac:picMk id="7" creationId="{D72DEBFA-F295-9096-C522-205D916A33ED}"/>
          </ac:picMkLst>
        </pc:picChg>
        <pc:picChg chg="del">
          <ac:chgData name="J Izard" userId="19603f98-0e63-44c7-b3b2-f0e8e0dbf464" providerId="ADAL" clId="{E2DB2487-BBAF-4D9F-92D1-AFDD08A0A8AE}" dt="2025-09-03T12:08:06.375" v="14" actId="478"/>
          <ac:picMkLst>
            <pc:docMk/>
            <pc:sldMk cId="3897028240" sldId="260"/>
            <ac:picMk id="9" creationId="{40DF7771-8B6B-E1AF-723E-F607C3BF1C2A}"/>
          </ac:picMkLst>
        </pc:picChg>
        <pc:picChg chg="del">
          <ac:chgData name="J Izard" userId="19603f98-0e63-44c7-b3b2-f0e8e0dbf464" providerId="ADAL" clId="{E2DB2487-BBAF-4D9F-92D1-AFDD08A0A8AE}" dt="2025-09-03T12:08:05.504" v="13" actId="478"/>
          <ac:picMkLst>
            <pc:docMk/>
            <pc:sldMk cId="3897028240" sldId="260"/>
            <ac:picMk id="12" creationId="{F49F4A8C-C5AF-DD63-4FB7-A42AF4D0DF61}"/>
          </ac:picMkLst>
        </pc:picChg>
        <pc:picChg chg="del">
          <ac:chgData name="J Izard" userId="19603f98-0e63-44c7-b3b2-f0e8e0dbf464" providerId="ADAL" clId="{E2DB2487-BBAF-4D9F-92D1-AFDD08A0A8AE}" dt="2025-09-03T12:08:07.767" v="16" actId="478"/>
          <ac:picMkLst>
            <pc:docMk/>
            <pc:sldMk cId="3897028240" sldId="260"/>
            <ac:picMk id="16" creationId="{2DC5B7FB-F55C-A195-3ED6-1D003D71D2D0}"/>
          </ac:picMkLst>
        </pc:picChg>
        <pc:picChg chg="del">
          <ac:chgData name="J Izard" userId="19603f98-0e63-44c7-b3b2-f0e8e0dbf464" providerId="ADAL" clId="{E2DB2487-BBAF-4D9F-92D1-AFDD08A0A8AE}" dt="2025-09-03T12:08:04.504" v="12" actId="478"/>
          <ac:picMkLst>
            <pc:docMk/>
            <pc:sldMk cId="3897028240" sldId="260"/>
            <ac:picMk id="18" creationId="{B8963369-31EE-37F8-6193-68304833240F}"/>
          </ac:picMkLst>
        </pc:picChg>
        <pc:picChg chg="del">
          <ac:chgData name="J Izard" userId="19603f98-0e63-44c7-b3b2-f0e8e0dbf464" providerId="ADAL" clId="{E2DB2487-BBAF-4D9F-92D1-AFDD08A0A8AE}" dt="2025-09-03T12:08:08.683" v="17" actId="478"/>
          <ac:picMkLst>
            <pc:docMk/>
            <pc:sldMk cId="3897028240" sldId="260"/>
            <ac:picMk id="3076" creationId="{AA36B62E-1F67-E11F-F307-E6392D1DD540}"/>
          </ac:picMkLst>
        </pc:picChg>
        <pc:picChg chg="del">
          <ac:chgData name="J Izard" userId="19603f98-0e63-44c7-b3b2-f0e8e0dbf464" providerId="ADAL" clId="{E2DB2487-BBAF-4D9F-92D1-AFDD08A0A8AE}" dt="2025-09-03T12:08:07.053" v="15" actId="478"/>
          <ac:picMkLst>
            <pc:docMk/>
            <pc:sldMk cId="3897028240" sldId="260"/>
            <ac:picMk id="3078" creationId="{D28BA964-500A-EBFD-AFD9-D864B6029954}"/>
          </ac:picMkLst>
        </pc:picChg>
      </pc:sldChg>
      <pc:sldChg chg="delSp mod">
        <pc:chgData name="J Izard" userId="19603f98-0e63-44c7-b3b2-f0e8e0dbf464" providerId="ADAL" clId="{E2DB2487-BBAF-4D9F-92D1-AFDD08A0A8AE}" dt="2025-09-03T12:10:50.658" v="24" actId="478"/>
        <pc:sldMkLst>
          <pc:docMk/>
          <pc:sldMk cId="83470862" sldId="263"/>
        </pc:sldMkLst>
        <pc:picChg chg="del">
          <ac:chgData name="J Izard" userId="19603f98-0e63-44c7-b3b2-f0e8e0dbf464" providerId="ADAL" clId="{E2DB2487-BBAF-4D9F-92D1-AFDD08A0A8AE}" dt="2025-09-03T12:10:49.704" v="23" actId="478"/>
          <ac:picMkLst>
            <pc:docMk/>
            <pc:sldMk cId="83470862" sldId="263"/>
            <ac:picMk id="8" creationId="{C9C4A910-23B4-A6F1-4D88-A979B48CC4A5}"/>
          </ac:picMkLst>
        </pc:picChg>
        <pc:picChg chg="del">
          <ac:chgData name="J Izard" userId="19603f98-0e63-44c7-b3b2-f0e8e0dbf464" providerId="ADAL" clId="{E2DB2487-BBAF-4D9F-92D1-AFDD08A0A8AE}" dt="2025-09-03T12:10:50.658" v="24" actId="478"/>
          <ac:picMkLst>
            <pc:docMk/>
            <pc:sldMk cId="83470862" sldId="263"/>
            <ac:picMk id="2050" creationId="{74DF7E98-4605-B982-51C8-4C53EA1D0AAB}"/>
          </ac:picMkLst>
        </pc:picChg>
      </pc:sldChg>
      <pc:sldChg chg="del">
        <pc:chgData name="J Izard" userId="19603f98-0e63-44c7-b3b2-f0e8e0dbf464" providerId="ADAL" clId="{E2DB2487-BBAF-4D9F-92D1-AFDD08A0A8AE}" dt="2025-09-03T12:08:22.583" v="20" actId="47"/>
        <pc:sldMkLst>
          <pc:docMk/>
          <pc:sldMk cId="1986737328" sldId="270"/>
        </pc:sldMkLst>
      </pc:sldChg>
      <pc:sldChg chg="delSp mod">
        <pc:chgData name="J Izard" userId="19603f98-0e63-44c7-b3b2-f0e8e0dbf464" providerId="ADAL" clId="{E2DB2487-BBAF-4D9F-92D1-AFDD08A0A8AE}" dt="2025-09-03T12:10:45.550" v="22" actId="478"/>
        <pc:sldMkLst>
          <pc:docMk/>
          <pc:sldMk cId="3251049631" sldId="271"/>
        </pc:sldMkLst>
        <pc:picChg chg="del">
          <ac:chgData name="J Izard" userId="19603f98-0e63-44c7-b3b2-f0e8e0dbf464" providerId="ADAL" clId="{E2DB2487-BBAF-4D9F-92D1-AFDD08A0A8AE}" dt="2025-09-03T12:10:44.186" v="21" actId="478"/>
          <ac:picMkLst>
            <pc:docMk/>
            <pc:sldMk cId="3251049631" sldId="271"/>
            <ac:picMk id="9" creationId="{5FB45E4E-71FE-D70E-767D-4B6D96066054}"/>
          </ac:picMkLst>
        </pc:picChg>
        <pc:picChg chg="del">
          <ac:chgData name="J Izard" userId="19603f98-0e63-44c7-b3b2-f0e8e0dbf464" providerId="ADAL" clId="{E2DB2487-BBAF-4D9F-92D1-AFDD08A0A8AE}" dt="2025-09-03T12:10:45.550" v="22" actId="478"/>
          <ac:picMkLst>
            <pc:docMk/>
            <pc:sldMk cId="3251049631" sldId="271"/>
            <ac:picMk id="13" creationId="{39EC9EAA-B9A0-9862-8084-C38A91F6A7A1}"/>
          </ac:picMkLst>
        </pc:picChg>
      </pc:sldChg>
      <pc:sldChg chg="delSp modSp del mod">
        <pc:chgData name="J Izard" userId="19603f98-0e63-44c7-b3b2-f0e8e0dbf464" providerId="ADAL" clId="{E2DB2487-BBAF-4D9F-92D1-AFDD08A0A8AE}" dt="2025-09-03T12:07:51.810" v="8" actId="47"/>
        <pc:sldMkLst>
          <pc:docMk/>
          <pc:sldMk cId="999117983" sldId="287"/>
        </pc:sldMkLst>
        <pc:picChg chg="del">
          <ac:chgData name="J Izard" userId="19603f98-0e63-44c7-b3b2-f0e8e0dbf464" providerId="ADAL" clId="{E2DB2487-BBAF-4D9F-92D1-AFDD08A0A8AE}" dt="2025-09-03T12:07:42.279" v="5" actId="478"/>
          <ac:picMkLst>
            <pc:docMk/>
            <pc:sldMk cId="999117983" sldId="287"/>
            <ac:picMk id="4" creationId="{04BAE637-65A0-0E2D-A23D-FA203CD9ED28}"/>
          </ac:picMkLst>
        </pc:picChg>
        <pc:picChg chg="del">
          <ac:chgData name="J Izard" userId="19603f98-0e63-44c7-b3b2-f0e8e0dbf464" providerId="ADAL" clId="{E2DB2487-BBAF-4D9F-92D1-AFDD08A0A8AE}" dt="2025-09-03T12:07:39.997" v="4" actId="478"/>
          <ac:picMkLst>
            <pc:docMk/>
            <pc:sldMk cId="999117983" sldId="287"/>
            <ac:picMk id="6" creationId="{1C4A7214-77E8-C634-F1B4-6009857FF7D4}"/>
          </ac:picMkLst>
        </pc:picChg>
        <pc:picChg chg="del">
          <ac:chgData name="J Izard" userId="19603f98-0e63-44c7-b3b2-f0e8e0dbf464" providerId="ADAL" clId="{E2DB2487-BBAF-4D9F-92D1-AFDD08A0A8AE}" dt="2025-09-03T12:07:37.590" v="2" actId="478"/>
          <ac:picMkLst>
            <pc:docMk/>
            <pc:sldMk cId="999117983" sldId="287"/>
            <ac:picMk id="7" creationId="{BED1B78D-C705-4AEF-122E-3AE91A2F9216}"/>
          </ac:picMkLst>
        </pc:picChg>
        <pc:picChg chg="del">
          <ac:chgData name="J Izard" userId="19603f98-0e63-44c7-b3b2-f0e8e0dbf464" providerId="ADAL" clId="{E2DB2487-BBAF-4D9F-92D1-AFDD08A0A8AE}" dt="2025-09-03T12:07:35.757" v="0" actId="478"/>
          <ac:picMkLst>
            <pc:docMk/>
            <pc:sldMk cId="999117983" sldId="287"/>
            <ac:picMk id="8" creationId="{663BB128-00E6-C0FF-4660-760551E10A18}"/>
          </ac:picMkLst>
        </pc:picChg>
        <pc:picChg chg="del">
          <ac:chgData name="J Izard" userId="19603f98-0e63-44c7-b3b2-f0e8e0dbf464" providerId="ADAL" clId="{E2DB2487-BBAF-4D9F-92D1-AFDD08A0A8AE}" dt="2025-09-03T12:07:36.800" v="1" actId="478"/>
          <ac:picMkLst>
            <pc:docMk/>
            <pc:sldMk cId="999117983" sldId="287"/>
            <ac:picMk id="9" creationId="{A1C174C1-0E42-CED5-A8F4-F1794D9A3AD8}"/>
          </ac:picMkLst>
        </pc:picChg>
        <pc:picChg chg="del">
          <ac:chgData name="J Izard" userId="19603f98-0e63-44c7-b3b2-f0e8e0dbf464" providerId="ADAL" clId="{E2DB2487-BBAF-4D9F-92D1-AFDD08A0A8AE}" dt="2025-09-03T12:07:38.450" v="3" actId="478"/>
          <ac:picMkLst>
            <pc:docMk/>
            <pc:sldMk cId="999117983" sldId="287"/>
            <ac:picMk id="10" creationId="{5D6DF359-BE2D-CF84-BACD-F842B1159B4C}"/>
          </ac:picMkLst>
        </pc:picChg>
        <pc:picChg chg="mod">
          <ac:chgData name="J Izard" userId="19603f98-0e63-44c7-b3b2-f0e8e0dbf464" providerId="ADAL" clId="{E2DB2487-BBAF-4D9F-92D1-AFDD08A0A8AE}" dt="2025-09-03T12:07:44.366" v="6" actId="1076"/>
          <ac:picMkLst>
            <pc:docMk/>
            <pc:sldMk cId="999117983" sldId="287"/>
            <ac:picMk id="11" creationId="{356C1470-9DC3-419E-71FD-53C52185ADA7}"/>
          </ac:picMkLst>
        </pc:picChg>
        <pc:picChg chg="mod">
          <ac:chgData name="J Izard" userId="19603f98-0e63-44c7-b3b2-f0e8e0dbf464" providerId="ADAL" clId="{E2DB2487-BBAF-4D9F-92D1-AFDD08A0A8AE}" dt="2025-09-03T12:07:47.230" v="7" actId="1076"/>
          <ac:picMkLst>
            <pc:docMk/>
            <pc:sldMk cId="999117983" sldId="287"/>
            <ac:picMk id="13" creationId="{2A6673D6-E537-8123-1563-0680E941A392}"/>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B5D3D6-4F37-BD44-B5AB-0139020F87C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E852D71-B2DE-FE49-8C76-93551EE47AE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1B98731-2D24-F745-A8B6-293642F1B814}"/>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5" name="Footer Placeholder 4">
            <a:extLst>
              <a:ext uri="{FF2B5EF4-FFF2-40B4-BE49-F238E27FC236}">
                <a16:creationId xmlns:a16="http://schemas.microsoft.com/office/drawing/2014/main" id="{D2523FD1-6496-4E4D-8EDA-FAA005BA672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CD7F6DE-C67E-1C4A-A6D9-73958DD13DAD}"/>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13589189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EC2829-B61C-C448-950B-8996746BFFE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6DD148EB-C5AB-9241-8F65-AE53D6E94571}"/>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19F1479-A8CD-844C-A905-875D37E2A6B6}"/>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5" name="Footer Placeholder 4">
            <a:extLst>
              <a:ext uri="{FF2B5EF4-FFF2-40B4-BE49-F238E27FC236}">
                <a16:creationId xmlns:a16="http://schemas.microsoft.com/office/drawing/2014/main" id="{857F0B2B-79BB-7248-9535-99D583CAABF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1DCB529-B99F-A843-B1FD-C9BF9BE19D00}"/>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24397970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2E85D1-7C7F-1F41-B0A9-99266CC10C23}"/>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C6BD16DC-8806-B446-BAFD-8EC3290BB84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1AEAD92C-23A0-7448-AF75-894D8AA1E4E0}"/>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5" name="Footer Placeholder 4">
            <a:extLst>
              <a:ext uri="{FF2B5EF4-FFF2-40B4-BE49-F238E27FC236}">
                <a16:creationId xmlns:a16="http://schemas.microsoft.com/office/drawing/2014/main" id="{B78AD437-CD82-4444-B835-20F82A16FDD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8A97D01-92DC-3A4B-8E5A-1743A6941A5A}"/>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24269229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518492-E4C6-A648-8D0F-09615E147E23}"/>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2CCC4FF-B3E3-AD46-A17E-D2108D0655ED}"/>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E235AC0-8427-7B4E-A0FF-415A92632C9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170A53-C239-C04D-A0B7-94DB999A422B}"/>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6" name="Footer Placeholder 5">
            <a:extLst>
              <a:ext uri="{FF2B5EF4-FFF2-40B4-BE49-F238E27FC236}">
                <a16:creationId xmlns:a16="http://schemas.microsoft.com/office/drawing/2014/main" id="{4F22D7F2-AE69-4444-B5B6-C80C10DD69F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1DAABE4-6600-824A-BA4C-F298E068EBE5}"/>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18392877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06B66E-318F-2F41-AF08-AC4F3A53EEC2}"/>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39399795-5913-3E4F-8406-91ECF75A45D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9413749F-8611-DB44-9246-6BD014154A3C}"/>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A7390C85-553E-C04A-90B1-859F6B3DF6D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FE88B97F-7260-E34A-83E0-A0DE8420E5DA}"/>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9ED69E3-EA39-4943-A9B8-9DB803FCB233}"/>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8" name="Footer Placeholder 7">
            <a:extLst>
              <a:ext uri="{FF2B5EF4-FFF2-40B4-BE49-F238E27FC236}">
                <a16:creationId xmlns:a16="http://schemas.microsoft.com/office/drawing/2014/main" id="{92C4FB75-D743-9F47-B3F1-02A2E34D420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13E8C4C-D365-024D-B16A-C22E999EB6D5}"/>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37050806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75D2AF-8A36-3B40-A497-4E64709F3C89}"/>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9EA0E744-EB7E-8A41-8E0D-469536C7F081}"/>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4" name="Footer Placeholder 3">
            <a:extLst>
              <a:ext uri="{FF2B5EF4-FFF2-40B4-BE49-F238E27FC236}">
                <a16:creationId xmlns:a16="http://schemas.microsoft.com/office/drawing/2014/main" id="{ED2F759B-CE11-424C-981D-26A021D70F8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E83978C2-C057-8B46-89ED-24D20CE6AE16}"/>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23454064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215EF14-4337-5C47-8279-E101A24CA014}"/>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3" name="Footer Placeholder 2">
            <a:extLst>
              <a:ext uri="{FF2B5EF4-FFF2-40B4-BE49-F238E27FC236}">
                <a16:creationId xmlns:a16="http://schemas.microsoft.com/office/drawing/2014/main" id="{5043B12E-58A1-454A-B72C-3F2A6DA00F4C}"/>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255BDD2E-AF32-0F4C-A7E7-7038DB42F62F}"/>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994332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4D7B0-C2AE-B845-BB6C-F9050A7AAC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727ACFAB-968E-CD49-8F3C-078EE9355E6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BE6F6C3-32DA-B742-AF03-6EF9B4FE0F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AD296389-44E0-DE4E-8FB4-195AFCB3081B}"/>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6" name="Footer Placeholder 5">
            <a:extLst>
              <a:ext uri="{FF2B5EF4-FFF2-40B4-BE49-F238E27FC236}">
                <a16:creationId xmlns:a16="http://schemas.microsoft.com/office/drawing/2014/main" id="{D8634D36-C527-E34E-8AFA-E4E83064B1C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97F0D40-DA00-E143-920F-25305CF26E98}"/>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180873474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A28455-CF60-D34F-A913-4C2732A58AE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F82C1B1B-B682-A64B-8A2B-3F0426076C9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CF805C61-5CA8-3944-B8FA-8C8F508B2F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D7727332-D621-9542-BA1A-45B291DD4964}"/>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6" name="Footer Placeholder 5">
            <a:extLst>
              <a:ext uri="{FF2B5EF4-FFF2-40B4-BE49-F238E27FC236}">
                <a16:creationId xmlns:a16="http://schemas.microsoft.com/office/drawing/2014/main" id="{133D029A-6901-3046-BA83-3290011BFFD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6EACA33-7DD3-834F-B65B-2AD0D3058136}"/>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347889332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B23F99-47EF-1844-BC16-3803AF465263}"/>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BD7C6C6-8F36-664D-BD99-0507EF72541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808973E-DB2E-EB41-9649-485DAA3DB1A6}"/>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5" name="Footer Placeholder 4">
            <a:extLst>
              <a:ext uri="{FF2B5EF4-FFF2-40B4-BE49-F238E27FC236}">
                <a16:creationId xmlns:a16="http://schemas.microsoft.com/office/drawing/2014/main" id="{D0326A18-8DE0-5149-865E-AB5E54A28EA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C331F14-4E89-974A-9F2B-F2E6CEAED0D7}"/>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3201560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2BC08D0-6024-9F48-982B-8B1C9DD8B66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39333DAC-3150-E04C-BB4D-70B52C5EF2B4}"/>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DD72D50-0101-A741-AE47-E68B80502BAE}"/>
              </a:ext>
            </a:extLst>
          </p:cNvPr>
          <p:cNvSpPr>
            <a:spLocks noGrp="1"/>
          </p:cNvSpPr>
          <p:nvPr>
            <p:ph type="dt" sz="half" idx="10"/>
          </p:nvPr>
        </p:nvSpPr>
        <p:spPr/>
        <p:txBody>
          <a:bodyPr/>
          <a:lstStyle/>
          <a:p>
            <a:fld id="{D80906D8-F7CE-6A44-9735-82C2491604AE}" type="datetimeFigureOut">
              <a:rPr lang="en-US" smtClean="0"/>
              <a:t>9/3/2025</a:t>
            </a:fld>
            <a:endParaRPr lang="en-US"/>
          </a:p>
        </p:txBody>
      </p:sp>
      <p:sp>
        <p:nvSpPr>
          <p:cNvPr id="5" name="Footer Placeholder 4">
            <a:extLst>
              <a:ext uri="{FF2B5EF4-FFF2-40B4-BE49-F238E27FC236}">
                <a16:creationId xmlns:a16="http://schemas.microsoft.com/office/drawing/2014/main" id="{3B624FE3-8BB3-5D4B-92BE-3260724ECB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B307572-551C-2C46-8414-A429834FC8B5}"/>
              </a:ext>
            </a:extLst>
          </p:cNvPr>
          <p:cNvSpPr>
            <a:spLocks noGrp="1"/>
          </p:cNvSpPr>
          <p:nvPr>
            <p:ph type="sldNum" sz="quarter" idx="12"/>
          </p:nvPr>
        </p:nvSpPr>
        <p:spPr/>
        <p:txBody>
          <a:bodyPr/>
          <a:lstStyle/>
          <a:p>
            <a:fld id="{009ED623-CB78-F141-8545-46FA4FDD6875}" type="slidenum">
              <a:rPr lang="en-US" smtClean="0"/>
              <a:t>‹#›</a:t>
            </a:fld>
            <a:endParaRPr lang="en-US"/>
          </a:p>
        </p:txBody>
      </p:sp>
    </p:spTree>
    <p:extLst>
      <p:ext uri="{BB962C8B-B14F-4D97-AF65-F5344CB8AC3E}">
        <p14:creationId xmlns:p14="http://schemas.microsoft.com/office/powerpoint/2010/main" val="73345498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0"/>
                <a:lumOff val="100000"/>
              </a:schemeClr>
            </a:gs>
            <a:gs pos="42000">
              <a:schemeClr val="accent6">
                <a:lumMod val="0"/>
                <a:lumOff val="100000"/>
              </a:schemeClr>
            </a:gs>
            <a:gs pos="100000">
              <a:schemeClr val="accent6">
                <a:lumMod val="100000"/>
              </a:schemeClr>
            </a:gs>
          </a:gsLst>
          <a:path path="circle">
            <a:fillToRect l="50000" t="-80000" r="50000" b="180000"/>
          </a:path>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7EF9307-8BE1-B440-91A4-DF2A6C66AA94}"/>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D7B804F8-E65B-6444-B2D5-642DAC6C1FB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3BCCC2B-0E86-4149-8DFF-4B7DDCA53FA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80906D8-F7CE-6A44-9735-82C2491604AE}" type="datetimeFigureOut">
              <a:rPr lang="en-US" smtClean="0"/>
              <a:t>9/3/2025</a:t>
            </a:fld>
            <a:endParaRPr lang="en-US"/>
          </a:p>
        </p:txBody>
      </p:sp>
      <p:sp>
        <p:nvSpPr>
          <p:cNvPr id="5" name="Footer Placeholder 4">
            <a:extLst>
              <a:ext uri="{FF2B5EF4-FFF2-40B4-BE49-F238E27FC236}">
                <a16:creationId xmlns:a16="http://schemas.microsoft.com/office/drawing/2014/main" id="{7D60777E-123D-6A40-ACA5-36D2596EB3F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F2CC217-A57E-1649-936B-5F4130F11E8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09ED623-CB78-F141-8545-46FA4FDD6875}" type="slidenum">
              <a:rPr lang="en-US" smtClean="0"/>
              <a:t>‹#›</a:t>
            </a:fld>
            <a:endParaRPr lang="en-US"/>
          </a:p>
        </p:txBody>
      </p:sp>
    </p:spTree>
    <p:extLst>
      <p:ext uri="{BB962C8B-B14F-4D97-AF65-F5344CB8AC3E}">
        <p14:creationId xmlns:p14="http://schemas.microsoft.com/office/powerpoint/2010/main" val="388698975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 Id="rId5" Type="http://schemas.openxmlformats.org/officeDocument/2006/relationships/image" Target="../media/image4.pn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hyperlink" Target="https://www.smithsschoolwear.co.uk/" TargetMode="External"/><Relationship Id="rId1" Type="http://schemas.openxmlformats.org/officeDocument/2006/relationships/slideLayout" Target="../slideLayouts/slideLayout7.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28.pn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2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3.png"/><Relationship Id="rId1" Type="http://schemas.openxmlformats.org/officeDocument/2006/relationships/slideLayout" Target="../slideLayouts/slideLayout2.xml"/><Relationship Id="rId4"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3CAA76-31FC-844C-F6C7-545A9D31E8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F9FA1E3-1AEA-A2BB-ACC7-ABCAF5FEC712}"/>
              </a:ext>
            </a:extLst>
          </p:cNvPr>
          <p:cNvSpPr>
            <a:spLocks noGrp="1"/>
          </p:cNvSpPr>
          <p:nvPr>
            <p:ph type="ctrTitle"/>
          </p:nvPr>
        </p:nvSpPr>
        <p:spPr>
          <a:xfrm>
            <a:off x="1036664" y="-197074"/>
            <a:ext cx="9626009" cy="1291875"/>
          </a:xfrm>
        </p:spPr>
        <p:txBody>
          <a:bodyPr>
            <a:normAutofit/>
          </a:bodyPr>
          <a:lstStyle/>
          <a:p>
            <a:r>
              <a:rPr lang="en-GB" b="1">
                <a:solidFill>
                  <a:srgbClr val="00B050"/>
                </a:solidFill>
                <a:latin typeface="Arial" panose="020B0604020202020204" pitchFamily="34" charset="0"/>
                <a:cs typeface="Arial" panose="020B0604020202020204" pitchFamily="34" charset="0"/>
              </a:rPr>
              <a:t>Welcome</a:t>
            </a:r>
            <a:r>
              <a:rPr lang="en-GB" sz="4000" b="1">
                <a:solidFill>
                  <a:srgbClr val="00B050"/>
                </a:solidFill>
                <a:latin typeface="Arial" panose="020B0604020202020204" pitchFamily="34" charset="0"/>
                <a:cs typeface="Arial" panose="020B0604020202020204" pitchFamily="34" charset="0"/>
              </a:rPr>
              <a:t> </a:t>
            </a:r>
            <a:endParaRPr lang="en-US" sz="4000" b="1">
              <a:solidFill>
                <a:srgbClr val="00B050"/>
              </a:solidFill>
              <a:latin typeface="Arial" panose="020B0604020202020204" pitchFamily="34" charset="0"/>
              <a:cs typeface="Arial" panose="020B0604020202020204" pitchFamily="34" charset="0"/>
            </a:endParaRPr>
          </a:p>
        </p:txBody>
      </p:sp>
      <p:pic>
        <p:nvPicPr>
          <p:cNvPr id="9" name="Picture 8">
            <a:extLst>
              <a:ext uri="{FF2B5EF4-FFF2-40B4-BE49-F238E27FC236}">
                <a16:creationId xmlns:a16="http://schemas.microsoft.com/office/drawing/2014/main" id="{625141AC-799E-A425-8788-ED9064FDA148}"/>
              </a:ext>
            </a:extLst>
          </p:cNvPr>
          <p:cNvPicPr>
            <a:picLocks noChangeAspect="1"/>
          </p:cNvPicPr>
          <p:nvPr/>
        </p:nvPicPr>
        <p:blipFill>
          <a:blip r:embed="rId2"/>
          <a:stretch>
            <a:fillRect/>
          </a:stretch>
        </p:blipFill>
        <p:spPr>
          <a:xfrm>
            <a:off x="7884532" y="1376343"/>
            <a:ext cx="2734057" cy="4286848"/>
          </a:xfrm>
          <a:prstGeom prst="rect">
            <a:avLst/>
          </a:prstGeom>
        </p:spPr>
      </p:pic>
      <p:pic>
        <p:nvPicPr>
          <p:cNvPr id="13" name="Picture 12">
            <a:extLst>
              <a:ext uri="{FF2B5EF4-FFF2-40B4-BE49-F238E27FC236}">
                <a16:creationId xmlns:a16="http://schemas.microsoft.com/office/drawing/2014/main" id="{36724AB4-BCC1-0A32-7341-BD1376143320}"/>
              </a:ext>
            </a:extLst>
          </p:cNvPr>
          <p:cNvPicPr>
            <a:picLocks noChangeAspect="1"/>
          </p:cNvPicPr>
          <p:nvPr/>
        </p:nvPicPr>
        <p:blipFill>
          <a:blip r:embed="rId3"/>
          <a:stretch>
            <a:fillRect/>
          </a:stretch>
        </p:blipFill>
        <p:spPr>
          <a:xfrm>
            <a:off x="1307940" y="1291876"/>
            <a:ext cx="2576640" cy="4455782"/>
          </a:xfrm>
          <a:prstGeom prst="rect">
            <a:avLst/>
          </a:prstGeom>
        </p:spPr>
      </p:pic>
      <p:pic>
        <p:nvPicPr>
          <p:cNvPr id="15" name="Picture 14">
            <a:extLst>
              <a:ext uri="{FF2B5EF4-FFF2-40B4-BE49-F238E27FC236}">
                <a16:creationId xmlns:a16="http://schemas.microsoft.com/office/drawing/2014/main" id="{2F2FD5D3-EBE1-6B89-31BF-5E0C29487921}"/>
              </a:ext>
            </a:extLst>
          </p:cNvPr>
          <p:cNvPicPr>
            <a:picLocks noChangeAspect="1"/>
          </p:cNvPicPr>
          <p:nvPr/>
        </p:nvPicPr>
        <p:blipFill>
          <a:blip r:embed="rId4"/>
          <a:stretch>
            <a:fillRect/>
          </a:stretch>
        </p:blipFill>
        <p:spPr>
          <a:xfrm>
            <a:off x="3113408" y="5853966"/>
            <a:ext cx="9078592" cy="962159"/>
          </a:xfrm>
          <a:prstGeom prst="rect">
            <a:avLst/>
          </a:prstGeom>
        </p:spPr>
      </p:pic>
      <p:pic>
        <p:nvPicPr>
          <p:cNvPr id="17" name="Picture 16" descr="A green shield with yellow trees&#10;&#10;AI-generated content may be incorrect.">
            <a:extLst>
              <a:ext uri="{FF2B5EF4-FFF2-40B4-BE49-F238E27FC236}">
                <a16:creationId xmlns:a16="http://schemas.microsoft.com/office/drawing/2014/main" id="{C4DF94DC-B3E3-ACCC-55C2-D42AF1759CC3}"/>
              </a:ext>
            </a:extLst>
          </p:cNvPr>
          <p:cNvPicPr>
            <a:picLocks noChangeAspect="1"/>
          </p:cNvPicPr>
          <p:nvPr/>
        </p:nvPicPr>
        <p:blipFill>
          <a:blip r:embed="rId5"/>
          <a:stretch>
            <a:fillRect/>
          </a:stretch>
        </p:blipFill>
        <p:spPr>
          <a:xfrm rot="16200000">
            <a:off x="3706246" y="1625966"/>
            <a:ext cx="4286847" cy="3606068"/>
          </a:xfrm>
          <a:prstGeom prst="rect">
            <a:avLst/>
          </a:prstGeom>
        </p:spPr>
      </p:pic>
    </p:spTree>
    <p:extLst>
      <p:ext uri="{BB962C8B-B14F-4D97-AF65-F5344CB8AC3E}">
        <p14:creationId xmlns:p14="http://schemas.microsoft.com/office/powerpoint/2010/main" val="197487382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05A388-049F-00F0-F901-14E3965412E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CE3AD5B-C498-1C19-340B-CA6C072DEEF5}"/>
              </a:ext>
            </a:extLst>
          </p:cNvPr>
          <p:cNvSpPr>
            <a:spLocks noGrp="1"/>
          </p:cNvSpPr>
          <p:nvPr>
            <p:ph type="title"/>
          </p:nvPr>
        </p:nvSpPr>
        <p:spPr/>
        <p:txBody>
          <a:bodyPr/>
          <a:lstStyle/>
          <a:p>
            <a:pPr algn="ctr"/>
            <a:r>
              <a:rPr lang="en-GB" b="1">
                <a:latin typeface="Comic Sans MS" panose="030F0702030302020204" pitchFamily="66" charset="0"/>
              </a:rPr>
              <a:t>Our School Vision and Values</a:t>
            </a:r>
          </a:p>
        </p:txBody>
      </p:sp>
      <p:pic>
        <p:nvPicPr>
          <p:cNvPr id="7" name="Picture 6">
            <a:extLst>
              <a:ext uri="{FF2B5EF4-FFF2-40B4-BE49-F238E27FC236}">
                <a16:creationId xmlns:a16="http://schemas.microsoft.com/office/drawing/2014/main" id="{E9289946-0747-6C1B-B61C-48D89C97BC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15742" y="1607136"/>
            <a:ext cx="5723895" cy="4292921"/>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F715A29E-C391-8CAF-3E01-9ECFDC8FB094}"/>
              </a:ext>
            </a:extLst>
          </p:cNvPr>
          <p:cNvPicPr>
            <a:picLocks noChangeAspect="1"/>
          </p:cNvPicPr>
          <p:nvPr/>
        </p:nvPicPr>
        <p:blipFill>
          <a:blip r:embed="rId3"/>
          <a:stretch>
            <a:fillRect/>
          </a:stretch>
        </p:blipFill>
        <p:spPr>
          <a:xfrm>
            <a:off x="252363" y="1690688"/>
            <a:ext cx="5744444" cy="4292921"/>
          </a:xfrm>
          <a:prstGeom prst="rect">
            <a:avLst/>
          </a:prstGeom>
        </p:spPr>
      </p:pic>
    </p:spTree>
    <p:extLst>
      <p:ext uri="{BB962C8B-B14F-4D97-AF65-F5344CB8AC3E}">
        <p14:creationId xmlns:p14="http://schemas.microsoft.com/office/powerpoint/2010/main" val="354074209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238F19-135C-D3FF-A7FA-3BB46C6615EB}"/>
            </a:ext>
          </a:extLst>
        </p:cNvPr>
        <p:cNvGrpSpPr/>
        <p:nvPr/>
      </p:nvGrpSpPr>
      <p:grpSpPr>
        <a:xfrm>
          <a:off x="0" y="0"/>
          <a:ext cx="0" cy="0"/>
          <a:chOff x="0" y="0"/>
          <a:chExt cx="0" cy="0"/>
        </a:xfrm>
      </p:grpSpPr>
      <p:pic>
        <p:nvPicPr>
          <p:cNvPr id="4" name="Picture 3">
            <a:extLst>
              <a:ext uri="{FF2B5EF4-FFF2-40B4-BE49-F238E27FC236}">
                <a16:creationId xmlns:a16="http://schemas.microsoft.com/office/drawing/2014/main" id="{AFB7B299-4A83-D844-1FE3-34213EB331A8}"/>
              </a:ext>
            </a:extLst>
          </p:cNvPr>
          <p:cNvPicPr>
            <a:picLocks noChangeAspect="1"/>
          </p:cNvPicPr>
          <p:nvPr/>
        </p:nvPicPr>
        <p:blipFill>
          <a:blip r:embed="rId2"/>
          <a:stretch>
            <a:fillRect/>
          </a:stretch>
        </p:blipFill>
        <p:spPr>
          <a:xfrm>
            <a:off x="808919" y="0"/>
            <a:ext cx="10116962" cy="4324954"/>
          </a:xfrm>
          <a:prstGeom prst="rect">
            <a:avLst/>
          </a:prstGeom>
        </p:spPr>
      </p:pic>
      <p:pic>
        <p:nvPicPr>
          <p:cNvPr id="1026" name="Picture 2" descr="Jesus Washes the Feet of His Disciples ...">
            <a:extLst>
              <a:ext uri="{FF2B5EF4-FFF2-40B4-BE49-F238E27FC236}">
                <a16:creationId xmlns:a16="http://schemas.microsoft.com/office/drawing/2014/main" id="{7DF67837-DE6D-F06C-B28B-927FE2EBD3C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9849" y="3751185"/>
            <a:ext cx="4291693" cy="30105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7974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4379" y="-91464"/>
            <a:ext cx="10515600" cy="1325563"/>
          </a:xfrm>
        </p:spPr>
        <p:txBody>
          <a:bodyPr/>
          <a:lstStyle/>
          <a:p>
            <a:pPr algn="ctr"/>
            <a:r>
              <a:rPr lang="en-US" u="sng">
                <a:latin typeface="Comic Sans MS" panose="030F0702030302020204" pitchFamily="66" charset="0"/>
              </a:rPr>
              <a:t>The Nursery Team</a:t>
            </a:r>
            <a:endParaRPr lang="en-GB" u="sng">
              <a:latin typeface="Comic Sans MS" panose="030F0702030302020204" pitchFamily="66" charset="0"/>
            </a:endParaRPr>
          </a:p>
        </p:txBody>
      </p:sp>
      <p:sp>
        <p:nvSpPr>
          <p:cNvPr id="28" name="TextBox 27"/>
          <p:cNvSpPr txBox="1"/>
          <p:nvPr/>
        </p:nvSpPr>
        <p:spPr>
          <a:xfrm>
            <a:off x="4089681" y="1404786"/>
            <a:ext cx="4012637" cy="954107"/>
          </a:xfrm>
          <a:prstGeom prst="rect">
            <a:avLst/>
          </a:prstGeom>
          <a:noFill/>
        </p:spPr>
        <p:txBody>
          <a:bodyPr wrap="none" lIns="91440" tIns="45720" rIns="91440" bIns="45720" rtlCol="0" anchor="t">
            <a:spAutoFit/>
          </a:bodyPr>
          <a:lstStyle/>
          <a:p>
            <a:pPr algn="ctr"/>
            <a:r>
              <a:rPr lang="en-US" sz="2800">
                <a:latin typeface="Comic Sans MS" panose="030F0702030302020204" pitchFamily="66" charset="0"/>
              </a:rPr>
              <a:t>Miss Bissett </a:t>
            </a:r>
          </a:p>
          <a:p>
            <a:pPr algn="ctr"/>
            <a:r>
              <a:rPr lang="en-US" sz="2800">
                <a:latin typeface="Comic Sans MS" panose="030F0702030302020204" pitchFamily="66" charset="0"/>
              </a:rPr>
              <a:t>Nursery Class Teacher</a:t>
            </a:r>
          </a:p>
        </p:txBody>
      </p:sp>
      <p:pic>
        <p:nvPicPr>
          <p:cNvPr id="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8951" y="2816748"/>
            <a:ext cx="2879871" cy="36173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0" name="Rectangle 19"/>
          <p:cNvSpPr/>
          <p:nvPr/>
        </p:nvSpPr>
        <p:spPr>
          <a:xfrm>
            <a:off x="4977017" y="6391292"/>
            <a:ext cx="3125301" cy="677108"/>
          </a:xfrm>
          <a:prstGeom prst="rect">
            <a:avLst/>
          </a:prstGeom>
        </p:spPr>
        <p:txBody>
          <a:bodyPr wrap="square">
            <a:spAutoFit/>
          </a:bodyPr>
          <a:lstStyle/>
          <a:p>
            <a:pPr algn="ctr"/>
            <a:r>
              <a:rPr lang="en-US" sz="2400" err="1">
                <a:latin typeface="Comic Sans MS" panose="030F0702030302020204" pitchFamily="66" charset="0"/>
              </a:rPr>
              <a:t>Ms</a:t>
            </a:r>
            <a:r>
              <a:rPr lang="en-US" sz="2400">
                <a:latin typeface="Comic Sans MS" panose="030F0702030302020204" pitchFamily="66" charset="0"/>
              </a:rPr>
              <a:t> G</a:t>
            </a:r>
            <a:r>
              <a:rPr lang="en-GB" sz="2400" err="1">
                <a:latin typeface="Comic Sans MS" panose="030F0702030302020204" pitchFamily="66" charset="0"/>
              </a:rPr>
              <a:t>olebiowska</a:t>
            </a:r>
            <a:endParaRPr lang="en-US" sz="2400">
              <a:latin typeface="Comic Sans MS" panose="030F0702030302020204" pitchFamily="66" charset="0"/>
            </a:endParaRPr>
          </a:p>
          <a:p>
            <a:pPr algn="ctr"/>
            <a:endParaRPr lang="en-GB" sz="1400">
              <a:latin typeface="Comic Sans MS" panose="030F0702030302020204" pitchFamily="66" charset="0"/>
            </a:endParaRP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12367" y="1074124"/>
            <a:ext cx="2777314" cy="355132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Picture 5">
            <a:extLst>
              <a:ext uri="{FF2B5EF4-FFF2-40B4-BE49-F238E27FC236}">
                <a16:creationId xmlns:a16="http://schemas.microsoft.com/office/drawing/2014/main" id="{1674FC3E-CFD3-2F2A-A513-77F9F930001D}"/>
              </a:ext>
            </a:extLst>
          </p:cNvPr>
          <p:cNvPicPr>
            <a:picLocks noChangeAspect="1"/>
          </p:cNvPicPr>
          <p:nvPr/>
        </p:nvPicPr>
        <p:blipFill>
          <a:blip r:embed="rId4"/>
          <a:stretch>
            <a:fillRect/>
          </a:stretch>
        </p:blipFill>
        <p:spPr>
          <a:xfrm>
            <a:off x="7888822" y="2816748"/>
            <a:ext cx="2557756" cy="3617398"/>
          </a:xfrm>
          <a:prstGeom prst="rect">
            <a:avLst/>
          </a:prstGeom>
        </p:spPr>
      </p:pic>
      <p:sp>
        <p:nvSpPr>
          <p:cNvPr id="8" name="Rectangle 7">
            <a:extLst>
              <a:ext uri="{FF2B5EF4-FFF2-40B4-BE49-F238E27FC236}">
                <a16:creationId xmlns:a16="http://schemas.microsoft.com/office/drawing/2014/main" id="{86E9CBD4-4F2E-9626-F913-7474CDB87F62}"/>
              </a:ext>
            </a:extLst>
          </p:cNvPr>
          <p:cNvSpPr/>
          <p:nvPr/>
        </p:nvSpPr>
        <p:spPr>
          <a:xfrm>
            <a:off x="7711798" y="6421370"/>
            <a:ext cx="4228195" cy="677108"/>
          </a:xfrm>
          <a:prstGeom prst="rect">
            <a:avLst/>
          </a:prstGeom>
        </p:spPr>
        <p:txBody>
          <a:bodyPr wrap="square" lIns="91440" tIns="45720" rIns="91440" bIns="45720" anchor="t">
            <a:spAutoFit/>
          </a:bodyPr>
          <a:lstStyle/>
          <a:p>
            <a:pPr algn="ctr"/>
            <a:r>
              <a:rPr lang="en-US" sz="2400" err="1">
                <a:latin typeface="Comic Sans MS"/>
              </a:rPr>
              <a:t>Mrs</a:t>
            </a:r>
            <a:r>
              <a:rPr lang="en-US" sz="2400">
                <a:latin typeface="Comic Sans MS"/>
              </a:rPr>
              <a:t> </a:t>
            </a:r>
            <a:r>
              <a:rPr lang="en-US" sz="2400" err="1">
                <a:latin typeface="Comic Sans MS"/>
              </a:rPr>
              <a:t>Sofroniou</a:t>
            </a:r>
            <a:r>
              <a:rPr lang="en-US" sz="2400">
                <a:latin typeface="Comic Sans MS"/>
              </a:rPr>
              <a:t> (Mornings)</a:t>
            </a:r>
            <a:endParaRPr lang="en-US" sz="2400">
              <a:latin typeface="Comic Sans MS" panose="030F0702030302020204" pitchFamily="66" charset="0"/>
            </a:endParaRPr>
          </a:p>
          <a:p>
            <a:pPr algn="ctr"/>
            <a:endParaRPr lang="en-GB" sz="1400">
              <a:latin typeface="Comic Sans MS" panose="030F0702030302020204" pitchFamily="66" charset="0"/>
            </a:endParaRPr>
          </a:p>
        </p:txBody>
      </p:sp>
      <p:pic>
        <p:nvPicPr>
          <p:cNvPr id="9" name="Picture 8" descr="A green shield with yellow trees&#10;&#10;AI-generated content may be incorrect.">
            <a:extLst>
              <a:ext uri="{FF2B5EF4-FFF2-40B4-BE49-F238E27FC236}">
                <a16:creationId xmlns:a16="http://schemas.microsoft.com/office/drawing/2014/main" id="{BE76E226-E69E-D794-E4BA-847F4C117B5A}"/>
              </a:ext>
            </a:extLst>
          </p:cNvPr>
          <p:cNvPicPr>
            <a:picLocks noChangeAspect="1"/>
          </p:cNvPicPr>
          <p:nvPr/>
        </p:nvPicPr>
        <p:blipFill>
          <a:blip r:embed="rId5"/>
          <a:stretch>
            <a:fillRect/>
          </a:stretch>
        </p:blipFill>
        <p:spPr>
          <a:xfrm rot="16200000">
            <a:off x="9860105" y="57025"/>
            <a:ext cx="2137593" cy="1798130"/>
          </a:xfrm>
          <a:prstGeom prst="rect">
            <a:avLst/>
          </a:prstGeom>
        </p:spPr>
      </p:pic>
    </p:spTree>
    <p:extLst>
      <p:ext uri="{BB962C8B-B14F-4D97-AF65-F5344CB8AC3E}">
        <p14:creationId xmlns:p14="http://schemas.microsoft.com/office/powerpoint/2010/main" val="24398213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63950" y="1229770"/>
            <a:ext cx="6666937" cy="5640876"/>
          </a:xfrm>
        </p:spPr>
        <p:txBody>
          <a:bodyPr>
            <a:normAutofit/>
          </a:bodyPr>
          <a:lstStyle/>
          <a:p>
            <a:pPr marL="0" indent="0">
              <a:buNone/>
            </a:pPr>
            <a:endParaRPr lang="en-US" sz="4300" b="1"/>
          </a:p>
          <a:p>
            <a:endParaRPr lang="en-GB" altLang="en-US" sz="2400">
              <a:latin typeface="Comic Sans MS" panose="030F0702030302020204" pitchFamily="66" charset="0"/>
            </a:endParaRPr>
          </a:p>
          <a:p>
            <a:endParaRPr lang="en-US"/>
          </a:p>
          <a:p>
            <a:endParaRPr lang="en-GB"/>
          </a:p>
        </p:txBody>
      </p:sp>
      <p:sp>
        <p:nvSpPr>
          <p:cNvPr id="2" name="TextBox 1"/>
          <p:cNvSpPr txBox="1"/>
          <p:nvPr/>
        </p:nvSpPr>
        <p:spPr>
          <a:xfrm>
            <a:off x="627900" y="299906"/>
            <a:ext cx="4832059" cy="830997"/>
          </a:xfrm>
          <a:prstGeom prst="rect">
            <a:avLst/>
          </a:prstGeom>
          <a:noFill/>
        </p:spPr>
        <p:txBody>
          <a:bodyPr wrap="square" rtlCol="0">
            <a:spAutoFit/>
          </a:bodyPr>
          <a:lstStyle/>
          <a:p>
            <a:r>
              <a:rPr lang="en-GB" sz="4800" b="1">
                <a:latin typeface="Comic Sans MS" panose="030F0702030302020204" pitchFamily="66" charset="0"/>
              </a:rPr>
              <a:t>Starting School</a:t>
            </a:r>
          </a:p>
        </p:txBody>
      </p:sp>
      <p:sp>
        <p:nvSpPr>
          <p:cNvPr id="4" name="TextBox 3"/>
          <p:cNvSpPr txBox="1"/>
          <p:nvPr/>
        </p:nvSpPr>
        <p:spPr>
          <a:xfrm>
            <a:off x="371412" y="1228838"/>
            <a:ext cx="11430303" cy="4893647"/>
          </a:xfrm>
          <a:prstGeom prst="rect">
            <a:avLst/>
          </a:prstGeom>
          <a:noFill/>
        </p:spPr>
        <p:txBody>
          <a:bodyPr wrap="square" lIns="91440" tIns="45720" rIns="91440" bIns="45720" rtlCol="0" anchor="t">
            <a:spAutoFit/>
          </a:bodyPr>
          <a:lstStyle/>
          <a:p>
            <a:pPr marL="342900" indent="-342900">
              <a:buFont typeface="Arial" panose="020B0604020202020204" pitchFamily="34" charset="0"/>
              <a:buChar char="•"/>
            </a:pPr>
            <a:r>
              <a:rPr lang="en-GB" sz="2400">
                <a:latin typeface="Comic Sans MS"/>
              </a:rPr>
              <a:t>Starting Nursery is a huge step for both children and parent/carers, so in the early days we welcome you to stay for as long as it is felt necessary for your child to settle.</a:t>
            </a:r>
          </a:p>
          <a:p>
            <a:pPr marL="342900" indent="-342900">
              <a:buFont typeface="Arial" panose="020B0604020202020204" pitchFamily="34" charset="0"/>
              <a:buChar char="•"/>
            </a:pPr>
            <a:r>
              <a:rPr lang="en-GB" sz="2400">
                <a:latin typeface="Comic Sans MS"/>
              </a:rPr>
              <a:t>We have a workshop for new parents on 11</a:t>
            </a:r>
            <a:r>
              <a:rPr lang="en-GB" sz="2400" baseline="30000">
                <a:latin typeface="Comic Sans MS"/>
              </a:rPr>
              <a:t>th</a:t>
            </a:r>
            <a:r>
              <a:rPr lang="en-GB" sz="2400">
                <a:latin typeface="Comic Sans MS"/>
              </a:rPr>
              <a:t> July in the School Hall. </a:t>
            </a:r>
          </a:p>
          <a:p>
            <a:pPr marL="342900" indent="-342900">
              <a:buFont typeface="Arial" panose="020B0604020202020204" pitchFamily="34" charset="0"/>
              <a:buChar char="•"/>
            </a:pPr>
            <a:r>
              <a:rPr lang="en-GB" sz="2400">
                <a:latin typeface="Comic Sans MS"/>
              </a:rPr>
              <a:t>Tonight you will receive your key dates letter and the details of your Home Visit.</a:t>
            </a:r>
          </a:p>
          <a:p>
            <a:pPr marL="342900" indent="-342900">
              <a:buFont typeface="Arial" panose="020B0604020202020204" pitchFamily="34" charset="0"/>
              <a:buChar char="•"/>
            </a:pPr>
            <a:r>
              <a:rPr lang="en-GB" sz="2400">
                <a:latin typeface="Comic Sans MS"/>
              </a:rPr>
              <a:t>The children will have a staggered start to Nursery to support their needs, with one-hour sessions with parents leading up to a full morning without parents on </a:t>
            </a:r>
            <a:r>
              <a:rPr lang="en-GB" sz="2400">
                <a:solidFill>
                  <a:srgbClr val="000000"/>
                </a:solidFill>
                <a:latin typeface="Comic Sans MS"/>
              </a:rPr>
              <a:t>Thursday, the 11</a:t>
            </a:r>
            <a:r>
              <a:rPr lang="en-GB" sz="2400" baseline="30000">
                <a:solidFill>
                  <a:srgbClr val="000000"/>
                </a:solidFill>
                <a:latin typeface="Comic Sans MS"/>
              </a:rPr>
              <a:t>th</a:t>
            </a:r>
            <a:r>
              <a:rPr lang="en-GB" sz="2400">
                <a:solidFill>
                  <a:srgbClr val="000000"/>
                </a:solidFill>
                <a:latin typeface="Comic Sans MS"/>
              </a:rPr>
              <a:t> September.</a:t>
            </a:r>
          </a:p>
          <a:p>
            <a:pPr marL="342900" indent="-342900">
              <a:buFont typeface="Arial" panose="020B0604020202020204" pitchFamily="34" charset="0"/>
              <a:buChar char="•"/>
            </a:pPr>
            <a:r>
              <a:rPr lang="en-GB" sz="2400">
                <a:latin typeface="Comic Sans MS"/>
              </a:rPr>
              <a:t>Your child will spend the whole session with us. However, if we feel this is too long for them and they will benefit from a shorter day to begin with, we will speak to you. We make these decisions really based on the individual needs of the child.</a:t>
            </a:r>
          </a:p>
        </p:txBody>
      </p:sp>
      <p:pic>
        <p:nvPicPr>
          <p:cNvPr id="6" name="Picture 5" descr="A white text with colorful confetti&#10;&#10;Description automatically generated">
            <a:extLst>
              <a:ext uri="{FF2B5EF4-FFF2-40B4-BE49-F238E27FC236}">
                <a16:creationId xmlns:a16="http://schemas.microsoft.com/office/drawing/2014/main" id="{6D5913D0-6356-FE78-49DD-3345ABD580E7}"/>
              </a:ext>
            </a:extLst>
          </p:cNvPr>
          <p:cNvPicPr>
            <a:picLocks noChangeAspect="1"/>
          </p:cNvPicPr>
          <p:nvPr/>
        </p:nvPicPr>
        <p:blipFill>
          <a:blip r:embed="rId2"/>
          <a:stretch>
            <a:fillRect/>
          </a:stretch>
        </p:blipFill>
        <p:spPr>
          <a:xfrm>
            <a:off x="10587256" y="2064862"/>
            <a:ext cx="961864" cy="676598"/>
          </a:xfrm>
          <a:prstGeom prst="rect">
            <a:avLst/>
          </a:prstGeom>
        </p:spPr>
      </p:pic>
      <p:pic>
        <p:nvPicPr>
          <p:cNvPr id="5" name="Picture 4" descr="A green shield with yellow trees&#10;&#10;AI-generated content may be incorrect.">
            <a:extLst>
              <a:ext uri="{FF2B5EF4-FFF2-40B4-BE49-F238E27FC236}">
                <a16:creationId xmlns:a16="http://schemas.microsoft.com/office/drawing/2014/main" id="{712E2AC1-3043-4420-03D8-D416D0526888}"/>
              </a:ext>
            </a:extLst>
          </p:cNvPr>
          <p:cNvPicPr>
            <a:picLocks noChangeAspect="1"/>
          </p:cNvPicPr>
          <p:nvPr/>
        </p:nvPicPr>
        <p:blipFill>
          <a:blip r:embed="rId3"/>
          <a:stretch>
            <a:fillRect/>
          </a:stretch>
        </p:blipFill>
        <p:spPr>
          <a:xfrm rot="16200000">
            <a:off x="10639647" y="100230"/>
            <a:ext cx="1262299" cy="1061838"/>
          </a:xfrm>
          <a:prstGeom prst="rect">
            <a:avLst/>
          </a:prstGeom>
        </p:spPr>
      </p:pic>
    </p:spTree>
    <p:extLst>
      <p:ext uri="{BB962C8B-B14F-4D97-AF65-F5344CB8AC3E}">
        <p14:creationId xmlns:p14="http://schemas.microsoft.com/office/powerpoint/2010/main" val="11746710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3+ Thousand Corporate Save Date Invitation Royalty-Free Images, Stock  Photos &amp; Pictures | Shutterstock">
            <a:extLst>
              <a:ext uri="{FF2B5EF4-FFF2-40B4-BE49-F238E27FC236}">
                <a16:creationId xmlns:a16="http://schemas.microsoft.com/office/drawing/2014/main" id="{27941CCA-6F49-AD25-3CC6-8FFEFDEF1F2F}"/>
              </a:ext>
            </a:extLst>
          </p:cNvPr>
          <p:cNvPicPr>
            <a:picLocks noChangeAspect="1"/>
          </p:cNvPicPr>
          <p:nvPr/>
        </p:nvPicPr>
        <p:blipFill>
          <a:blip r:embed="rId2"/>
          <a:stretch>
            <a:fillRect/>
          </a:stretch>
        </p:blipFill>
        <p:spPr>
          <a:xfrm>
            <a:off x="408502" y="991253"/>
            <a:ext cx="4022455" cy="3766088"/>
          </a:xfrm>
          <a:prstGeom prst="rect">
            <a:avLst/>
          </a:prstGeom>
        </p:spPr>
      </p:pic>
      <p:sp>
        <p:nvSpPr>
          <p:cNvPr id="6" name="TextBox 5">
            <a:extLst>
              <a:ext uri="{FF2B5EF4-FFF2-40B4-BE49-F238E27FC236}">
                <a16:creationId xmlns:a16="http://schemas.microsoft.com/office/drawing/2014/main" id="{9BAD9064-4405-873D-105C-2EDCCB121F9D}"/>
              </a:ext>
            </a:extLst>
          </p:cNvPr>
          <p:cNvSpPr txBox="1"/>
          <p:nvPr/>
        </p:nvSpPr>
        <p:spPr>
          <a:xfrm>
            <a:off x="5370653" y="789007"/>
            <a:ext cx="5366794" cy="652486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a:solidFill>
                  <a:srgbClr val="00B050"/>
                </a:solidFill>
                <a:latin typeface="Comic Sans MS"/>
              </a:rPr>
              <a:t>Afternoon Workshop </a:t>
            </a:r>
            <a:endParaRPr lang="en-US">
              <a:solidFill>
                <a:srgbClr val="00B050"/>
              </a:solidFill>
              <a:latin typeface="Calibri" panose="020F0502020204030204"/>
              <a:ea typeface="Calibri"/>
              <a:cs typeface="Calibri"/>
            </a:endParaRPr>
          </a:p>
          <a:p>
            <a:endParaRPr lang="en-GB" sz="2400">
              <a:solidFill>
                <a:srgbClr val="00B050"/>
              </a:solidFill>
              <a:latin typeface="Comic Sans MS"/>
            </a:endParaRPr>
          </a:p>
          <a:p>
            <a:r>
              <a:rPr lang="en-GB" sz="2400">
                <a:solidFill>
                  <a:srgbClr val="00B050"/>
                </a:solidFill>
                <a:latin typeface="Comic Sans MS"/>
              </a:rPr>
              <a:t>Forty Hill School</a:t>
            </a:r>
            <a:endParaRPr lang="en-US">
              <a:solidFill>
                <a:srgbClr val="00B050"/>
              </a:solidFill>
              <a:ea typeface="Calibri"/>
              <a:cs typeface="Calibri"/>
            </a:endParaRPr>
          </a:p>
          <a:p>
            <a:endParaRPr lang="en-GB" sz="2400">
              <a:solidFill>
                <a:srgbClr val="00B050"/>
              </a:solidFill>
              <a:latin typeface="Comic Sans MS"/>
            </a:endParaRPr>
          </a:p>
          <a:p>
            <a:r>
              <a:rPr lang="en-GB" sz="2400">
                <a:solidFill>
                  <a:srgbClr val="00B050"/>
                </a:solidFill>
                <a:latin typeface="Comic Sans MS"/>
              </a:rPr>
              <a:t>Friday 11th July </a:t>
            </a:r>
          </a:p>
          <a:p>
            <a:endParaRPr lang="en-GB" sz="2400">
              <a:latin typeface="Comic Sans MS"/>
            </a:endParaRPr>
          </a:p>
          <a:p>
            <a:endParaRPr lang="en-GB" sz="3200" i="1">
              <a:solidFill>
                <a:srgbClr val="7030A0"/>
              </a:solidFill>
              <a:latin typeface="Comic Sans MS"/>
            </a:endParaRPr>
          </a:p>
          <a:p>
            <a:r>
              <a:rPr lang="en-GB" sz="3200" i="1">
                <a:solidFill>
                  <a:srgbClr val="00B050"/>
                </a:solidFill>
                <a:latin typeface="Comic Sans MS"/>
                <a:ea typeface="Calibri" panose="020F0502020204030204"/>
                <a:cs typeface="Calibri" panose="020F0502020204030204"/>
              </a:rPr>
              <a:t>Please come along and find out what you can do to help your child be 'ready' to start school. </a:t>
            </a:r>
          </a:p>
          <a:p>
            <a:endParaRPr lang="en-GB" sz="2400">
              <a:latin typeface="Comic Sans MS"/>
              <a:ea typeface="Calibri" panose="020F0502020204030204"/>
              <a:cs typeface="Calibri" panose="020F0502020204030204"/>
            </a:endParaRPr>
          </a:p>
          <a:p>
            <a:endParaRPr lang="en-GB" sz="2400">
              <a:latin typeface="Comic Sans MS"/>
              <a:ea typeface="Calibri" panose="020F0502020204030204"/>
              <a:cs typeface="Calibri" panose="020F0502020204030204"/>
            </a:endParaRPr>
          </a:p>
          <a:p>
            <a:endParaRPr lang="en-GB" sz="2400">
              <a:latin typeface="Comic Sans MS"/>
              <a:ea typeface="Calibri" panose="020F0502020204030204"/>
              <a:cs typeface="Calibri" panose="020F0502020204030204"/>
            </a:endParaRPr>
          </a:p>
          <a:p>
            <a:endParaRPr lang="en-GB" sz="2400">
              <a:latin typeface="Comic Sans MS"/>
              <a:ea typeface="Calibri" panose="020F0502020204030204"/>
              <a:cs typeface="Calibri" panose="020F0502020204030204"/>
            </a:endParaRPr>
          </a:p>
          <a:p>
            <a:endParaRPr lang="en-GB">
              <a:ea typeface="Calibri" panose="020F0502020204030204"/>
              <a:cs typeface="Calibri" panose="020F0502020204030204"/>
            </a:endParaRPr>
          </a:p>
        </p:txBody>
      </p:sp>
      <p:pic>
        <p:nvPicPr>
          <p:cNvPr id="2" name="Picture 1" descr="A green shield with yellow trees&#10;&#10;AI-generated content may be incorrect.">
            <a:extLst>
              <a:ext uri="{FF2B5EF4-FFF2-40B4-BE49-F238E27FC236}">
                <a16:creationId xmlns:a16="http://schemas.microsoft.com/office/drawing/2014/main" id="{40086F88-7215-180C-5889-D2843DCCFF98}"/>
              </a:ext>
            </a:extLst>
          </p:cNvPr>
          <p:cNvPicPr>
            <a:picLocks noChangeAspect="1"/>
          </p:cNvPicPr>
          <p:nvPr/>
        </p:nvPicPr>
        <p:blipFill>
          <a:blip r:embed="rId3"/>
          <a:stretch>
            <a:fillRect/>
          </a:stretch>
        </p:blipFill>
        <p:spPr>
          <a:xfrm rot="16200000">
            <a:off x="10153460" y="350379"/>
            <a:ext cx="1818936" cy="1530078"/>
          </a:xfrm>
          <a:prstGeom prst="rect">
            <a:avLst/>
          </a:prstGeom>
        </p:spPr>
      </p:pic>
    </p:spTree>
    <p:extLst>
      <p:ext uri="{BB962C8B-B14F-4D97-AF65-F5344CB8AC3E}">
        <p14:creationId xmlns:p14="http://schemas.microsoft.com/office/powerpoint/2010/main" val="77206481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9474" y="100565"/>
            <a:ext cx="10515600" cy="1325563"/>
          </a:xfrm>
        </p:spPr>
        <p:txBody>
          <a:bodyPr>
            <a:normAutofit/>
          </a:bodyPr>
          <a:lstStyle/>
          <a:p>
            <a:pPr algn="ctr"/>
            <a:r>
              <a:rPr lang="en-US" sz="4800" u="sng">
                <a:latin typeface="Comic Sans MS" panose="030F0702030302020204" pitchFamily="66" charset="0"/>
              </a:rPr>
              <a:t>Nursery Curriculum</a:t>
            </a:r>
            <a:endParaRPr lang="en-GB" sz="4800" u="sng">
              <a:latin typeface="Comic Sans MS" panose="030F0702030302020204" pitchFamily="66" charset="0"/>
            </a:endParaRPr>
          </a:p>
        </p:txBody>
      </p:sp>
      <p:sp>
        <p:nvSpPr>
          <p:cNvPr id="3" name="Content Placeholder 2"/>
          <p:cNvSpPr>
            <a:spLocks noGrp="1"/>
          </p:cNvSpPr>
          <p:nvPr>
            <p:ph idx="1"/>
          </p:nvPr>
        </p:nvSpPr>
        <p:spPr>
          <a:xfrm>
            <a:off x="67111" y="1073791"/>
            <a:ext cx="11534861" cy="4750835"/>
          </a:xfrm>
        </p:spPr>
        <p:txBody>
          <a:bodyPr>
            <a:normAutofit fontScale="25000" lnSpcReduction="20000"/>
          </a:bodyPr>
          <a:lstStyle/>
          <a:p>
            <a:pPr marL="0" indent="0">
              <a:buNone/>
            </a:pPr>
            <a:endParaRPr lang="en-US" b="1"/>
          </a:p>
          <a:p>
            <a:pPr marL="0" indent="0">
              <a:buNone/>
            </a:pPr>
            <a:r>
              <a:rPr lang="en-GB" sz="7200">
                <a:latin typeface="Comic Sans MS" panose="030F0902030302020204" pitchFamily="66" charset="0"/>
              </a:rPr>
              <a:t>The Early Years Foundation Stage (EYFS) sets the standards that all early years providers must meet to ensure that children learn and develop well and are kept healthy and safe. It promotes teaching and learning to ensure children’s ‘school readiness’ and gives children the broad range of knowledge and skills that provide the right foundation for good future progress through school and life. </a:t>
            </a:r>
          </a:p>
          <a:p>
            <a:pPr marL="0" indent="0">
              <a:buNone/>
            </a:pPr>
            <a:endParaRPr lang="en-GB" sz="7200">
              <a:latin typeface="Comic Sans MS" panose="030F0902030302020204" pitchFamily="66" charset="0"/>
            </a:endParaRPr>
          </a:p>
          <a:p>
            <a:pPr marL="0" indent="0">
              <a:spcBef>
                <a:spcPts val="0"/>
              </a:spcBef>
              <a:buNone/>
            </a:pPr>
            <a:r>
              <a:rPr lang="en-US" sz="7200" b="1">
                <a:latin typeface="Comic Sans MS" panose="030F0702030302020204" pitchFamily="66" charset="0"/>
              </a:rPr>
              <a:t>There are four principles which underpin the work of </a:t>
            </a:r>
          </a:p>
          <a:p>
            <a:pPr marL="0" indent="0">
              <a:spcBef>
                <a:spcPts val="0"/>
              </a:spcBef>
              <a:buNone/>
            </a:pPr>
            <a:r>
              <a:rPr lang="en-US" sz="7200" b="1">
                <a:latin typeface="Comic Sans MS" panose="030F0702030302020204" pitchFamily="66" charset="0"/>
              </a:rPr>
              <a:t>all early years’ practitioners:</a:t>
            </a:r>
          </a:p>
          <a:p>
            <a:endParaRPr lang="en-US" sz="6400">
              <a:latin typeface="Comic Sans MS" panose="030F0702030302020204" pitchFamily="66" charset="0"/>
            </a:endParaRPr>
          </a:p>
          <a:p>
            <a:r>
              <a:rPr lang="en-US" sz="6800" b="1" u="sng">
                <a:latin typeface="Comic Sans MS" panose="030F0702030302020204" pitchFamily="66" charset="0"/>
              </a:rPr>
              <a:t>A unique child </a:t>
            </a:r>
            <a:r>
              <a:rPr lang="en-US" sz="6800">
                <a:latin typeface="Comic Sans MS" panose="030F0702030302020204" pitchFamily="66" charset="0"/>
              </a:rPr>
              <a:t>– every child is unique, is constantly                                                                                                        learning with the potential to become resilient, capable,                                                                                               confident and self-assured.</a:t>
            </a:r>
          </a:p>
          <a:p>
            <a:endParaRPr lang="en-US" sz="6800">
              <a:latin typeface="Comic Sans MS" panose="030F0702030302020204" pitchFamily="66" charset="0"/>
            </a:endParaRPr>
          </a:p>
          <a:p>
            <a:r>
              <a:rPr lang="en-US" sz="6800" b="1" u="sng">
                <a:latin typeface="Comic Sans MS" panose="030F0702030302020204" pitchFamily="66" charset="0"/>
              </a:rPr>
              <a:t>Positive relationships</a:t>
            </a:r>
            <a:r>
              <a:rPr lang="en-US" sz="6800" u="sng">
                <a:latin typeface="Comic Sans MS" panose="030F0702030302020204" pitchFamily="66" charset="0"/>
              </a:rPr>
              <a:t> </a:t>
            </a:r>
            <a:r>
              <a:rPr lang="en-US" sz="6800">
                <a:latin typeface="Comic Sans MS" panose="030F0702030302020204" pitchFamily="66" charset="0"/>
              </a:rPr>
              <a:t>–children learn to be strong and                                                                                              independent through positive relationships.</a:t>
            </a:r>
          </a:p>
          <a:p>
            <a:endParaRPr lang="en-US" sz="6800">
              <a:latin typeface="Comic Sans MS" panose="030F0702030302020204" pitchFamily="66" charset="0"/>
            </a:endParaRPr>
          </a:p>
          <a:p>
            <a:pPr>
              <a:spcBef>
                <a:spcPts val="0"/>
              </a:spcBef>
            </a:pPr>
            <a:r>
              <a:rPr lang="en-US" sz="6800" b="1" u="sng">
                <a:latin typeface="Comic Sans MS" panose="030F0702030302020204" pitchFamily="66" charset="0"/>
              </a:rPr>
              <a:t>Enabling environments with teaching and support from adults </a:t>
            </a:r>
            <a:r>
              <a:rPr lang="en-US" sz="6800">
                <a:latin typeface="Comic Sans MS" panose="030F0702030302020204" pitchFamily="66" charset="0"/>
              </a:rPr>
              <a:t>–</a:t>
            </a:r>
          </a:p>
          <a:p>
            <a:pPr marL="0" indent="0">
              <a:spcBef>
                <a:spcPts val="0"/>
              </a:spcBef>
              <a:buNone/>
            </a:pPr>
            <a:r>
              <a:rPr lang="en-US" sz="6800">
                <a:latin typeface="Comic Sans MS" panose="030F0702030302020204" pitchFamily="66" charset="0"/>
              </a:rPr>
              <a:t>   children learn best in environments which respond to their </a:t>
            </a:r>
          </a:p>
          <a:p>
            <a:pPr marL="0" indent="0">
              <a:spcBef>
                <a:spcPts val="0"/>
              </a:spcBef>
              <a:buNone/>
            </a:pPr>
            <a:r>
              <a:rPr lang="en-US" sz="6800">
                <a:latin typeface="Comic Sans MS" panose="030F0702030302020204" pitchFamily="66" charset="0"/>
              </a:rPr>
              <a:t>   individual needs and where there is a strong partnership between </a:t>
            </a:r>
          </a:p>
          <a:p>
            <a:pPr marL="0" indent="0">
              <a:spcBef>
                <a:spcPts val="0"/>
              </a:spcBef>
              <a:buNone/>
            </a:pPr>
            <a:r>
              <a:rPr lang="en-US" sz="6800">
                <a:latin typeface="Comic Sans MS" panose="030F0702030302020204" pitchFamily="66" charset="0"/>
              </a:rPr>
              <a:t>   practitioners, parents and </a:t>
            </a:r>
            <a:r>
              <a:rPr lang="en-US" sz="6800" err="1">
                <a:latin typeface="Comic Sans MS" panose="030F0702030302020204" pitchFamily="66" charset="0"/>
              </a:rPr>
              <a:t>carers</a:t>
            </a:r>
            <a:r>
              <a:rPr lang="en-US" sz="6800">
                <a:latin typeface="Comic Sans MS" panose="030F0702030302020204" pitchFamily="66" charset="0"/>
              </a:rPr>
              <a:t>.</a:t>
            </a:r>
          </a:p>
          <a:p>
            <a:endParaRPr lang="en-US" sz="6800">
              <a:latin typeface="Comic Sans MS" panose="030F0702030302020204" pitchFamily="66" charset="0"/>
            </a:endParaRPr>
          </a:p>
          <a:p>
            <a:r>
              <a:rPr lang="en-US" sz="6800" b="1" u="sng">
                <a:latin typeface="Comic Sans MS" panose="030F0702030302020204" pitchFamily="66" charset="0"/>
              </a:rPr>
              <a:t>Learning and development </a:t>
            </a:r>
            <a:r>
              <a:rPr lang="en-US" sz="6800">
                <a:latin typeface="Comic Sans MS" panose="030F0702030302020204" pitchFamily="66" charset="0"/>
              </a:rPr>
              <a:t>– we recognise that all children                                                                                                  develop and learn at different rates and in different ways.                                                                                       Our practice aims to be inclusive no matter the individual                                                                                                  needs of the child.</a:t>
            </a:r>
          </a:p>
          <a:p>
            <a:pPr marL="0" indent="0">
              <a:buNone/>
            </a:pPr>
            <a:br>
              <a:rPr lang="en-US" sz="5600"/>
            </a:br>
            <a:endParaRPr lang="en-GB" sz="5600"/>
          </a:p>
        </p:txBody>
      </p:sp>
      <p:pic>
        <p:nvPicPr>
          <p:cNvPr id="5" name="Picture 4" descr="A green shield with yellow trees&#10;&#10;AI-generated content may be incorrect.">
            <a:extLst>
              <a:ext uri="{FF2B5EF4-FFF2-40B4-BE49-F238E27FC236}">
                <a16:creationId xmlns:a16="http://schemas.microsoft.com/office/drawing/2014/main" id="{5BCE94A2-32B4-6337-4EAE-F9D6A06FA737}"/>
              </a:ext>
            </a:extLst>
          </p:cNvPr>
          <p:cNvPicPr>
            <a:picLocks noChangeAspect="1"/>
          </p:cNvPicPr>
          <p:nvPr/>
        </p:nvPicPr>
        <p:blipFill>
          <a:blip r:embed="rId2"/>
          <a:stretch>
            <a:fillRect/>
          </a:stretch>
        </p:blipFill>
        <p:spPr>
          <a:xfrm rot="16200000">
            <a:off x="10844691" y="105254"/>
            <a:ext cx="1325563" cy="1115055"/>
          </a:xfrm>
          <a:prstGeom prst="rect">
            <a:avLst/>
          </a:prstGeom>
        </p:spPr>
      </p:pic>
    </p:spTree>
    <p:extLst>
      <p:ext uri="{BB962C8B-B14F-4D97-AF65-F5344CB8AC3E}">
        <p14:creationId xmlns:p14="http://schemas.microsoft.com/office/powerpoint/2010/main" val="32510496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8F16AB-C0C4-F649-BCC4-8ACA4CD01C81}"/>
              </a:ext>
            </a:extLst>
          </p:cNvPr>
          <p:cNvSpPr>
            <a:spLocks noGrp="1"/>
          </p:cNvSpPr>
          <p:nvPr>
            <p:ph type="title"/>
          </p:nvPr>
        </p:nvSpPr>
        <p:spPr/>
        <p:txBody>
          <a:bodyPr>
            <a:normAutofit/>
          </a:bodyPr>
          <a:lstStyle/>
          <a:p>
            <a:pPr algn="ctr"/>
            <a:r>
              <a:rPr lang="en-US" b="1">
                <a:latin typeface="Comic Sans MS" panose="030F0902030302020204" pitchFamily="66" charset="0"/>
              </a:rPr>
              <a:t>Areas of Learning and Development</a:t>
            </a:r>
            <a:br>
              <a:rPr lang="en-US" b="1">
                <a:latin typeface="Comic Sans MS" panose="030F0902030302020204" pitchFamily="66" charset="0"/>
              </a:rPr>
            </a:br>
            <a:endParaRPr lang="en-US" sz="2700">
              <a:latin typeface="Comic Sans MS" panose="030F0902030302020204" pitchFamily="66" charset="0"/>
            </a:endParaRPr>
          </a:p>
        </p:txBody>
      </p:sp>
      <p:sp>
        <p:nvSpPr>
          <p:cNvPr id="3" name="Content Placeholder 2">
            <a:extLst>
              <a:ext uri="{FF2B5EF4-FFF2-40B4-BE49-F238E27FC236}">
                <a16:creationId xmlns:a16="http://schemas.microsoft.com/office/drawing/2014/main" id="{29086CDA-0FF5-0346-9BC3-E9FFE407400E}"/>
              </a:ext>
            </a:extLst>
          </p:cNvPr>
          <p:cNvSpPr>
            <a:spLocks noGrp="1"/>
          </p:cNvSpPr>
          <p:nvPr>
            <p:ph idx="1"/>
          </p:nvPr>
        </p:nvSpPr>
        <p:spPr>
          <a:xfrm>
            <a:off x="527649" y="1256280"/>
            <a:ext cx="10515600" cy="5524081"/>
          </a:xfrm>
        </p:spPr>
        <p:txBody>
          <a:bodyPr>
            <a:normAutofit fontScale="92500" lnSpcReduction="10000"/>
          </a:bodyPr>
          <a:lstStyle/>
          <a:p>
            <a:pPr marL="0" indent="0">
              <a:spcBef>
                <a:spcPts val="0"/>
              </a:spcBef>
              <a:buNone/>
            </a:pPr>
            <a:br>
              <a:rPr lang="en-GB">
                <a:solidFill>
                  <a:schemeClr val="accent1">
                    <a:lumMod val="50000"/>
                  </a:schemeClr>
                </a:solidFill>
              </a:rPr>
            </a:br>
            <a:r>
              <a:rPr lang="en-US" sz="2000">
                <a:latin typeface="Comic Sans MS" panose="030F0702030302020204" pitchFamily="66" charset="0"/>
              </a:rPr>
              <a:t>Practitioners teach children by ensuring there are challenging and playful opportunities to learn within the areas of learning and development. </a:t>
            </a:r>
            <a:r>
              <a:rPr lang="en-US" sz="2000">
                <a:latin typeface="Comic Sans MS" panose="030F0902030302020204" pitchFamily="66" charset="0"/>
              </a:rPr>
              <a:t>There are seven areas of learning:</a:t>
            </a:r>
          </a:p>
          <a:p>
            <a:pPr marL="0" indent="0">
              <a:buNone/>
            </a:pPr>
            <a:r>
              <a:rPr lang="en-US" sz="2000">
                <a:latin typeface="Comic Sans MS" panose="030F0702030302020204" pitchFamily="66" charset="0"/>
              </a:rPr>
              <a:t> </a:t>
            </a:r>
            <a:endParaRPr lang="en-US" sz="2000">
              <a:latin typeface="Comic Sans MS" panose="030F0902030302020204" pitchFamily="66" charset="0"/>
            </a:endParaRPr>
          </a:p>
          <a:p>
            <a:pPr marL="0" indent="0">
              <a:buNone/>
            </a:pPr>
            <a:r>
              <a:rPr lang="en-US" sz="2200" b="1">
                <a:latin typeface="Comic Sans MS" panose="030F0902030302020204" pitchFamily="66" charset="0"/>
              </a:rPr>
              <a:t>Prime areas </a:t>
            </a:r>
            <a:r>
              <a:rPr lang="en-US" sz="2000" b="1">
                <a:latin typeface="Comic Sans MS" panose="030F0902030302020204" pitchFamily="66" charset="0"/>
              </a:rPr>
              <a:t>-</a:t>
            </a:r>
            <a:br>
              <a:rPr lang="en-US" sz="2000">
                <a:latin typeface="Comic Sans MS" panose="030F0902030302020204" pitchFamily="66" charset="0"/>
              </a:rPr>
            </a:br>
            <a:r>
              <a:rPr lang="en-US" sz="2000">
                <a:latin typeface="Comic Sans MS" panose="030F0902030302020204" pitchFamily="66" charset="0"/>
              </a:rPr>
              <a:t>Communication and Language, </a:t>
            </a:r>
            <a:br>
              <a:rPr lang="en-US" sz="2000">
                <a:latin typeface="Comic Sans MS" panose="030F0902030302020204" pitchFamily="66" charset="0"/>
              </a:rPr>
            </a:br>
            <a:r>
              <a:rPr lang="en-US" sz="2000">
                <a:latin typeface="Comic Sans MS" panose="030F0902030302020204" pitchFamily="66" charset="0"/>
              </a:rPr>
              <a:t>Physical Development, </a:t>
            </a:r>
            <a:br>
              <a:rPr lang="en-US" sz="2000">
                <a:latin typeface="Comic Sans MS" panose="030F0902030302020204" pitchFamily="66" charset="0"/>
              </a:rPr>
            </a:br>
            <a:r>
              <a:rPr lang="en-US" sz="2000">
                <a:latin typeface="Comic Sans MS" panose="030F0902030302020204" pitchFamily="66" charset="0"/>
              </a:rPr>
              <a:t>Personal, Social &amp; Emotional Development </a:t>
            </a:r>
          </a:p>
          <a:p>
            <a:pPr marL="0" indent="0">
              <a:buNone/>
            </a:pPr>
            <a:endParaRPr lang="en-US" sz="2000">
              <a:latin typeface="Comic Sans MS" panose="030F0902030302020204" pitchFamily="66" charset="0"/>
            </a:endParaRPr>
          </a:p>
          <a:p>
            <a:pPr marL="0" indent="0">
              <a:buNone/>
            </a:pPr>
            <a:r>
              <a:rPr lang="en-US" sz="2200" b="1">
                <a:latin typeface="Comic Sans MS" panose="030F0902030302020204" pitchFamily="66" charset="0"/>
              </a:rPr>
              <a:t>Specific areas </a:t>
            </a:r>
            <a:r>
              <a:rPr lang="en-US" sz="2000">
                <a:latin typeface="Comic Sans MS" panose="030F0902030302020204" pitchFamily="66" charset="0"/>
              </a:rPr>
              <a:t>– </a:t>
            </a:r>
            <a:br>
              <a:rPr lang="en-US" sz="2000">
                <a:latin typeface="Comic Sans MS" panose="030F0902030302020204" pitchFamily="66" charset="0"/>
              </a:rPr>
            </a:br>
            <a:r>
              <a:rPr lang="en-US" sz="2000">
                <a:latin typeface="Comic Sans MS" panose="030F0902030302020204" pitchFamily="66" charset="0"/>
              </a:rPr>
              <a:t>Mathematics, </a:t>
            </a:r>
            <a:br>
              <a:rPr lang="en-US" sz="2000">
                <a:latin typeface="Comic Sans MS" panose="030F0902030302020204" pitchFamily="66" charset="0"/>
              </a:rPr>
            </a:br>
            <a:r>
              <a:rPr lang="en-US" sz="2000">
                <a:latin typeface="Comic Sans MS" panose="030F0902030302020204" pitchFamily="66" charset="0"/>
              </a:rPr>
              <a:t>Literacy, </a:t>
            </a:r>
            <a:br>
              <a:rPr lang="en-US" sz="2000">
                <a:latin typeface="Comic Sans MS" panose="030F0902030302020204" pitchFamily="66" charset="0"/>
              </a:rPr>
            </a:br>
            <a:r>
              <a:rPr lang="en-US" sz="2000">
                <a:latin typeface="Comic Sans MS" panose="030F0902030302020204" pitchFamily="66" charset="0"/>
              </a:rPr>
              <a:t>Understanding the World, </a:t>
            </a:r>
            <a:br>
              <a:rPr lang="en-US" sz="2000">
                <a:latin typeface="Comic Sans MS" panose="030F0902030302020204" pitchFamily="66" charset="0"/>
              </a:rPr>
            </a:br>
            <a:r>
              <a:rPr lang="en-US" sz="2000">
                <a:latin typeface="Comic Sans MS" panose="030F0902030302020204" pitchFamily="66" charset="0"/>
              </a:rPr>
              <a:t>Expressive Arts and Design</a:t>
            </a:r>
          </a:p>
          <a:p>
            <a:pPr marL="0" indent="0">
              <a:buNone/>
            </a:pPr>
            <a:endParaRPr lang="en-US" sz="2000">
              <a:latin typeface="Comic Sans MS" panose="030F0702030302020204" pitchFamily="66" charset="0"/>
            </a:endParaRPr>
          </a:p>
          <a:p>
            <a:pPr marL="0" indent="0">
              <a:spcBef>
                <a:spcPts val="0"/>
              </a:spcBef>
              <a:buNone/>
            </a:pPr>
            <a:r>
              <a:rPr lang="en-US" sz="1900">
                <a:latin typeface="Comic Sans MS" panose="030F0702030302020204" pitchFamily="66" charset="0"/>
              </a:rPr>
              <a:t>These areas of learning and development are                                                                                 integral to a child’s learning and development </a:t>
            </a:r>
          </a:p>
          <a:p>
            <a:pPr marL="0" indent="0">
              <a:spcBef>
                <a:spcPts val="0"/>
              </a:spcBef>
              <a:buNone/>
            </a:pPr>
            <a:r>
              <a:rPr lang="en-US" sz="1900">
                <a:latin typeface="Comic Sans MS" panose="030F0702030302020204" pitchFamily="66" charset="0"/>
              </a:rPr>
              <a:t>and interconnected.</a:t>
            </a:r>
            <a:r>
              <a:rPr lang="en-US" sz="1900">
                <a:solidFill>
                  <a:srgbClr val="FF0000"/>
                </a:solidFill>
                <a:latin typeface="Comic Sans MS" panose="030F0702030302020204" pitchFamily="66" charset="0"/>
              </a:rPr>
              <a:t> </a:t>
            </a:r>
            <a:r>
              <a:rPr lang="en-US" sz="1900">
                <a:latin typeface="Comic Sans MS" panose="030F0702030302020204" pitchFamily="66" charset="0"/>
              </a:rPr>
              <a:t>We deliver </a:t>
            </a:r>
          </a:p>
          <a:p>
            <a:pPr marL="0" indent="0">
              <a:spcBef>
                <a:spcPts val="0"/>
              </a:spcBef>
              <a:buNone/>
            </a:pPr>
            <a:r>
              <a:rPr lang="en-US" sz="1900">
                <a:latin typeface="Comic Sans MS" panose="030F0702030302020204" pitchFamily="66" charset="0"/>
              </a:rPr>
              <a:t>a cross curricular approach to learning geared by </a:t>
            </a:r>
          </a:p>
          <a:p>
            <a:pPr marL="0" indent="0">
              <a:spcBef>
                <a:spcPts val="0"/>
              </a:spcBef>
              <a:buNone/>
            </a:pPr>
            <a:r>
              <a:rPr lang="en-US" sz="1900">
                <a:latin typeface="Comic Sans MS" panose="030F0702030302020204" pitchFamily="66" charset="0"/>
              </a:rPr>
              <a:t>the children’s interests.</a:t>
            </a:r>
            <a:endParaRPr lang="en-US" sz="1900"/>
          </a:p>
        </p:txBody>
      </p:sp>
      <p:pic>
        <p:nvPicPr>
          <p:cNvPr id="5" name="Picture 4" descr="A green shield with yellow trees&#10;&#10;AI-generated content may be incorrect.">
            <a:extLst>
              <a:ext uri="{FF2B5EF4-FFF2-40B4-BE49-F238E27FC236}">
                <a16:creationId xmlns:a16="http://schemas.microsoft.com/office/drawing/2014/main" id="{F68F9124-1A95-20A3-BF45-5360B44827F6}"/>
              </a:ext>
            </a:extLst>
          </p:cNvPr>
          <p:cNvPicPr>
            <a:picLocks noChangeAspect="1"/>
          </p:cNvPicPr>
          <p:nvPr/>
        </p:nvPicPr>
        <p:blipFill>
          <a:blip r:embed="rId2"/>
          <a:stretch>
            <a:fillRect/>
          </a:stretch>
        </p:blipFill>
        <p:spPr>
          <a:xfrm rot="16200000">
            <a:off x="10844691" y="105254"/>
            <a:ext cx="1325563" cy="1115055"/>
          </a:xfrm>
          <a:prstGeom prst="rect">
            <a:avLst/>
          </a:prstGeom>
        </p:spPr>
      </p:pic>
    </p:spTree>
    <p:extLst>
      <p:ext uri="{BB962C8B-B14F-4D97-AF65-F5344CB8AC3E}">
        <p14:creationId xmlns:p14="http://schemas.microsoft.com/office/powerpoint/2010/main" val="834708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9086CDA-0FF5-0346-9BC3-E9FFE407400E}"/>
              </a:ext>
            </a:extLst>
          </p:cNvPr>
          <p:cNvSpPr>
            <a:spLocks noGrp="1"/>
          </p:cNvSpPr>
          <p:nvPr>
            <p:ph idx="1"/>
          </p:nvPr>
        </p:nvSpPr>
        <p:spPr>
          <a:xfrm>
            <a:off x="527649" y="1256280"/>
            <a:ext cx="10515600" cy="5524081"/>
          </a:xfrm>
        </p:spPr>
        <p:txBody>
          <a:bodyPr>
            <a:normAutofit/>
          </a:bodyPr>
          <a:lstStyle/>
          <a:p>
            <a:pPr marL="0" indent="0">
              <a:spcBef>
                <a:spcPts val="0"/>
              </a:spcBef>
              <a:buNone/>
            </a:pPr>
            <a:br>
              <a:rPr lang="en-GB">
                <a:solidFill>
                  <a:schemeClr val="accent1">
                    <a:lumMod val="50000"/>
                  </a:schemeClr>
                </a:solidFill>
              </a:rPr>
            </a:br>
            <a:r>
              <a:rPr lang="en-US" sz="2000">
                <a:latin typeface="Comic Sans MS" panose="030F0702030302020204" pitchFamily="66" charset="0"/>
              </a:rPr>
              <a:t> </a:t>
            </a:r>
            <a:endParaRPr lang="en-US" sz="2000">
              <a:latin typeface="Comic Sans MS" panose="030F0902030302020204" pitchFamily="66" charset="0"/>
            </a:endParaRPr>
          </a:p>
        </p:txBody>
      </p:sp>
      <p:pic>
        <p:nvPicPr>
          <p:cNvPr id="8" name="Picture 7">
            <a:extLst>
              <a:ext uri="{FF2B5EF4-FFF2-40B4-BE49-F238E27FC236}">
                <a16:creationId xmlns:a16="http://schemas.microsoft.com/office/drawing/2014/main" id="{6AC78B7C-BA38-3736-6D20-3F3E8E25C41B}"/>
              </a:ext>
            </a:extLst>
          </p:cNvPr>
          <p:cNvPicPr>
            <a:picLocks noChangeAspect="1"/>
          </p:cNvPicPr>
          <p:nvPr/>
        </p:nvPicPr>
        <p:blipFill>
          <a:blip r:embed="rId2"/>
          <a:stretch>
            <a:fillRect/>
          </a:stretch>
        </p:blipFill>
        <p:spPr>
          <a:xfrm>
            <a:off x="179047" y="1256280"/>
            <a:ext cx="5929654" cy="3778727"/>
          </a:xfrm>
          <a:prstGeom prst="rect">
            <a:avLst/>
          </a:prstGeom>
        </p:spPr>
      </p:pic>
      <p:sp>
        <p:nvSpPr>
          <p:cNvPr id="9" name="TextBox 8"/>
          <p:cNvSpPr txBox="1"/>
          <p:nvPr/>
        </p:nvSpPr>
        <p:spPr>
          <a:xfrm>
            <a:off x="352424" y="335560"/>
            <a:ext cx="7038277" cy="830997"/>
          </a:xfrm>
          <a:prstGeom prst="rect">
            <a:avLst/>
          </a:prstGeom>
          <a:noFill/>
        </p:spPr>
        <p:txBody>
          <a:bodyPr wrap="square" rtlCol="0">
            <a:spAutoFit/>
          </a:bodyPr>
          <a:lstStyle/>
          <a:p>
            <a:r>
              <a:rPr lang="en-GB" sz="4800" b="1"/>
              <a:t>EYFS Curriculum</a:t>
            </a:r>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08701" y="2197100"/>
            <a:ext cx="5969646" cy="41079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 name="Picture 1" descr="A green shield with yellow trees&#10;&#10;AI-generated content may be incorrect.">
            <a:extLst>
              <a:ext uri="{FF2B5EF4-FFF2-40B4-BE49-F238E27FC236}">
                <a16:creationId xmlns:a16="http://schemas.microsoft.com/office/drawing/2014/main" id="{6D9441EB-3871-4C76-35F8-2773EC484603}"/>
              </a:ext>
            </a:extLst>
          </p:cNvPr>
          <p:cNvPicPr>
            <a:picLocks noChangeAspect="1"/>
          </p:cNvPicPr>
          <p:nvPr/>
        </p:nvPicPr>
        <p:blipFill>
          <a:blip r:embed="rId4"/>
          <a:stretch>
            <a:fillRect/>
          </a:stretch>
        </p:blipFill>
        <p:spPr>
          <a:xfrm rot="16200000">
            <a:off x="9737891" y="157230"/>
            <a:ext cx="1980137" cy="1665678"/>
          </a:xfrm>
          <a:prstGeom prst="rect">
            <a:avLst/>
          </a:prstGeom>
        </p:spPr>
      </p:pic>
    </p:spTree>
    <p:extLst>
      <p:ext uri="{BB962C8B-B14F-4D97-AF65-F5344CB8AC3E}">
        <p14:creationId xmlns:p14="http://schemas.microsoft.com/office/powerpoint/2010/main" val="359138249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1750109-3B91-4506-B997-0CD8E35A14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659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E72D8D1B-59F6-4FF3-8547-9BBB6129F2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331" y="480060"/>
            <a:ext cx="3442553"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descr="A collage of different objects&#10;&#10;AI-generated content may be incorrect.">
            <a:extLst>
              <a:ext uri="{FF2B5EF4-FFF2-40B4-BE49-F238E27FC236}">
                <a16:creationId xmlns:a16="http://schemas.microsoft.com/office/drawing/2014/main" id="{641F444C-E5E4-6AB9-787A-67FED4A59422}"/>
              </a:ext>
            </a:extLst>
          </p:cNvPr>
          <p:cNvPicPr>
            <a:picLocks noChangeAspect="1"/>
          </p:cNvPicPr>
          <p:nvPr/>
        </p:nvPicPr>
        <p:blipFill>
          <a:blip r:embed="rId2"/>
          <a:stretch>
            <a:fillRect/>
          </a:stretch>
        </p:blipFill>
        <p:spPr>
          <a:xfrm>
            <a:off x="622549" y="776836"/>
            <a:ext cx="3122143" cy="2208915"/>
          </a:xfrm>
          <a:prstGeom prst="rect">
            <a:avLst/>
          </a:prstGeom>
        </p:spPr>
      </p:pic>
      <p:sp>
        <p:nvSpPr>
          <p:cNvPr id="15" name="Rectangle 14">
            <a:extLst>
              <a:ext uri="{FF2B5EF4-FFF2-40B4-BE49-F238E27FC236}">
                <a16:creationId xmlns:a16="http://schemas.microsoft.com/office/drawing/2014/main" id="{14044C96-7CFD-44DB-A579-D77B0D37C6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35998" y="487090"/>
            <a:ext cx="3588174" cy="278104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A pink text on a white background&#10;&#10;AI-generated content may be incorrect.">
            <a:extLst>
              <a:ext uri="{FF2B5EF4-FFF2-40B4-BE49-F238E27FC236}">
                <a16:creationId xmlns:a16="http://schemas.microsoft.com/office/drawing/2014/main" id="{C13A1F94-8C27-E7C3-7EA2-133574739100}"/>
              </a:ext>
            </a:extLst>
          </p:cNvPr>
          <p:cNvPicPr>
            <a:picLocks noChangeAspect="1"/>
          </p:cNvPicPr>
          <p:nvPr/>
        </p:nvPicPr>
        <p:blipFill>
          <a:blip r:embed="rId3"/>
          <a:stretch>
            <a:fillRect/>
          </a:stretch>
        </p:blipFill>
        <p:spPr>
          <a:xfrm>
            <a:off x="8313518" y="1242360"/>
            <a:ext cx="3252903" cy="1284896"/>
          </a:xfrm>
          <a:prstGeom prst="rect">
            <a:avLst/>
          </a:prstGeom>
        </p:spPr>
      </p:pic>
      <p:sp>
        <p:nvSpPr>
          <p:cNvPr id="17" name="Rectangle 16">
            <a:extLst>
              <a:ext uri="{FF2B5EF4-FFF2-40B4-BE49-F238E27FC236}">
                <a16:creationId xmlns:a16="http://schemas.microsoft.com/office/drawing/2014/main" id="{8FC8C21F-9484-4A71-ABFA-6C10682FAC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61331" y="3603670"/>
            <a:ext cx="3442553"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descr="A screenshot of a card&#10;&#10;AI-generated content may be incorrect.">
            <a:extLst>
              <a:ext uri="{FF2B5EF4-FFF2-40B4-BE49-F238E27FC236}">
                <a16:creationId xmlns:a16="http://schemas.microsoft.com/office/drawing/2014/main" id="{1D2A26E2-DDDA-2465-9D6D-CADF2EB21C2D}"/>
              </a:ext>
            </a:extLst>
          </p:cNvPr>
          <p:cNvPicPr>
            <a:picLocks noChangeAspect="1"/>
          </p:cNvPicPr>
          <p:nvPr/>
        </p:nvPicPr>
        <p:blipFill>
          <a:blip r:embed="rId4"/>
          <a:stretch>
            <a:fillRect/>
          </a:stretch>
        </p:blipFill>
        <p:spPr>
          <a:xfrm>
            <a:off x="622549" y="3784725"/>
            <a:ext cx="3104943" cy="2398568"/>
          </a:xfrm>
          <a:prstGeom prst="rect">
            <a:avLst/>
          </a:prstGeom>
        </p:spPr>
      </p:pic>
      <p:sp>
        <p:nvSpPr>
          <p:cNvPr id="19" name="Rectangle 18">
            <a:extLst>
              <a:ext uri="{FF2B5EF4-FFF2-40B4-BE49-F238E27FC236}">
                <a16:creationId xmlns:a16="http://schemas.microsoft.com/office/drawing/2014/main" id="{2C444748-5A8D-4B53-89FE-42B455DFA2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25618" y="487090"/>
            <a:ext cx="3588171" cy="5897880"/>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C54FBC2F-E595-D9F4-4A30-4FF73B2D3CA9}"/>
              </a:ext>
            </a:extLst>
          </p:cNvPr>
          <p:cNvPicPr>
            <a:picLocks noChangeAspect="1"/>
          </p:cNvPicPr>
          <p:nvPr/>
        </p:nvPicPr>
        <p:blipFill>
          <a:blip r:embed="rId5"/>
          <a:stretch>
            <a:fillRect/>
          </a:stretch>
        </p:blipFill>
        <p:spPr>
          <a:xfrm>
            <a:off x="4381676" y="747681"/>
            <a:ext cx="3252903" cy="5376698"/>
          </a:xfrm>
          <a:prstGeom prst="rect">
            <a:avLst/>
          </a:prstGeom>
        </p:spPr>
      </p:pic>
      <p:sp>
        <p:nvSpPr>
          <p:cNvPr id="21" name="Rectangle 20">
            <a:extLst>
              <a:ext uri="{FF2B5EF4-FFF2-40B4-BE49-F238E27FC236}">
                <a16:creationId xmlns:a16="http://schemas.microsoft.com/office/drawing/2014/main" id="{F4FFA271-A10A-4AC3-8F06-E3313A197A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129502" y="3603670"/>
            <a:ext cx="3601167" cy="2788074"/>
          </a:xfrm>
          <a:prstGeom prst="rect">
            <a:avLst/>
          </a:prstGeom>
          <a:solidFill>
            <a:schemeClr val="bg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descr="A pink background with white text&#10;&#10;AI-generated content may be incorrect.">
            <a:extLst>
              <a:ext uri="{FF2B5EF4-FFF2-40B4-BE49-F238E27FC236}">
                <a16:creationId xmlns:a16="http://schemas.microsoft.com/office/drawing/2014/main" id="{DA3A18C1-8E48-9119-75AC-8E87FF2ACBA6}"/>
              </a:ext>
            </a:extLst>
          </p:cNvPr>
          <p:cNvPicPr>
            <a:picLocks noChangeAspect="1"/>
          </p:cNvPicPr>
          <p:nvPr/>
        </p:nvPicPr>
        <p:blipFill>
          <a:blip r:embed="rId6"/>
          <a:stretch>
            <a:fillRect/>
          </a:stretch>
        </p:blipFill>
        <p:spPr>
          <a:xfrm>
            <a:off x="8313518" y="4580912"/>
            <a:ext cx="3252903" cy="813225"/>
          </a:xfrm>
          <a:prstGeom prst="rect">
            <a:avLst/>
          </a:prstGeom>
        </p:spPr>
      </p:pic>
    </p:spTree>
    <p:extLst>
      <p:ext uri="{BB962C8B-B14F-4D97-AF65-F5344CB8AC3E}">
        <p14:creationId xmlns:p14="http://schemas.microsoft.com/office/powerpoint/2010/main" val="3218369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896"/>
            <a:ext cx="10515600" cy="1325563"/>
          </a:xfrm>
        </p:spPr>
        <p:txBody>
          <a:bodyPr>
            <a:normAutofit/>
          </a:bodyPr>
          <a:lstStyle/>
          <a:p>
            <a:pPr algn="ctr"/>
            <a:r>
              <a:rPr lang="en-GB" b="1" u="sng">
                <a:latin typeface="Comic Sans MS" panose="030F0702030302020204" pitchFamily="66" charset="0"/>
              </a:rPr>
              <a:t>Tapestry</a:t>
            </a:r>
          </a:p>
        </p:txBody>
      </p:sp>
      <p:sp>
        <p:nvSpPr>
          <p:cNvPr id="3" name="Content Placeholder 2"/>
          <p:cNvSpPr>
            <a:spLocks noGrp="1"/>
          </p:cNvSpPr>
          <p:nvPr>
            <p:ph idx="1"/>
          </p:nvPr>
        </p:nvSpPr>
        <p:spPr>
          <a:xfrm>
            <a:off x="521017" y="1348266"/>
            <a:ext cx="10818962" cy="5293222"/>
          </a:xfrm>
        </p:spPr>
        <p:txBody>
          <a:bodyPr>
            <a:normAutofit lnSpcReduction="10000"/>
          </a:bodyPr>
          <a:lstStyle/>
          <a:p>
            <a:pPr algn="just">
              <a:lnSpc>
                <a:spcPct val="100000"/>
              </a:lnSpc>
            </a:pPr>
            <a:r>
              <a:rPr lang="en-GB" sz="2000">
                <a:latin typeface="Comic Sans MS" panose="030F0702030302020204" pitchFamily="66" charset="0"/>
              </a:rPr>
              <a:t>Tapestry is an online educational package that records children’s learning and development within the Early Years. It is a secure system where filenames are encoded for uploaded images and videos that make it is a safe online learning journal tool.</a:t>
            </a:r>
          </a:p>
          <a:p>
            <a:pPr algn="just">
              <a:lnSpc>
                <a:spcPct val="100000"/>
              </a:lnSpc>
            </a:pPr>
            <a:r>
              <a:rPr lang="en-GB" sz="2000">
                <a:latin typeface="Comic Sans MS" panose="030F0702030302020204" pitchFamily="66" charset="0"/>
              </a:rPr>
              <a:t>Tapestry allows parents to access their child’s journal, so they can see their child’s learning and progression. Parents are also able to upload pictures and videos of their child at home, and we encourage this interaction so we can enhance your child’s learning experience based on their interests at home.</a:t>
            </a:r>
          </a:p>
          <a:p>
            <a:pPr algn="just">
              <a:lnSpc>
                <a:spcPct val="100000"/>
              </a:lnSpc>
            </a:pPr>
            <a:r>
              <a:rPr lang="en-GB" sz="2000">
                <a:latin typeface="Comic Sans MS" panose="030F0702030302020204" pitchFamily="66" charset="0"/>
              </a:rPr>
              <a:t>The latest guidance regarding observations in the EYFS is not to capture teaching and learning on the i-pad but to be present, exchange in back-and-forth conversation and to be IN the MOMENT!   We aim to observe every child at least once a week. </a:t>
            </a:r>
          </a:p>
          <a:p>
            <a:pPr algn="just">
              <a:lnSpc>
                <a:spcPct val="100000"/>
              </a:lnSpc>
            </a:pPr>
            <a:r>
              <a:rPr lang="en-GB" sz="2000">
                <a:latin typeface="Comic Sans MS" panose="030F0702030302020204" pitchFamily="66" charset="0"/>
              </a:rPr>
              <a:t>As well as teaching, observing children’s play is an important part of Early Years development. It allows us to gain insight into pupil’s understanding and helps us to extend and move pupils on. Observations are also used to inform planning and assess individual children. </a:t>
            </a:r>
          </a:p>
          <a:p>
            <a:pPr algn="just">
              <a:lnSpc>
                <a:spcPct val="100000"/>
              </a:lnSpc>
            </a:pPr>
            <a:r>
              <a:rPr lang="en-GB" sz="2000">
                <a:latin typeface="Comic Sans MS" panose="030F0702030302020204" pitchFamily="66" charset="0"/>
              </a:rPr>
              <a:t>Observations will be conducted by staff working with the children. Staff will make comments based on what your child is doing and saying. </a:t>
            </a:r>
            <a:endParaRPr lang="en-GB"/>
          </a:p>
        </p:txBody>
      </p:sp>
      <p:pic>
        <p:nvPicPr>
          <p:cNvPr id="5" name="Picture 4" descr="Image result for tapestry logo"/>
          <p:cNvPicPr/>
          <p:nvPr/>
        </p:nvPicPr>
        <p:blipFill>
          <a:blip r:embed="rId2">
            <a:extLst>
              <a:ext uri="{28A0092B-C50C-407E-A947-70E740481C1C}">
                <a14:useLocalDpi xmlns:a14="http://schemas.microsoft.com/office/drawing/2010/main" val="0"/>
              </a:ext>
            </a:extLst>
          </a:blip>
          <a:srcRect/>
          <a:stretch>
            <a:fillRect/>
          </a:stretch>
        </p:blipFill>
        <p:spPr bwMode="auto">
          <a:xfrm>
            <a:off x="220229" y="163611"/>
            <a:ext cx="1235941" cy="1194134"/>
          </a:xfrm>
          <a:prstGeom prst="rect">
            <a:avLst/>
          </a:prstGeom>
          <a:noFill/>
          <a:ln>
            <a:noFill/>
          </a:ln>
        </p:spPr>
      </p:pic>
    </p:spTree>
    <p:extLst>
      <p:ext uri="{BB962C8B-B14F-4D97-AF65-F5344CB8AC3E}">
        <p14:creationId xmlns:p14="http://schemas.microsoft.com/office/powerpoint/2010/main" val="2969728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a:t>Being Global Neighbours</a:t>
            </a:r>
          </a:p>
        </p:txBody>
      </p:sp>
      <p:pic>
        <p:nvPicPr>
          <p:cNvPr id="5" name="Content Placeholder 4"/>
          <p:cNvPicPr>
            <a:picLocks noGrp="1" noChangeAspect="1"/>
          </p:cNvPicPr>
          <p:nvPr>
            <p:ph idx="1"/>
          </p:nvPr>
        </p:nvPicPr>
        <p:blipFill>
          <a:blip r:embed="rId2">
            <a:extLst>
              <a:ext uri="{BEBA8EAE-BF5A-486C-A8C5-ECC9F3942E4B}">
                <a14:imgProps xmlns:a14="http://schemas.microsoft.com/office/drawing/2010/main">
                  <a14:imgLayer r:embed="rId3">
                    <a14:imgEffect>
                      <a14:backgroundRemoval t="0" b="100000" l="0" r="100000"/>
                    </a14:imgEffect>
                  </a14:imgLayer>
                </a14:imgProps>
              </a:ext>
            </a:extLst>
          </a:blip>
          <a:stretch>
            <a:fillRect/>
          </a:stretch>
        </p:blipFill>
        <p:spPr>
          <a:xfrm>
            <a:off x="9670184" y="84932"/>
            <a:ext cx="2143125" cy="2076378"/>
          </a:xfrm>
          <a:prstGeom prst="rect">
            <a:avLst/>
          </a:prstGeom>
        </p:spPr>
      </p:pic>
      <p:sp>
        <p:nvSpPr>
          <p:cNvPr id="4" name="AutoShape 2" descr="Global Neighbours - Diocese of Portsmouth"/>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TextBox 5"/>
          <p:cNvSpPr txBox="1"/>
          <p:nvPr/>
        </p:nvSpPr>
        <p:spPr>
          <a:xfrm>
            <a:off x="581891" y="1930400"/>
            <a:ext cx="10972800" cy="1754326"/>
          </a:xfrm>
          <a:prstGeom prst="rect">
            <a:avLst/>
          </a:prstGeom>
          <a:noFill/>
        </p:spPr>
        <p:txBody>
          <a:bodyPr wrap="square" rtlCol="0">
            <a:spAutoFit/>
          </a:bodyPr>
          <a:lstStyle/>
          <a:p>
            <a:pPr algn="ctr"/>
            <a:r>
              <a:rPr lang="en-GB" b="1">
                <a:latin typeface="Comic Sans MS" panose="030F0702030302020204" pitchFamily="66" charset="0"/>
              </a:rPr>
              <a:t>Being a ‘Steward of the World’ has NEVER been so important.</a:t>
            </a:r>
          </a:p>
          <a:p>
            <a:pPr algn="ctr"/>
            <a:r>
              <a:rPr lang="en-GB" b="1">
                <a:latin typeface="Comic Sans MS" panose="030F0702030302020204" pitchFamily="66" charset="0"/>
              </a:rPr>
              <a:t>Global and Climate education should be as important as Literacy and Maths if we are to prepare the next generation to understand what needs to change, have voices for change and have the skills and knowledge to make change.</a:t>
            </a:r>
          </a:p>
          <a:p>
            <a:pPr algn="ctr"/>
            <a:r>
              <a:rPr lang="en-GB" b="1">
                <a:latin typeface="Comic Sans MS" panose="030F0702030302020204" pitchFamily="66" charset="0"/>
              </a:rPr>
              <a:t>It is our duty to create global neighbours who are confident, responsible and compassionate. Courageous advocates who will look after our world.</a:t>
            </a:r>
          </a:p>
        </p:txBody>
      </p:sp>
      <p:sp>
        <p:nvSpPr>
          <p:cNvPr id="7" name="Rectangle 6"/>
          <p:cNvSpPr/>
          <p:nvPr/>
        </p:nvSpPr>
        <p:spPr>
          <a:xfrm>
            <a:off x="155574" y="3684726"/>
            <a:ext cx="11823989" cy="2862322"/>
          </a:xfrm>
          <a:prstGeom prst="rect">
            <a:avLst/>
          </a:prstGeom>
        </p:spPr>
        <p:txBody>
          <a:bodyPr wrap="square">
            <a:spAutoFit/>
          </a:bodyPr>
          <a:lstStyle/>
          <a:p>
            <a:pPr algn="ctr"/>
            <a:r>
              <a:rPr lang="en-GB">
                <a:latin typeface="Comic Sans MS" panose="030F0702030302020204" pitchFamily="66" charset="0"/>
              </a:rPr>
              <a:t>Our Global Neighbours Curriculum consists of a year-long project for every year group that focused on a key area of global awareness. As a child makes their journey through our school, they will build an in-depth and current set of skills and knowledge about our world that will enable them to be courageous advocates, stewards of the Earth, make change and challenge injustice.</a:t>
            </a:r>
          </a:p>
          <a:p>
            <a:pPr algn="ctr"/>
            <a:endParaRPr lang="en-GB">
              <a:latin typeface="Comic Sans MS" panose="030F0702030302020204" pitchFamily="66" charset="0"/>
            </a:endParaRPr>
          </a:p>
          <a:p>
            <a:pPr algn="ctr"/>
            <a:r>
              <a:rPr lang="en-GB">
                <a:latin typeface="Comic Sans MS" panose="030F0702030302020204" pitchFamily="66" charset="0"/>
              </a:rPr>
              <a:t>But this goes beyond our classrooms; we expect our whole school community to be environmentally responsible and this includes walking to school where possible, if you do drive- park responsibly and safely, recycling uniform by using our pre-loved programme, supporting our school garden with plant donations and physical help, encouraging your child to recycle, care for nature and show respect and kindness to all members of the school and global community whatever their faith, gender, culture, race or beliefs.</a:t>
            </a:r>
          </a:p>
        </p:txBody>
      </p:sp>
      <p:pic>
        <p:nvPicPr>
          <p:cNvPr id="11" name="Picture 10">
            <a:extLst>
              <a:ext uri="{FF2B5EF4-FFF2-40B4-BE49-F238E27FC236}">
                <a16:creationId xmlns:a16="http://schemas.microsoft.com/office/drawing/2014/main" id="{723D35AD-AB63-F520-81E4-706269227BB0}"/>
              </a:ext>
            </a:extLst>
          </p:cNvPr>
          <p:cNvPicPr>
            <a:picLocks noChangeAspect="1"/>
          </p:cNvPicPr>
          <p:nvPr/>
        </p:nvPicPr>
        <p:blipFill>
          <a:blip r:embed="rId4"/>
          <a:stretch>
            <a:fillRect/>
          </a:stretch>
        </p:blipFill>
        <p:spPr>
          <a:xfrm>
            <a:off x="175386" y="151943"/>
            <a:ext cx="2767503" cy="1531812"/>
          </a:xfrm>
          <a:prstGeom prst="rect">
            <a:avLst/>
          </a:prstGeom>
        </p:spPr>
      </p:pic>
    </p:spTree>
    <p:extLst>
      <p:ext uri="{BB962C8B-B14F-4D97-AF65-F5344CB8AC3E}">
        <p14:creationId xmlns:p14="http://schemas.microsoft.com/office/powerpoint/2010/main" val="124784381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green shield with yellow trees&#10;&#10;AI-generated content may be incorrect.">
            <a:extLst>
              <a:ext uri="{FF2B5EF4-FFF2-40B4-BE49-F238E27FC236}">
                <a16:creationId xmlns:a16="http://schemas.microsoft.com/office/drawing/2014/main" id="{F9416F50-1A49-900F-F9BD-D0DC0D96D0D4}"/>
              </a:ext>
            </a:extLst>
          </p:cNvPr>
          <p:cNvPicPr>
            <a:picLocks noChangeAspect="1"/>
          </p:cNvPicPr>
          <p:nvPr/>
        </p:nvPicPr>
        <p:blipFill>
          <a:blip r:embed="rId2"/>
          <a:stretch>
            <a:fillRect/>
          </a:stretch>
        </p:blipFill>
        <p:spPr>
          <a:xfrm rot="16200000">
            <a:off x="10844691" y="105254"/>
            <a:ext cx="1325563" cy="1115055"/>
          </a:xfrm>
          <a:prstGeom prst="rect">
            <a:avLst/>
          </a:prstGeom>
        </p:spPr>
      </p:pic>
      <p:pic>
        <p:nvPicPr>
          <p:cNvPr id="3" name="Picture 2" descr="A screenshot of a computer screen&#10;&#10;AI-generated content may be incorrect.">
            <a:extLst>
              <a:ext uri="{FF2B5EF4-FFF2-40B4-BE49-F238E27FC236}">
                <a16:creationId xmlns:a16="http://schemas.microsoft.com/office/drawing/2014/main" id="{9D0E6978-7258-5297-CAE7-BA2F8F807B34}"/>
              </a:ext>
            </a:extLst>
          </p:cNvPr>
          <p:cNvPicPr>
            <a:picLocks noChangeAspect="1"/>
          </p:cNvPicPr>
          <p:nvPr/>
        </p:nvPicPr>
        <p:blipFill>
          <a:blip r:embed="rId3"/>
          <a:stretch>
            <a:fillRect/>
          </a:stretch>
        </p:blipFill>
        <p:spPr>
          <a:xfrm>
            <a:off x="1950383" y="662780"/>
            <a:ext cx="8071441" cy="5485143"/>
          </a:xfrm>
          <a:prstGeom prst="rect">
            <a:avLst/>
          </a:prstGeom>
        </p:spPr>
      </p:pic>
    </p:spTree>
    <p:extLst>
      <p:ext uri="{BB962C8B-B14F-4D97-AF65-F5344CB8AC3E}">
        <p14:creationId xmlns:p14="http://schemas.microsoft.com/office/powerpoint/2010/main" val="389702824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8E7155-49CB-D44E-A6CD-F7FF8A4B0C2A}"/>
              </a:ext>
            </a:extLst>
          </p:cNvPr>
          <p:cNvSpPr>
            <a:spLocks noGrp="1"/>
          </p:cNvSpPr>
          <p:nvPr>
            <p:ph type="title"/>
          </p:nvPr>
        </p:nvSpPr>
        <p:spPr/>
        <p:txBody>
          <a:bodyPr/>
          <a:lstStyle/>
          <a:p>
            <a:pPr algn="ctr"/>
            <a:r>
              <a:rPr lang="en-US" b="1" u="sng">
                <a:latin typeface="Comic Sans MS" panose="030F0902030302020204" pitchFamily="66" charset="0"/>
              </a:rPr>
              <a:t>Home School Communication</a:t>
            </a:r>
          </a:p>
        </p:txBody>
      </p:sp>
      <p:sp>
        <p:nvSpPr>
          <p:cNvPr id="3" name="Content Placeholder 2">
            <a:extLst>
              <a:ext uri="{FF2B5EF4-FFF2-40B4-BE49-F238E27FC236}">
                <a16:creationId xmlns:a16="http://schemas.microsoft.com/office/drawing/2014/main" id="{9DBCFDDF-5268-DB46-9F59-A502B5859A92}"/>
              </a:ext>
            </a:extLst>
          </p:cNvPr>
          <p:cNvSpPr>
            <a:spLocks noGrp="1"/>
          </p:cNvSpPr>
          <p:nvPr>
            <p:ph idx="1"/>
          </p:nvPr>
        </p:nvSpPr>
        <p:spPr>
          <a:xfrm>
            <a:off x="352767" y="1736456"/>
            <a:ext cx="8782607" cy="4351338"/>
          </a:xfrm>
        </p:spPr>
        <p:txBody>
          <a:bodyPr vert="horz" lIns="91440" tIns="45720" rIns="91440" bIns="45720" rtlCol="0" anchor="t">
            <a:normAutofit fontScale="85000" lnSpcReduction="20000"/>
          </a:bodyPr>
          <a:lstStyle/>
          <a:p>
            <a:pPr marL="566420" indent="-457200">
              <a:defRPr/>
            </a:pPr>
            <a:r>
              <a:rPr lang="en-GB">
                <a:latin typeface="Comic Sans MS"/>
              </a:rPr>
              <a:t>Please do let us know if there is anything we can do to help you and your child settle in at Forty Hill.</a:t>
            </a:r>
            <a:endParaRPr lang="en-US">
              <a:latin typeface="Comic Sans MS"/>
            </a:endParaRPr>
          </a:p>
          <a:p>
            <a:pPr marL="365760" indent="-255905">
              <a:buNone/>
              <a:defRPr/>
            </a:pPr>
            <a:endParaRPr lang="en-GB">
              <a:latin typeface="Comic Sans MS" panose="030F0902030302020204" pitchFamily="66" charset="0"/>
            </a:endParaRPr>
          </a:p>
          <a:p>
            <a:pPr marL="566420" indent="-457200">
              <a:defRPr/>
            </a:pPr>
            <a:r>
              <a:rPr lang="en-GB">
                <a:latin typeface="Comic Sans MS"/>
              </a:rPr>
              <a:t>The best way to do this is to catch us at the end of the nursery session or email the school office who will arrange an appointment if it is not you who collects your child.</a:t>
            </a:r>
          </a:p>
          <a:p>
            <a:pPr marL="365760" indent="-255905">
              <a:buNone/>
              <a:defRPr/>
            </a:pPr>
            <a:endParaRPr lang="en-GB">
              <a:latin typeface="Comic Sans MS" panose="030F0902030302020204" pitchFamily="66" charset="0"/>
            </a:endParaRPr>
          </a:p>
          <a:p>
            <a:pPr marL="566420" indent="-457200">
              <a:defRPr/>
            </a:pPr>
            <a:r>
              <a:rPr lang="en-GB">
                <a:latin typeface="Comic Sans MS"/>
              </a:rPr>
              <a:t>Whilst open communication is welcome we ask you to please avoid talking at length in the mornings as this is a very busy time for us and we need to be there for the children.</a:t>
            </a:r>
            <a:endParaRPr lang="en-GB">
              <a:latin typeface="Comic Sans MS"/>
              <a:ea typeface="Calibri" panose="020F0502020204030204"/>
              <a:cs typeface="Calibri" panose="020F0502020204030204"/>
            </a:endParaRPr>
          </a:p>
          <a:p>
            <a:pPr marL="566420" indent="-457200">
              <a:defRPr/>
            </a:pPr>
            <a:r>
              <a:rPr lang="en-GB">
                <a:latin typeface="Comic Sans MS"/>
              </a:rPr>
              <a:t>All communication from the school will come via the school's information system Arbor.</a:t>
            </a:r>
          </a:p>
        </p:txBody>
      </p:sp>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354718" y="3267363"/>
            <a:ext cx="2456873" cy="1842655"/>
          </a:xfrm>
          <a:prstGeom prst="rect">
            <a:avLst/>
          </a:prstGeom>
        </p:spPr>
      </p:pic>
      <p:pic>
        <p:nvPicPr>
          <p:cNvPr id="5" name="Picture 4" descr="A green shield with yellow trees&#10;&#10;AI-generated content may be incorrect.">
            <a:extLst>
              <a:ext uri="{FF2B5EF4-FFF2-40B4-BE49-F238E27FC236}">
                <a16:creationId xmlns:a16="http://schemas.microsoft.com/office/drawing/2014/main" id="{7C8A07A6-A2B7-BF79-A30D-2938C0894DD1}"/>
              </a:ext>
            </a:extLst>
          </p:cNvPr>
          <p:cNvPicPr>
            <a:picLocks noChangeAspect="1"/>
          </p:cNvPicPr>
          <p:nvPr/>
        </p:nvPicPr>
        <p:blipFill>
          <a:blip r:embed="rId3"/>
          <a:stretch>
            <a:fillRect/>
          </a:stretch>
        </p:blipFill>
        <p:spPr>
          <a:xfrm rot="16200000">
            <a:off x="10844691" y="105254"/>
            <a:ext cx="1325563" cy="1115055"/>
          </a:xfrm>
          <a:prstGeom prst="rect">
            <a:avLst/>
          </a:prstGeom>
        </p:spPr>
      </p:pic>
    </p:spTree>
    <p:extLst>
      <p:ext uri="{BB962C8B-B14F-4D97-AF65-F5344CB8AC3E}">
        <p14:creationId xmlns:p14="http://schemas.microsoft.com/office/powerpoint/2010/main" val="168780335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09E75-6BF5-194D-A353-CD7A772CD6BF}"/>
              </a:ext>
            </a:extLst>
          </p:cNvPr>
          <p:cNvSpPr>
            <a:spLocks noGrp="1"/>
          </p:cNvSpPr>
          <p:nvPr>
            <p:ph type="title" idx="4294967295"/>
          </p:nvPr>
        </p:nvSpPr>
        <p:spPr>
          <a:xfrm>
            <a:off x="0" y="42863"/>
            <a:ext cx="10515600" cy="1325562"/>
          </a:xfrm>
        </p:spPr>
        <p:txBody>
          <a:bodyPr/>
          <a:lstStyle/>
          <a:p>
            <a:pPr algn="ctr"/>
            <a:r>
              <a:rPr lang="en-US" b="1" u="sng">
                <a:latin typeface="Comic Sans MS" panose="030F0902030302020204" pitchFamily="66" charset="0"/>
              </a:rPr>
              <a:t>Uniform</a:t>
            </a:r>
          </a:p>
        </p:txBody>
      </p:sp>
      <p:sp>
        <p:nvSpPr>
          <p:cNvPr id="6" name="TextBox 5"/>
          <p:cNvSpPr txBox="1"/>
          <p:nvPr/>
        </p:nvSpPr>
        <p:spPr>
          <a:xfrm>
            <a:off x="532199" y="2922957"/>
            <a:ext cx="10147663" cy="4154984"/>
          </a:xfrm>
          <a:prstGeom prst="rect">
            <a:avLst/>
          </a:prstGeom>
          <a:noFill/>
        </p:spPr>
        <p:txBody>
          <a:bodyPr wrap="square" lIns="91440" tIns="45720" rIns="91440" bIns="45720" rtlCol="0" anchor="t">
            <a:spAutoFit/>
          </a:bodyPr>
          <a:lstStyle/>
          <a:p>
            <a:r>
              <a:rPr lang="en-US" sz="1600" u="sng">
                <a:latin typeface="Comic Sans MS" panose="030F0702030302020204" pitchFamily="66" charset="0"/>
              </a:rPr>
              <a:t>Footwear</a:t>
            </a:r>
          </a:p>
          <a:p>
            <a:r>
              <a:rPr lang="en-US" sz="1600">
                <a:latin typeface="Comic Sans MS" panose="030F0702030302020204" pitchFamily="66" charset="0"/>
              </a:rPr>
              <a:t>Black school shoes or smart plain black trainers (NO boots or sandals).</a:t>
            </a:r>
          </a:p>
          <a:p>
            <a:endParaRPr lang="en-US" sz="1600">
              <a:latin typeface="Comic Sans MS" panose="030F0702030302020204" pitchFamily="66" charset="0"/>
            </a:endParaRPr>
          </a:p>
          <a:p>
            <a:r>
              <a:rPr lang="en-US" sz="1600" b="1">
                <a:latin typeface="Comic Sans MS"/>
              </a:rPr>
              <a:t>PE Top</a:t>
            </a:r>
            <a:r>
              <a:rPr lang="en-US" sz="1600">
                <a:latin typeface="Comic Sans MS"/>
              </a:rPr>
              <a:t> – Once your child knows which tree group they are in please purchase a plain t-shirt in that </a:t>
            </a:r>
            <a:r>
              <a:rPr lang="en-US" sz="1600" err="1">
                <a:latin typeface="Comic Sans MS"/>
              </a:rPr>
              <a:t>colour</a:t>
            </a:r>
            <a:r>
              <a:rPr lang="en-US" sz="1600">
                <a:latin typeface="Comic Sans MS"/>
              </a:rPr>
              <a:t> or purchase a School one from Smiths.  </a:t>
            </a:r>
          </a:p>
          <a:p>
            <a:endParaRPr lang="en-US" sz="1600">
              <a:latin typeface="Comic Sans MS" panose="030F0702030302020204" pitchFamily="66" charset="0"/>
            </a:endParaRPr>
          </a:p>
          <a:p>
            <a:r>
              <a:rPr lang="en-US" sz="1600" b="1">
                <a:latin typeface="Comic Sans MS"/>
              </a:rPr>
              <a:t>Ordering and Purchasing Uniform</a:t>
            </a:r>
            <a:br>
              <a:rPr lang="en-US" sz="1600">
                <a:latin typeface="Comic Sans MS" panose="030F0702030302020204" pitchFamily="66" charset="0"/>
              </a:rPr>
            </a:br>
            <a:r>
              <a:rPr lang="en-US" sz="1600">
                <a:latin typeface="Comic Sans MS"/>
              </a:rPr>
              <a:t>Our uniform can be purchased at J Smith &amp; Sons (Baker Street) or online by logging into </a:t>
            </a:r>
            <a:r>
              <a:rPr lang="en-US" sz="1600">
                <a:latin typeface="Comic Sans MS"/>
                <a:hlinkClick r:id="rId2"/>
              </a:rPr>
              <a:t>https://www.smithsschoolwear.co.uk/</a:t>
            </a:r>
            <a:br>
              <a:rPr lang="en-US" sz="1600">
                <a:latin typeface="Comic Sans MS" panose="030F0702030302020204" pitchFamily="66" charset="0"/>
              </a:rPr>
            </a:br>
            <a:r>
              <a:rPr lang="en-US" sz="1600">
                <a:latin typeface="Comic Sans MS"/>
              </a:rPr>
              <a:t>Enter “Forty Hill” in the search section and the uniform will appear.</a:t>
            </a:r>
            <a:br>
              <a:rPr lang="en-US" sz="1600">
                <a:latin typeface="Comic Sans MS" panose="030F0702030302020204" pitchFamily="66" charset="0"/>
              </a:rPr>
            </a:br>
            <a:r>
              <a:rPr lang="en-US" sz="1600">
                <a:latin typeface="Comic Sans MS"/>
              </a:rPr>
              <a:t>You can also purchase general uniform items (those without our logo) from other suppliers e.g. Marks &amp; Spencer and major supermarkets.</a:t>
            </a:r>
            <a:endParaRPr lang="en-US" sz="1600" u="sng">
              <a:latin typeface="Comic Sans MS"/>
            </a:endParaRPr>
          </a:p>
          <a:p>
            <a:endParaRPr lang="en-GB" sz="1600">
              <a:latin typeface="Comic Sans MS" panose="030F0702030302020204" pitchFamily="66" charset="0"/>
            </a:endParaRPr>
          </a:p>
          <a:p>
            <a:r>
              <a:rPr lang="en-GB" sz="1600" i="1">
                <a:latin typeface="Comic Sans MS"/>
              </a:rPr>
              <a:t>Please ensure that all clothing is labelled with your child’s name. </a:t>
            </a:r>
          </a:p>
          <a:p>
            <a:endParaRPr lang="en-GB" sz="2000" i="1">
              <a:latin typeface="Comic Sans MS" panose="030F0702030302020204" pitchFamily="66" charset="0"/>
            </a:endParaRPr>
          </a:p>
          <a:p>
            <a:endParaRPr lang="en-GB" sz="2000" i="1">
              <a:latin typeface="Comic Sans MS" panose="030F0702030302020204" pitchFamily="66" charset="0"/>
            </a:endParaRPr>
          </a:p>
        </p:txBody>
      </p:sp>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1790" y="1078977"/>
            <a:ext cx="9442613" cy="1698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 name="Picture 2" descr="A green shield with yellow trees&#10;&#10;AI-generated content may be incorrect.">
            <a:extLst>
              <a:ext uri="{FF2B5EF4-FFF2-40B4-BE49-F238E27FC236}">
                <a16:creationId xmlns:a16="http://schemas.microsoft.com/office/drawing/2014/main" id="{B553C711-D40F-A4C8-7589-40F4FBB8DF4F}"/>
              </a:ext>
            </a:extLst>
          </p:cNvPr>
          <p:cNvPicPr>
            <a:picLocks noChangeAspect="1"/>
          </p:cNvPicPr>
          <p:nvPr/>
        </p:nvPicPr>
        <p:blipFill>
          <a:blip r:embed="rId4"/>
          <a:stretch>
            <a:fillRect/>
          </a:stretch>
        </p:blipFill>
        <p:spPr>
          <a:xfrm rot="16200000">
            <a:off x="10844691" y="105254"/>
            <a:ext cx="1325563" cy="1115055"/>
          </a:xfrm>
          <a:prstGeom prst="rect">
            <a:avLst/>
          </a:prstGeom>
        </p:spPr>
      </p:pic>
    </p:spTree>
    <p:extLst>
      <p:ext uri="{BB962C8B-B14F-4D97-AF65-F5344CB8AC3E}">
        <p14:creationId xmlns:p14="http://schemas.microsoft.com/office/powerpoint/2010/main" val="3504186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br>
              <a:rPr lang="en-GB" sz="2000" i="1">
                <a:latin typeface="Comic Sans MS" panose="030F0702030302020204" pitchFamily="66" charset="0"/>
              </a:rPr>
            </a:br>
            <a:endParaRPr lang="en-GB" sz="2000"/>
          </a:p>
        </p:txBody>
      </p:sp>
      <p:sp>
        <p:nvSpPr>
          <p:cNvPr id="7" name="Content Placeholder 2"/>
          <p:cNvSpPr txBox="1">
            <a:spLocks/>
          </p:cNvSpPr>
          <p:nvPr/>
        </p:nvSpPr>
        <p:spPr>
          <a:xfrm>
            <a:off x="685474" y="727434"/>
            <a:ext cx="10515600" cy="5640068"/>
          </a:xfrm>
          <a:prstGeom prst="rect">
            <a:avLst/>
          </a:prstGeom>
        </p:spPr>
        <p:txBody>
          <a:bodyPr vert="horz" lIns="91440" tIns="45720" rIns="91440" bIns="45720"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US" sz="2000" b="1" i="1">
                <a:latin typeface="Comic Sans MS"/>
              </a:rPr>
              <a:t>Bag</a:t>
            </a:r>
            <a:r>
              <a:rPr lang="en-US" sz="2000" i="1">
                <a:latin typeface="Comic Sans MS"/>
              </a:rPr>
              <a:t> - We expect all our children to have a Forty Hill  </a:t>
            </a:r>
            <a:r>
              <a:rPr lang="en-US" sz="2000" b="1">
                <a:latin typeface="Comic Sans MS"/>
              </a:rPr>
              <a:t>back-pack</a:t>
            </a:r>
            <a:r>
              <a:rPr lang="en-US" sz="2000">
                <a:latin typeface="Comic Sans MS"/>
              </a:rPr>
              <a:t> purchased from the School Uniform Shope Smiths on Baker Street. </a:t>
            </a:r>
            <a:endParaRPr lang="en-US" sz="2000">
              <a:latin typeface="Comic Sans MS"/>
              <a:ea typeface="Calibri"/>
              <a:cs typeface="Calibri"/>
            </a:endParaRPr>
          </a:p>
          <a:p>
            <a:r>
              <a:rPr lang="en-US" sz="2000" b="1">
                <a:latin typeface="Comic Sans MS"/>
              </a:rPr>
              <a:t>Spare Clothes – </a:t>
            </a:r>
            <a:r>
              <a:rPr lang="en-US" sz="2000">
                <a:latin typeface="Comic Sans MS"/>
              </a:rPr>
              <a:t>Your child will need a spare set of clothes; these will need to be placed in a bag (not plastic) on your child’s peg.</a:t>
            </a:r>
          </a:p>
          <a:p>
            <a:r>
              <a:rPr lang="en-US" sz="2000" b="1">
                <a:latin typeface="Comic Sans MS"/>
              </a:rPr>
              <a:t>Wellies – </a:t>
            </a:r>
            <a:r>
              <a:rPr lang="en-US" sz="2000">
                <a:latin typeface="Comic Sans MS"/>
              </a:rPr>
              <a:t>So that children can continue their learning outdoors, all year round, they will need a pair of wellies. These can be brought in daily, or you can leave them on our boot rack.</a:t>
            </a:r>
          </a:p>
          <a:p>
            <a:r>
              <a:rPr lang="en-US" sz="2000" b="1">
                <a:latin typeface="Comic Sans MS"/>
              </a:rPr>
              <a:t>Water bottles – </a:t>
            </a:r>
            <a:r>
              <a:rPr lang="en-US" sz="2000">
                <a:latin typeface="Comic Sans MS"/>
              </a:rPr>
              <a:t>Your child will need a filled water bottle – this will need to be brought into nursery, everyday.</a:t>
            </a:r>
          </a:p>
          <a:p>
            <a:r>
              <a:rPr lang="en-US" sz="2000" b="1" err="1">
                <a:latin typeface="Comic Sans MS"/>
              </a:rPr>
              <a:t>Jewellery</a:t>
            </a:r>
            <a:r>
              <a:rPr lang="en-US" sz="2000">
                <a:latin typeface="Comic Sans MS"/>
              </a:rPr>
              <a:t> - Only stud earrings are allowed to be worn to school. Bracelets, necklaces or rings are not to be worn at any time. </a:t>
            </a:r>
          </a:p>
          <a:p>
            <a:r>
              <a:rPr lang="en-US" sz="2000" b="1">
                <a:latin typeface="Comic Sans MS"/>
              </a:rPr>
              <a:t>Hair</a:t>
            </a:r>
            <a:r>
              <a:rPr lang="en-US" sz="2000">
                <a:latin typeface="Comic Sans MS"/>
              </a:rPr>
              <a:t> - For safety reasons, long hair must be tied back with an appropriate fastening at all times (this applies to girls and boys).  All fastenings need to be grey, black or green and should be small and discreet.</a:t>
            </a:r>
          </a:p>
          <a:p>
            <a:r>
              <a:rPr lang="en-US" sz="2000" b="1">
                <a:latin typeface="Comic Sans MS"/>
              </a:rPr>
              <a:t>Toys and Sweets </a:t>
            </a:r>
            <a:r>
              <a:rPr lang="en-US" sz="2000">
                <a:latin typeface="Comic Sans MS"/>
              </a:rPr>
              <a:t>– Please do not allow your children to bring sweets, toys or money etc. into nursery.</a:t>
            </a:r>
            <a:endParaRPr lang="en-GB" sz="2000">
              <a:latin typeface="Comic Sans MS"/>
            </a:endParaRPr>
          </a:p>
        </p:txBody>
      </p:sp>
      <p:pic>
        <p:nvPicPr>
          <p:cNvPr id="3" name="Picture 2" descr="A green shield with yellow trees&#10;&#10;AI-generated content may be incorrect.">
            <a:extLst>
              <a:ext uri="{FF2B5EF4-FFF2-40B4-BE49-F238E27FC236}">
                <a16:creationId xmlns:a16="http://schemas.microsoft.com/office/drawing/2014/main" id="{208F8A01-95BB-6DFB-569A-26CD8ED18931}"/>
              </a:ext>
            </a:extLst>
          </p:cNvPr>
          <p:cNvPicPr>
            <a:picLocks noChangeAspect="1"/>
          </p:cNvPicPr>
          <p:nvPr/>
        </p:nvPicPr>
        <p:blipFill>
          <a:blip r:embed="rId2"/>
          <a:stretch>
            <a:fillRect/>
          </a:stretch>
        </p:blipFill>
        <p:spPr>
          <a:xfrm rot="16200000">
            <a:off x="10844691" y="105254"/>
            <a:ext cx="1325563" cy="1115055"/>
          </a:xfrm>
          <a:prstGeom prst="rect">
            <a:avLst/>
          </a:prstGeom>
        </p:spPr>
      </p:pic>
    </p:spTree>
    <p:extLst>
      <p:ext uri="{BB962C8B-B14F-4D97-AF65-F5344CB8AC3E}">
        <p14:creationId xmlns:p14="http://schemas.microsoft.com/office/powerpoint/2010/main" val="6844092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6A3CF8-76BB-C946-BEC0-AB9279923145}"/>
              </a:ext>
            </a:extLst>
          </p:cNvPr>
          <p:cNvSpPr>
            <a:spLocks noGrp="1"/>
          </p:cNvSpPr>
          <p:nvPr>
            <p:ph type="title"/>
          </p:nvPr>
        </p:nvSpPr>
        <p:spPr>
          <a:xfrm>
            <a:off x="544153" y="365125"/>
            <a:ext cx="10515600" cy="1049337"/>
          </a:xfrm>
        </p:spPr>
        <p:txBody>
          <a:bodyPr>
            <a:normAutofit fontScale="90000"/>
          </a:bodyPr>
          <a:lstStyle/>
          <a:p>
            <a:r>
              <a:rPr lang="en-GB" sz="3100" b="1" u="sng">
                <a:latin typeface="Comic Sans MS" panose="030F0902030302020204" pitchFamily="66" charset="0"/>
              </a:rPr>
              <a:t>It is extremely important that standards of expectations are met from the beginning.</a:t>
            </a:r>
            <a:br>
              <a:rPr lang="en-GB" b="1" u="sng"/>
            </a:br>
            <a:endParaRPr lang="en-US"/>
          </a:p>
        </p:txBody>
      </p:sp>
      <p:sp>
        <p:nvSpPr>
          <p:cNvPr id="3" name="Content Placeholder 2">
            <a:extLst>
              <a:ext uri="{FF2B5EF4-FFF2-40B4-BE49-F238E27FC236}">
                <a16:creationId xmlns:a16="http://schemas.microsoft.com/office/drawing/2014/main" id="{8F380147-F5B5-BF45-80C4-CA73A4842200}"/>
              </a:ext>
            </a:extLst>
          </p:cNvPr>
          <p:cNvSpPr>
            <a:spLocks noGrp="1"/>
          </p:cNvSpPr>
          <p:nvPr>
            <p:ph idx="1"/>
          </p:nvPr>
        </p:nvSpPr>
        <p:spPr>
          <a:xfrm>
            <a:off x="304403" y="1026535"/>
            <a:ext cx="11361124" cy="5103904"/>
          </a:xfrm>
        </p:spPr>
        <p:txBody>
          <a:bodyPr vert="horz" lIns="91440" tIns="45720" rIns="91440" bIns="45720" rtlCol="0" anchor="t">
            <a:normAutofit fontScale="85000" lnSpcReduction="20000"/>
          </a:bodyPr>
          <a:lstStyle/>
          <a:p>
            <a:pPr marL="365760" indent="-255905">
              <a:buNone/>
              <a:defRPr/>
            </a:pPr>
            <a:r>
              <a:rPr lang="en-GB">
                <a:latin typeface="Comic Sans MS" panose="030F0702030302020204" pitchFamily="66" charset="0"/>
              </a:rPr>
              <a:t>   </a:t>
            </a:r>
            <a:endParaRPr lang="en-GB">
              <a:latin typeface="Comic Sans MS" panose="030F0902030302020204" pitchFamily="66" charset="0"/>
            </a:endParaRPr>
          </a:p>
          <a:p>
            <a:pPr marL="566420" indent="-457200">
              <a:defRPr/>
            </a:pPr>
            <a:r>
              <a:rPr lang="en-GB">
                <a:latin typeface="Comic Sans MS" panose="030F0902030302020204" pitchFamily="66" charset="0"/>
              </a:rPr>
              <a:t>Please make sure your children are on time for Nursery.  Our door opens at </a:t>
            </a:r>
            <a:r>
              <a:rPr lang="en-GB">
                <a:solidFill>
                  <a:srgbClr val="FF0000"/>
                </a:solidFill>
                <a:latin typeface="Comic Sans MS" panose="030F0902030302020204" pitchFamily="66" charset="0"/>
              </a:rPr>
              <a:t>8.45am </a:t>
            </a:r>
            <a:r>
              <a:rPr lang="en-GB">
                <a:latin typeface="Comic Sans MS" panose="030F0902030302020204" pitchFamily="66" charset="0"/>
              </a:rPr>
              <a:t>and registers are taken at </a:t>
            </a:r>
            <a:r>
              <a:rPr lang="en-GB">
                <a:solidFill>
                  <a:srgbClr val="FF0000"/>
                </a:solidFill>
                <a:latin typeface="Comic Sans MS" panose="030F0902030302020204" pitchFamily="66" charset="0"/>
              </a:rPr>
              <a:t>8.55am.</a:t>
            </a:r>
          </a:p>
          <a:p>
            <a:pPr marL="365760" indent="-255905">
              <a:buFont typeface="Wingdings" pitchFamily="2" charset="2"/>
              <a:buChar char="v"/>
              <a:defRPr/>
            </a:pPr>
            <a:endParaRPr lang="en-GB">
              <a:solidFill>
                <a:srgbClr val="FF0000"/>
              </a:solidFill>
              <a:latin typeface="Comic Sans MS" panose="030F0902030302020204" pitchFamily="66" charset="0"/>
            </a:endParaRPr>
          </a:p>
          <a:p>
            <a:pPr marL="566420" indent="-457200">
              <a:defRPr/>
            </a:pPr>
            <a:r>
              <a:rPr lang="en-GB">
                <a:latin typeface="Comic Sans MS"/>
              </a:rPr>
              <a:t>Please send your child’s </a:t>
            </a:r>
            <a:r>
              <a:rPr lang="en-GB">
                <a:solidFill>
                  <a:srgbClr val="FF0000"/>
                </a:solidFill>
                <a:latin typeface="Comic Sans MS"/>
              </a:rPr>
              <a:t>book bag / backpack </a:t>
            </a:r>
            <a:r>
              <a:rPr lang="en-GB">
                <a:latin typeface="Comic Sans MS"/>
              </a:rPr>
              <a:t>in everyday with their reading book and reading journal as they will be read with at school at least once a week.</a:t>
            </a:r>
          </a:p>
          <a:p>
            <a:pPr marL="365760" indent="-255905">
              <a:buFont typeface="Wingdings" pitchFamily="2" charset="2"/>
              <a:buChar char="v"/>
              <a:defRPr/>
            </a:pPr>
            <a:endParaRPr lang="en-GB">
              <a:latin typeface="Comic Sans MS" panose="030F0902030302020204" pitchFamily="66" charset="0"/>
            </a:endParaRPr>
          </a:p>
          <a:p>
            <a:pPr marL="566420" indent="-457200">
              <a:defRPr/>
            </a:pPr>
            <a:r>
              <a:rPr lang="en-GB">
                <a:solidFill>
                  <a:srgbClr val="FF0000"/>
                </a:solidFill>
                <a:latin typeface="Comic Sans MS" panose="030F0902030302020204" pitchFamily="66" charset="0"/>
              </a:rPr>
              <a:t>Read</a:t>
            </a:r>
            <a:r>
              <a:rPr lang="en-GB">
                <a:latin typeface="Comic Sans MS" panose="030F0902030302020204" pitchFamily="66" charset="0"/>
              </a:rPr>
              <a:t> to your child at least once every day.</a:t>
            </a:r>
          </a:p>
          <a:p>
            <a:pPr marL="365760" indent="-255905">
              <a:buFont typeface="Wingdings" pitchFamily="2" charset="2"/>
              <a:buChar char="v"/>
              <a:defRPr/>
            </a:pPr>
            <a:endParaRPr lang="en-GB">
              <a:latin typeface="Comic Sans MS" panose="030F0902030302020204" pitchFamily="66" charset="0"/>
            </a:endParaRPr>
          </a:p>
          <a:p>
            <a:pPr marL="566420" indent="-457200">
              <a:defRPr/>
            </a:pPr>
            <a:r>
              <a:rPr lang="en-GB">
                <a:latin typeface="Comic Sans MS" panose="030F0902030302020204" pitchFamily="66" charset="0"/>
              </a:rPr>
              <a:t>Ensure that your child is wearing the </a:t>
            </a:r>
            <a:r>
              <a:rPr lang="en-GB">
                <a:solidFill>
                  <a:srgbClr val="FF0000"/>
                </a:solidFill>
                <a:latin typeface="Comic Sans MS" panose="030F0902030302020204" pitchFamily="66" charset="0"/>
              </a:rPr>
              <a:t>correct uniform that is labelled with their name </a:t>
            </a:r>
            <a:r>
              <a:rPr lang="en-GB">
                <a:latin typeface="Comic Sans MS" panose="030F0902030302020204" pitchFamily="66" charset="0"/>
              </a:rPr>
              <a:t>every day.</a:t>
            </a:r>
          </a:p>
          <a:p>
            <a:pPr marL="566420" indent="-457200">
              <a:defRPr/>
            </a:pPr>
            <a:endParaRPr lang="en-GB">
              <a:latin typeface="Comic Sans MS" panose="030F0902030302020204" pitchFamily="66" charset="0"/>
            </a:endParaRPr>
          </a:p>
          <a:p>
            <a:pPr marL="566420" indent="-457200">
              <a:defRPr/>
            </a:pPr>
            <a:r>
              <a:rPr lang="en-GB">
                <a:latin typeface="Comic Sans MS" panose="030F0902030302020204" pitchFamily="66" charset="0"/>
              </a:rPr>
              <a:t>Ensure you pay your yearly </a:t>
            </a:r>
            <a:r>
              <a:rPr lang="en-GB">
                <a:solidFill>
                  <a:srgbClr val="FF0000"/>
                </a:solidFill>
                <a:latin typeface="Comic Sans MS" panose="030F0902030302020204" pitchFamily="66" charset="0"/>
              </a:rPr>
              <a:t>Maintenance Fee </a:t>
            </a:r>
            <a:r>
              <a:rPr lang="en-GB">
                <a:latin typeface="Comic Sans MS" panose="030F0902030302020204" pitchFamily="66" charset="0"/>
              </a:rPr>
              <a:t>so we can make sure our school  building is kept safe and well presented.</a:t>
            </a:r>
          </a:p>
          <a:p>
            <a:endParaRPr lang="en-US"/>
          </a:p>
        </p:txBody>
      </p:sp>
      <p:pic>
        <p:nvPicPr>
          <p:cNvPr id="5" name="Picture 4" descr="A green shield with yellow trees&#10;&#10;AI-generated content may be incorrect.">
            <a:extLst>
              <a:ext uri="{FF2B5EF4-FFF2-40B4-BE49-F238E27FC236}">
                <a16:creationId xmlns:a16="http://schemas.microsoft.com/office/drawing/2014/main" id="{7BFE903D-0330-BFEC-5A9C-3D888CB2AF3F}"/>
              </a:ext>
            </a:extLst>
          </p:cNvPr>
          <p:cNvPicPr>
            <a:picLocks noChangeAspect="1"/>
          </p:cNvPicPr>
          <p:nvPr/>
        </p:nvPicPr>
        <p:blipFill>
          <a:blip r:embed="rId2"/>
          <a:stretch>
            <a:fillRect/>
          </a:stretch>
        </p:blipFill>
        <p:spPr>
          <a:xfrm rot="16200000">
            <a:off x="10844691" y="105254"/>
            <a:ext cx="1325563" cy="1115055"/>
          </a:xfrm>
          <a:prstGeom prst="rect">
            <a:avLst/>
          </a:prstGeom>
        </p:spPr>
      </p:pic>
    </p:spTree>
    <p:extLst>
      <p:ext uri="{BB962C8B-B14F-4D97-AF65-F5344CB8AC3E}">
        <p14:creationId xmlns:p14="http://schemas.microsoft.com/office/powerpoint/2010/main" val="32295956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7862"/>
            <a:ext cx="10515600" cy="1325563"/>
          </a:xfrm>
        </p:spPr>
        <p:txBody>
          <a:bodyPr/>
          <a:lstStyle/>
          <a:p>
            <a:pPr algn="ctr"/>
            <a:r>
              <a:rPr lang="en-GB" b="1" u="sng">
                <a:latin typeface="Comic Sans MS" panose="030F0702030302020204" pitchFamily="66" charset="0"/>
              </a:rPr>
              <a:t>Jesus Church</a:t>
            </a:r>
          </a:p>
        </p:txBody>
      </p:sp>
      <p:sp>
        <p:nvSpPr>
          <p:cNvPr id="6" name="Rectangle 5"/>
          <p:cNvSpPr/>
          <p:nvPr/>
        </p:nvSpPr>
        <p:spPr>
          <a:xfrm>
            <a:off x="276044" y="1563590"/>
            <a:ext cx="11535547" cy="3785652"/>
          </a:xfrm>
          <a:prstGeom prst="rect">
            <a:avLst/>
          </a:prstGeom>
        </p:spPr>
        <p:txBody>
          <a:bodyPr wrap="square" lIns="91440" tIns="45720" rIns="91440" bIns="45720" anchor="t">
            <a:spAutoFit/>
          </a:bodyPr>
          <a:lstStyle/>
          <a:p>
            <a:pPr marL="342900" indent="-342900">
              <a:buFont typeface="Arial,Sans-Serif" panose="020B0604020202020204" pitchFamily="34" charset="0"/>
              <a:buChar char="•"/>
            </a:pPr>
            <a:r>
              <a:rPr lang="en-GB" sz="2400">
                <a:latin typeface="Comic Sans MS"/>
              </a:rPr>
              <a:t>We are proud to be linked to Jesus Church. Throughout our school year, we visit the church regularly to worship and to  enrich our RE learning.</a:t>
            </a:r>
            <a:endParaRPr lang="en-US" sz="2400">
              <a:latin typeface="Comic Sans MS"/>
            </a:endParaRPr>
          </a:p>
          <a:p>
            <a:pPr marL="285750" indent="-285750">
              <a:buFont typeface="Arial" panose="020B0604020202020204" pitchFamily="34" charset="0"/>
              <a:buChar char="•"/>
            </a:pPr>
            <a:endParaRPr lang="en-GB" sz="2400">
              <a:latin typeface="Comic Sans MS" panose="030F0702030302020204" pitchFamily="66" charset="0"/>
            </a:endParaRPr>
          </a:p>
          <a:p>
            <a:pPr marL="342900" indent="-342900">
              <a:buFont typeface="Arial,Sans-Serif" panose="020B0604020202020204" pitchFamily="34" charset="0"/>
              <a:buChar char="•"/>
            </a:pPr>
            <a:r>
              <a:rPr lang="en-GB" sz="2400">
                <a:latin typeface="Comic Sans MS"/>
              </a:rPr>
              <a:t>Rev’d Bolster and Rev Mandy lead us in an act of worship each week, focussing on our vision and values and a relevant bible story. We are also fortunate enough to have them to support RE learning too when needed. </a:t>
            </a:r>
            <a:endParaRPr lang="en-US" sz="2400">
              <a:latin typeface="Comic Sans MS"/>
            </a:endParaRPr>
          </a:p>
          <a:p>
            <a:pPr marL="342900" indent="-342900">
              <a:buFont typeface="Arial,Sans-Serif" panose="020B0604020202020204" pitchFamily="34" charset="0"/>
              <a:buChar char="•"/>
            </a:pPr>
            <a:endParaRPr lang="en-GB" sz="2400">
              <a:latin typeface="Comic Sans MS" panose="030F0702030302020204" pitchFamily="66" charset="0"/>
            </a:endParaRPr>
          </a:p>
          <a:p>
            <a:pPr marL="342900" indent="-342900">
              <a:buFont typeface="Arial,Sans-Serif" panose="020B0604020202020204" pitchFamily="34" charset="0"/>
              <a:buChar char="•"/>
            </a:pPr>
            <a:r>
              <a:rPr lang="en-GB" sz="2400">
                <a:latin typeface="Comic Sans MS"/>
              </a:rPr>
              <a:t>As part of our Collective Worship Programme, the </a:t>
            </a:r>
            <a:br>
              <a:rPr lang="en-GB" sz="2400">
                <a:latin typeface="Comic Sans MS"/>
              </a:rPr>
            </a:br>
            <a:r>
              <a:rPr lang="en-GB" sz="2400">
                <a:latin typeface="Comic Sans MS"/>
              </a:rPr>
              <a:t>school attends Jesus Church throughout the year </a:t>
            </a:r>
            <a:br>
              <a:rPr lang="en-GB" sz="2400">
                <a:latin typeface="Comic Sans MS"/>
              </a:rPr>
            </a:br>
            <a:r>
              <a:rPr lang="en-GB" sz="2400">
                <a:latin typeface="Comic Sans MS"/>
              </a:rPr>
              <a:t>to participate in, and lead, festival services. </a:t>
            </a:r>
            <a:endParaRPr lang="en-GB"/>
          </a:p>
        </p:txBody>
      </p:sp>
      <p:pic>
        <p:nvPicPr>
          <p:cNvPr id="1034" name="Picture 10" descr="https://www.fortyhill.com/_site/data/files/images/747EEA6E76E70E38D3F0544926CA703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94255" y="4198353"/>
            <a:ext cx="3517336" cy="2300871"/>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A green shield with yellow trees&#10;&#10;AI-generated content may be incorrect.">
            <a:extLst>
              <a:ext uri="{FF2B5EF4-FFF2-40B4-BE49-F238E27FC236}">
                <a16:creationId xmlns:a16="http://schemas.microsoft.com/office/drawing/2014/main" id="{791B3E3C-8BA7-8F63-91AE-0AF9C996EDF7}"/>
              </a:ext>
            </a:extLst>
          </p:cNvPr>
          <p:cNvPicPr>
            <a:picLocks noChangeAspect="1"/>
          </p:cNvPicPr>
          <p:nvPr/>
        </p:nvPicPr>
        <p:blipFill>
          <a:blip r:embed="rId3"/>
          <a:stretch>
            <a:fillRect/>
          </a:stretch>
        </p:blipFill>
        <p:spPr>
          <a:xfrm rot="16200000">
            <a:off x="10844691" y="105254"/>
            <a:ext cx="1325563" cy="1115055"/>
          </a:xfrm>
          <a:prstGeom prst="rect">
            <a:avLst/>
          </a:prstGeom>
        </p:spPr>
      </p:pic>
    </p:spTree>
    <p:extLst>
      <p:ext uri="{BB962C8B-B14F-4D97-AF65-F5344CB8AC3E}">
        <p14:creationId xmlns:p14="http://schemas.microsoft.com/office/powerpoint/2010/main" val="320532447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97862"/>
            <a:ext cx="10515600" cy="1325563"/>
          </a:xfrm>
        </p:spPr>
        <p:txBody>
          <a:bodyPr/>
          <a:lstStyle/>
          <a:p>
            <a:pPr algn="ctr"/>
            <a:r>
              <a:rPr lang="en-GB" b="1" u="sng">
                <a:latin typeface="Comic Sans MS" panose="030F0702030302020204" pitchFamily="66" charset="0"/>
              </a:rPr>
              <a:t>The Friends of Forty Hill</a:t>
            </a:r>
          </a:p>
        </p:txBody>
      </p:sp>
      <p:sp>
        <p:nvSpPr>
          <p:cNvPr id="6" name="Rectangle 5"/>
          <p:cNvSpPr/>
          <p:nvPr/>
        </p:nvSpPr>
        <p:spPr>
          <a:xfrm>
            <a:off x="946202" y="1304826"/>
            <a:ext cx="10299596" cy="5355312"/>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a:latin typeface="Comic Sans MS"/>
              </a:rPr>
              <a:t>We are The Friends of Forty Hill – and we run the majority of fundraising and community events for the school.  We have been an integral part of the school life for many years (formally known as APF) and have raised thousands of pounds, which has been spent on improving equipment and resources to enhance our children’s education.</a:t>
            </a:r>
          </a:p>
          <a:p>
            <a:endParaRPr lang="en-GB">
              <a:latin typeface="Comic Sans MS" panose="030F0702030302020204" pitchFamily="66" charset="0"/>
            </a:endParaRPr>
          </a:p>
          <a:p>
            <a:pPr algn="ctr"/>
            <a:r>
              <a:rPr lang="en-GB">
                <a:latin typeface="Comic Sans MS"/>
              </a:rPr>
              <a:t>Some of the items we have managed to raise funds for and buy are:</a:t>
            </a:r>
          </a:p>
          <a:p>
            <a:pPr algn="ctr"/>
            <a:r>
              <a:rPr lang="en-GB">
                <a:latin typeface="Comic Sans MS"/>
              </a:rPr>
              <a:t>A new reflection area; mirrors for our Dance Studio; School Reading Challenge books and storage hampers; new carpets for classrooms; Bibles for our school leavers. </a:t>
            </a:r>
            <a:endParaRPr lang="en-GB">
              <a:latin typeface="Comic Sans MS" panose="030F0702030302020204" pitchFamily="66" charset="0"/>
            </a:endParaRPr>
          </a:p>
          <a:p>
            <a:pPr algn="ctr"/>
            <a:br>
              <a:rPr lang="en-GB">
                <a:latin typeface="Comic Sans MS" panose="030F0702030302020204" pitchFamily="66" charset="0"/>
              </a:rPr>
            </a:br>
            <a:r>
              <a:rPr lang="en-GB">
                <a:latin typeface="Comic Sans MS"/>
              </a:rPr>
              <a:t>Past fundraising events have included the Santa Dash and Disco/Mini movers Sessions </a:t>
            </a:r>
          </a:p>
          <a:p>
            <a:pPr algn="ctr"/>
            <a:endParaRPr lang="en-GB">
              <a:latin typeface="Comic Sans MS"/>
            </a:endParaRPr>
          </a:p>
          <a:p>
            <a:pPr algn="ctr"/>
            <a:r>
              <a:rPr lang="en-GB">
                <a:latin typeface="Comic Sans MS"/>
              </a:rPr>
              <a:t>Our Forty Hill Summer Fete will be held after School on Friday 11th July- so please come and join us!</a:t>
            </a:r>
          </a:p>
          <a:p>
            <a:pPr algn="ctr"/>
            <a:endParaRPr lang="en-GB">
              <a:latin typeface="Comic Sans MS" panose="030F0702030302020204" pitchFamily="66" charset="0"/>
            </a:endParaRPr>
          </a:p>
          <a:p>
            <a:pPr marL="342900" indent="-342900">
              <a:buFont typeface="Arial" panose="020B0604020202020204" pitchFamily="34" charset="0"/>
              <a:buChar char="•"/>
            </a:pPr>
            <a:r>
              <a:rPr lang="en-GB">
                <a:latin typeface="Comic Sans MS"/>
              </a:rPr>
              <a:t>Our reward is to see the children having fun at the events and enjoy seeing the money we raise used in the school.</a:t>
            </a:r>
          </a:p>
          <a:p>
            <a:pPr marL="342900" indent="-342900">
              <a:buFont typeface="Arial" panose="020B0604020202020204" pitchFamily="34" charset="0"/>
              <a:buChar char="•"/>
            </a:pPr>
            <a:r>
              <a:rPr lang="en-GB">
                <a:latin typeface="Comic Sans MS"/>
              </a:rPr>
              <a:t>You are automatically a member of the Friends of Forty Hill – but we are always looking for volunteers and helpers to support our different fundraising projects in different ways so please don’t be shy and help us to help our children!</a:t>
            </a:r>
          </a:p>
        </p:txBody>
      </p:sp>
      <p:pic>
        <p:nvPicPr>
          <p:cNvPr id="3" name="Picture 2"/>
          <p:cNvPicPr>
            <a:picLocks noChangeAspect="1"/>
          </p:cNvPicPr>
          <p:nvPr/>
        </p:nvPicPr>
        <p:blipFill>
          <a:blip r:embed="rId2"/>
          <a:stretch>
            <a:fillRect/>
          </a:stretch>
        </p:blipFill>
        <p:spPr>
          <a:xfrm>
            <a:off x="472440" y="125516"/>
            <a:ext cx="1191108" cy="1222750"/>
          </a:xfrm>
          <a:prstGeom prst="rect">
            <a:avLst/>
          </a:prstGeom>
        </p:spPr>
      </p:pic>
      <p:pic>
        <p:nvPicPr>
          <p:cNvPr id="5" name="Picture 4" descr="A green shield with yellow trees&#10;&#10;AI-generated content may be incorrect.">
            <a:extLst>
              <a:ext uri="{FF2B5EF4-FFF2-40B4-BE49-F238E27FC236}">
                <a16:creationId xmlns:a16="http://schemas.microsoft.com/office/drawing/2014/main" id="{60F5B182-24BB-656D-22C8-0BB630897182}"/>
              </a:ext>
            </a:extLst>
          </p:cNvPr>
          <p:cNvPicPr>
            <a:picLocks noChangeAspect="1"/>
          </p:cNvPicPr>
          <p:nvPr/>
        </p:nvPicPr>
        <p:blipFill>
          <a:blip r:embed="rId3"/>
          <a:stretch>
            <a:fillRect/>
          </a:stretch>
        </p:blipFill>
        <p:spPr>
          <a:xfrm rot="16200000">
            <a:off x="10844691" y="105254"/>
            <a:ext cx="1325563" cy="1115055"/>
          </a:xfrm>
          <a:prstGeom prst="rect">
            <a:avLst/>
          </a:prstGeom>
        </p:spPr>
      </p:pic>
      <p:pic>
        <p:nvPicPr>
          <p:cNvPr id="5124" name="Picture 4">
            <a:extLst>
              <a:ext uri="{FF2B5EF4-FFF2-40B4-BE49-F238E27FC236}">
                <a16:creationId xmlns:a16="http://schemas.microsoft.com/office/drawing/2014/main" id="{888F4C03-B585-07C3-5217-14C2E0B716B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486" y="3429000"/>
            <a:ext cx="1248227" cy="9361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513501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7779" y="150900"/>
            <a:ext cx="4581088" cy="822224"/>
          </a:xfrm>
        </p:spPr>
        <p:txBody>
          <a:bodyPr>
            <a:normAutofit/>
          </a:bodyPr>
          <a:lstStyle/>
          <a:p>
            <a:r>
              <a:rPr lang="en-GB" sz="3600" b="1">
                <a:latin typeface="Comic Sans MS" panose="030F0702030302020204" pitchFamily="66" charset="0"/>
              </a:rPr>
              <a:t>Maintenance Fund</a:t>
            </a:r>
          </a:p>
        </p:txBody>
      </p:sp>
      <p:sp>
        <p:nvSpPr>
          <p:cNvPr id="3" name="Content Placeholder 2"/>
          <p:cNvSpPr>
            <a:spLocks noGrp="1"/>
          </p:cNvSpPr>
          <p:nvPr>
            <p:ph idx="1"/>
          </p:nvPr>
        </p:nvSpPr>
        <p:spPr>
          <a:xfrm>
            <a:off x="167779" y="1143933"/>
            <a:ext cx="11396147" cy="5360564"/>
          </a:xfrm>
        </p:spPr>
        <p:txBody>
          <a:bodyPr vert="horz" lIns="91440" tIns="45720" rIns="91440" bIns="45720" rtlCol="0" anchor="t">
            <a:normAutofit fontScale="25000" lnSpcReduction="20000"/>
          </a:bodyPr>
          <a:lstStyle/>
          <a:p>
            <a:pPr marL="0" indent="0">
              <a:buNone/>
            </a:pPr>
            <a:r>
              <a:rPr lang="en-GB" sz="7200">
                <a:latin typeface="Comic Sans MS"/>
              </a:rPr>
              <a:t>This is a contribution that we request each new school year. Currently we ask for a yearly contribution of </a:t>
            </a:r>
            <a:r>
              <a:rPr lang="en-GB" sz="7200" u="sng">
                <a:latin typeface="Comic Sans MS"/>
              </a:rPr>
              <a:t>£36.00 </a:t>
            </a:r>
            <a:r>
              <a:rPr lang="en-GB" sz="7200">
                <a:latin typeface="Comic Sans MS"/>
              </a:rPr>
              <a:t>for each child that attends the school (discounts are made for siblings).  </a:t>
            </a:r>
          </a:p>
          <a:p>
            <a:pPr marL="0" indent="0">
              <a:buNone/>
            </a:pPr>
            <a:r>
              <a:rPr lang="en-GB" sz="7200">
                <a:latin typeface="Comic Sans MS"/>
              </a:rPr>
              <a:t>We are asked as a school to contribute over £5000 each year towards a maintenance fund held at the diocese. Schools can then bid for a share of the money to pay for larger costly projects.  At Forty Hill we have successfully bid several times over the last few years.</a:t>
            </a:r>
            <a:endParaRPr lang="en-GB" sz="7200" b="1">
              <a:latin typeface="Comic Sans MS"/>
            </a:endParaRPr>
          </a:p>
          <a:p>
            <a:pPr marL="0" indent="0">
              <a:buNone/>
            </a:pPr>
            <a:r>
              <a:rPr lang="en-GB" sz="7200">
                <a:latin typeface="Comic Sans MS"/>
              </a:rPr>
              <a:t>Works have included:</a:t>
            </a:r>
            <a:endParaRPr lang="en-GB" sz="7200" b="1">
              <a:latin typeface="Comic Sans MS"/>
            </a:endParaRPr>
          </a:p>
          <a:p>
            <a:pPr lvl="0"/>
            <a:r>
              <a:rPr lang="en-GB" sz="7200">
                <a:latin typeface="Comic Sans MS"/>
              </a:rPr>
              <a:t>Extensive hot and cold-water pipework</a:t>
            </a:r>
            <a:endParaRPr lang="en-GB" sz="7200" b="1">
              <a:latin typeface="Comic Sans MS"/>
            </a:endParaRPr>
          </a:p>
          <a:p>
            <a:pPr lvl="0"/>
            <a:r>
              <a:rPr lang="en-GB" sz="7200">
                <a:latin typeface="Comic Sans MS"/>
              </a:rPr>
              <a:t>Refurbishment of the children’s toilets and disabled toilet</a:t>
            </a:r>
            <a:endParaRPr lang="en-GB" sz="7200" b="1">
              <a:latin typeface="Comic Sans MS"/>
            </a:endParaRPr>
          </a:p>
          <a:p>
            <a:pPr lvl="0"/>
            <a:r>
              <a:rPr lang="en-GB" sz="7200">
                <a:latin typeface="Comic Sans MS"/>
              </a:rPr>
              <a:t>Replacing the school roof</a:t>
            </a:r>
            <a:endParaRPr lang="en-GB" sz="7200" b="1">
              <a:latin typeface="Comic Sans MS"/>
            </a:endParaRPr>
          </a:p>
          <a:p>
            <a:pPr lvl="0"/>
            <a:r>
              <a:rPr lang="en-GB" sz="7200">
                <a:latin typeface="Comic Sans MS"/>
              </a:rPr>
              <a:t>Resurfacing the playground</a:t>
            </a:r>
            <a:endParaRPr lang="en-GB" sz="7200" b="1">
              <a:latin typeface="Comic Sans MS"/>
            </a:endParaRPr>
          </a:p>
          <a:p>
            <a:pPr lvl="0"/>
            <a:r>
              <a:rPr lang="en-GB" sz="7200">
                <a:latin typeface="Comic Sans MS"/>
              </a:rPr>
              <a:t>Improvement to site security and a new gate and fob system</a:t>
            </a:r>
            <a:endParaRPr lang="en-GB" sz="7200" b="1">
              <a:latin typeface="Comic Sans MS"/>
            </a:endParaRPr>
          </a:p>
          <a:p>
            <a:pPr lvl="0"/>
            <a:r>
              <a:rPr lang="en-GB" sz="7200">
                <a:latin typeface="Comic Sans MS"/>
              </a:rPr>
              <a:t>General upkeep e.g. repainting walls and windows, upgrading fire doors</a:t>
            </a:r>
            <a:endParaRPr lang="en-GB" sz="7200" b="1">
              <a:latin typeface="Comic Sans MS"/>
            </a:endParaRPr>
          </a:p>
          <a:p>
            <a:pPr marL="0" indent="0">
              <a:buNone/>
            </a:pPr>
            <a:endParaRPr lang="en-GB" sz="7200" b="1">
              <a:latin typeface="Comic Sans MS" panose="030F0702030302020204" pitchFamily="66" charset="0"/>
            </a:endParaRPr>
          </a:p>
          <a:p>
            <a:r>
              <a:rPr lang="en-GB" sz="7200">
                <a:solidFill>
                  <a:srgbClr val="FF0000"/>
                </a:solidFill>
                <a:latin typeface="Comic Sans MS"/>
              </a:rPr>
              <a:t>If parents do not make this contribution, then the school has to make up the shortfall.  As a Church of England school, the Local Authority does not contribute at all to the upkeep or repairs of our building, so being part of this fund is a necessity. </a:t>
            </a:r>
            <a:endParaRPr lang="en-GB" sz="7200" b="1">
              <a:solidFill>
                <a:srgbClr val="FF0000"/>
              </a:solidFill>
              <a:latin typeface="Comic Sans MS"/>
            </a:endParaRPr>
          </a:p>
          <a:p>
            <a:r>
              <a:rPr lang="en-GB" sz="7200">
                <a:latin typeface="Comic Sans MS"/>
              </a:rPr>
              <a:t>In this time of funding cuts and increased pressure on school budgets, we would urge every family to support the school by making this contribution every year. For ease, it will be listed on your oldest child’s Parent Pay account as ‘School Maintenance Fund’. If you are a brand new family to our school, this will be set up once your child officially starts. </a:t>
            </a:r>
            <a:endParaRPr lang="en-GB" sz="7200" b="1">
              <a:latin typeface="Comic Sans MS"/>
            </a:endParaRPr>
          </a:p>
          <a:p>
            <a:endParaRPr lang="en-GB" b="1"/>
          </a:p>
          <a:p>
            <a:endParaRPr lang="en-GB"/>
          </a:p>
        </p:txBody>
      </p:sp>
      <p:pic>
        <p:nvPicPr>
          <p:cNvPr id="5" name="Picture 4">
            <a:extLst>
              <a:ext uri="{FF2B5EF4-FFF2-40B4-BE49-F238E27FC236}">
                <a16:creationId xmlns:a16="http://schemas.microsoft.com/office/drawing/2014/main" id="{84771AAA-B506-7468-5A44-C4E11FE95592}"/>
              </a:ext>
            </a:extLst>
          </p:cNvPr>
          <p:cNvPicPr>
            <a:picLocks noChangeAspect="1"/>
          </p:cNvPicPr>
          <p:nvPr/>
        </p:nvPicPr>
        <p:blipFill>
          <a:blip r:embed="rId2"/>
          <a:stretch>
            <a:fillRect/>
          </a:stretch>
        </p:blipFill>
        <p:spPr>
          <a:xfrm>
            <a:off x="9061357" y="2105186"/>
            <a:ext cx="1818437" cy="2221424"/>
          </a:xfrm>
          <a:prstGeom prst="rect">
            <a:avLst/>
          </a:prstGeom>
        </p:spPr>
      </p:pic>
      <p:pic>
        <p:nvPicPr>
          <p:cNvPr id="6" name="Picture 5" descr="Senior Christian Distinctiveness ...">
            <a:extLst>
              <a:ext uri="{FF2B5EF4-FFF2-40B4-BE49-F238E27FC236}">
                <a16:creationId xmlns:a16="http://schemas.microsoft.com/office/drawing/2014/main" id="{F53E661A-DE9B-AEA7-81F3-79C859DF4A67}"/>
              </a:ext>
            </a:extLst>
          </p:cNvPr>
          <p:cNvPicPr>
            <a:picLocks noChangeAspect="1"/>
          </p:cNvPicPr>
          <p:nvPr/>
        </p:nvPicPr>
        <p:blipFill>
          <a:blip r:embed="rId3"/>
          <a:stretch>
            <a:fillRect/>
          </a:stretch>
        </p:blipFill>
        <p:spPr>
          <a:xfrm>
            <a:off x="10196512" y="64092"/>
            <a:ext cx="1343348" cy="995444"/>
          </a:xfrm>
          <a:prstGeom prst="rect">
            <a:avLst/>
          </a:prstGeom>
        </p:spPr>
      </p:pic>
      <p:pic>
        <p:nvPicPr>
          <p:cNvPr id="7" name="Picture 6" descr="File:Gift Aid UK Logo.svg - Wikipedia">
            <a:extLst>
              <a:ext uri="{FF2B5EF4-FFF2-40B4-BE49-F238E27FC236}">
                <a16:creationId xmlns:a16="http://schemas.microsoft.com/office/drawing/2014/main" id="{0B9A9B5C-0ABA-98D9-DE00-A46E0E799B55}"/>
              </a:ext>
            </a:extLst>
          </p:cNvPr>
          <p:cNvPicPr>
            <a:picLocks noChangeAspect="1"/>
          </p:cNvPicPr>
          <p:nvPr/>
        </p:nvPicPr>
        <p:blipFill>
          <a:blip r:embed="rId4"/>
          <a:stretch>
            <a:fillRect/>
          </a:stretch>
        </p:blipFill>
        <p:spPr>
          <a:xfrm rot="-840000">
            <a:off x="9142636" y="3852903"/>
            <a:ext cx="2602586" cy="943944"/>
          </a:xfrm>
          <a:prstGeom prst="rect">
            <a:avLst/>
          </a:prstGeom>
        </p:spPr>
      </p:pic>
    </p:spTree>
    <p:extLst>
      <p:ext uri="{BB962C8B-B14F-4D97-AF65-F5344CB8AC3E}">
        <p14:creationId xmlns:p14="http://schemas.microsoft.com/office/powerpoint/2010/main" val="224515231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6044" y="1466756"/>
            <a:ext cx="11535547" cy="2308324"/>
          </a:xfrm>
          <a:prstGeom prst="rect">
            <a:avLst/>
          </a:prstGeom>
        </p:spPr>
        <p:txBody>
          <a:bodyPr wrap="square" lIns="91440" tIns="45720" rIns="91440" bIns="45720" anchor="t">
            <a:spAutoFit/>
          </a:bodyPr>
          <a:lstStyle/>
          <a:p>
            <a:pPr algn="ctr"/>
            <a:r>
              <a:rPr lang="en-GB">
                <a:latin typeface="Comic Sans MS"/>
              </a:rPr>
              <a:t>It is customary for Early Years providers to ask parents for contributions throughout the year. Here at Forty Hill, we ask for a £10 donation every term.</a:t>
            </a:r>
            <a:endParaRPr lang="en-US">
              <a:latin typeface="Calibri" panose="020F0502020204030204"/>
              <a:ea typeface="Calibri" panose="020F0502020204030204"/>
              <a:cs typeface="Calibri" panose="020F0502020204030204"/>
            </a:endParaRPr>
          </a:p>
          <a:p>
            <a:pPr algn="ctr"/>
            <a:endParaRPr lang="en-GB">
              <a:latin typeface="Comic Sans MS"/>
            </a:endParaRPr>
          </a:p>
          <a:p>
            <a:pPr algn="ctr"/>
            <a:r>
              <a:rPr lang="en-GB">
                <a:latin typeface="Comic Sans MS"/>
              </a:rPr>
              <a:t>This money goes mainly towards the purchase of sensory materials such as ingredients to make playdough, rice, popcorn kernels, foam, shaving gel/cream, bubble mixture, key texts to support our topics, seeds and anything that we feel will support the children and enhance their learning around a topic.</a:t>
            </a:r>
            <a:endParaRPr lang="en-US">
              <a:ea typeface="Calibri"/>
              <a:cs typeface="Calibri"/>
            </a:endParaRPr>
          </a:p>
          <a:p>
            <a:pPr algn="ctr"/>
            <a:endParaRPr lang="en-GB">
              <a:latin typeface="Comic Sans MS" panose="030F0702030302020204" pitchFamily="66" charset="0"/>
            </a:endParaRPr>
          </a:p>
          <a:p>
            <a:pPr algn="ctr"/>
            <a:r>
              <a:rPr lang="en-GB">
                <a:latin typeface="Comic Sans MS"/>
              </a:rPr>
              <a:t>We thank you in advance for your support and if you’d like to pledge more this will be greatly appreciated.</a:t>
            </a:r>
          </a:p>
        </p:txBody>
      </p:sp>
      <p:pic>
        <p:nvPicPr>
          <p:cNvPr id="7" name="Picture 6">
            <a:extLst>
              <a:ext uri="{FF2B5EF4-FFF2-40B4-BE49-F238E27FC236}">
                <a16:creationId xmlns:a16="http://schemas.microsoft.com/office/drawing/2014/main" id="{143ADC9E-2A40-0B09-545D-2C3DCC194EF7}"/>
              </a:ext>
            </a:extLst>
          </p:cNvPr>
          <p:cNvPicPr>
            <a:picLocks noChangeAspect="1"/>
          </p:cNvPicPr>
          <p:nvPr/>
        </p:nvPicPr>
        <p:blipFill>
          <a:blip r:embed="rId2"/>
          <a:stretch>
            <a:fillRect/>
          </a:stretch>
        </p:blipFill>
        <p:spPr>
          <a:xfrm>
            <a:off x="1907214" y="3777332"/>
            <a:ext cx="6078656" cy="2766568"/>
          </a:xfrm>
          <a:prstGeom prst="rect">
            <a:avLst/>
          </a:prstGeom>
        </p:spPr>
      </p:pic>
      <p:sp>
        <p:nvSpPr>
          <p:cNvPr id="3" name="TextBox 2"/>
          <p:cNvSpPr txBox="1"/>
          <p:nvPr/>
        </p:nvSpPr>
        <p:spPr>
          <a:xfrm>
            <a:off x="3296874" y="298929"/>
            <a:ext cx="4462943" cy="1015663"/>
          </a:xfrm>
          <a:prstGeom prst="rect">
            <a:avLst/>
          </a:prstGeom>
          <a:noFill/>
        </p:spPr>
        <p:txBody>
          <a:bodyPr wrap="square" rtlCol="0">
            <a:spAutoFit/>
          </a:bodyPr>
          <a:lstStyle/>
          <a:p>
            <a:pPr algn="ctr"/>
            <a:r>
              <a:rPr lang="en-GB" sz="6000" b="1"/>
              <a:t>Donations</a:t>
            </a:r>
          </a:p>
        </p:txBody>
      </p:sp>
      <p:pic>
        <p:nvPicPr>
          <p:cNvPr id="2" name="Picture 1" descr="A green shield with yellow trees&#10;&#10;AI-generated content may be incorrect.">
            <a:extLst>
              <a:ext uri="{FF2B5EF4-FFF2-40B4-BE49-F238E27FC236}">
                <a16:creationId xmlns:a16="http://schemas.microsoft.com/office/drawing/2014/main" id="{AA92C4D6-B127-DD61-EF76-7E58B7540E38}"/>
              </a:ext>
            </a:extLst>
          </p:cNvPr>
          <p:cNvPicPr>
            <a:picLocks noChangeAspect="1"/>
          </p:cNvPicPr>
          <p:nvPr/>
        </p:nvPicPr>
        <p:blipFill>
          <a:blip r:embed="rId3"/>
          <a:stretch>
            <a:fillRect/>
          </a:stretch>
        </p:blipFill>
        <p:spPr>
          <a:xfrm rot="16200000">
            <a:off x="10844691" y="105254"/>
            <a:ext cx="1325563" cy="1115055"/>
          </a:xfrm>
          <a:prstGeom prst="rect">
            <a:avLst/>
          </a:prstGeom>
        </p:spPr>
      </p:pic>
      <p:pic>
        <p:nvPicPr>
          <p:cNvPr id="4" name="Picture 3" descr="Who is Arbor? - Arbor">
            <a:extLst>
              <a:ext uri="{FF2B5EF4-FFF2-40B4-BE49-F238E27FC236}">
                <a16:creationId xmlns:a16="http://schemas.microsoft.com/office/drawing/2014/main" id="{C08F09DC-AD90-F367-603C-11C71703060F}"/>
              </a:ext>
            </a:extLst>
          </p:cNvPr>
          <p:cNvPicPr>
            <a:picLocks noChangeAspect="1"/>
          </p:cNvPicPr>
          <p:nvPr/>
        </p:nvPicPr>
        <p:blipFill>
          <a:blip r:embed="rId4"/>
          <a:stretch>
            <a:fillRect/>
          </a:stretch>
        </p:blipFill>
        <p:spPr>
          <a:xfrm>
            <a:off x="8565155" y="4205771"/>
            <a:ext cx="2371725" cy="1933575"/>
          </a:xfrm>
          <a:prstGeom prst="rect">
            <a:avLst/>
          </a:prstGeom>
        </p:spPr>
      </p:pic>
    </p:spTree>
    <p:extLst>
      <p:ext uri="{BB962C8B-B14F-4D97-AF65-F5344CB8AC3E}">
        <p14:creationId xmlns:p14="http://schemas.microsoft.com/office/powerpoint/2010/main" val="392053077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6a6f9b4c-029b-444e-addf-4d66571c9b6f" xsi:nil="true"/>
    <lcf76f155ced4ddcb4097134ff3c332f xmlns="450a6b86-6e86-4b74-93c9-116031be495f">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2454E0188772A4CA30BFEF8B53D0367" ma:contentTypeVersion="23" ma:contentTypeDescription="Create a new document." ma:contentTypeScope="" ma:versionID="493345d95c603e89324fd8eb58a4ead4">
  <xsd:schema xmlns:xsd="http://www.w3.org/2001/XMLSchema" xmlns:xs="http://www.w3.org/2001/XMLSchema" xmlns:p="http://schemas.microsoft.com/office/2006/metadata/properties" xmlns:ns2="6a6f9b4c-029b-444e-addf-4d66571c9b6f" xmlns:ns3="450a6b86-6e86-4b74-93c9-116031be495f" targetNamespace="http://schemas.microsoft.com/office/2006/metadata/properties" ma:root="true" ma:fieldsID="a12db5895a647e570625025cce7467a2" ns2:_="" ns3:_="">
    <xsd:import namespace="6a6f9b4c-029b-444e-addf-4d66571c9b6f"/>
    <xsd:import namespace="450a6b86-6e86-4b74-93c9-116031be495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AutoKeyPoints" minOccurs="0"/>
                <xsd:element ref="ns3:MediaServiceKeyPoints" minOccurs="0"/>
                <xsd:element ref="ns3:MediaServiceOCR" minOccurs="0"/>
                <xsd:element ref="ns3:MediaServiceDateTaken" minOccurs="0"/>
                <xsd:element ref="ns3:MediaServiceLocation" minOccurs="0"/>
                <xsd:element ref="ns3:MediaLengthInSeconds" minOccurs="0"/>
                <xsd:element ref="ns2:TaxCatchAll" minOccurs="0"/>
                <xsd:element ref="ns3:lcf76f155ced4ddcb4097134ff3c332f" minOccurs="0"/>
                <xsd:element ref="ns3:MediaServiceObjectDetectorVersions"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a6f9b4c-029b-444e-addf-4d66571c9b6f"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270264f3-665c-450b-9e97-55559b7a3ac3}" ma:internalName="TaxCatchAll" ma:showField="CatchAllData" ma:web="6a6f9b4c-029b-444e-addf-4d66571c9b6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450a6b86-6e86-4b74-93c9-116031be495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AutoKeyPoints" ma:index="15" nillable="true" ma:displayName="MediaServiceAutoKeyPoints" ma:hidden="true" ma:internalName="MediaServiceAutoKeyPoints" ma:readOnly="true">
      <xsd:simpleType>
        <xsd:restriction base="dms:Note"/>
      </xsd:simpleType>
    </xsd:element>
    <xsd:element name="MediaServiceKeyPoints" ma:index="16" nillable="true" ma:displayName="KeyPoints" ma:internalName="MediaServiceKeyPoints" ma:readOnly="true">
      <xsd:simpleType>
        <xsd:restriction base="dms:Note">
          <xsd:maxLength value="255"/>
        </xsd:restriction>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8fea2a44-abf8-496f-8715-49ed1fb5412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F4C2A12-5F92-4FD7-A574-10872750BDD2}">
  <ds:schemaRefs>
    <ds:schemaRef ds:uri="450a6b86-6e86-4b74-93c9-116031be495f"/>
    <ds:schemaRef ds:uri="6a6f9b4c-029b-444e-addf-4d66571c9b6f"/>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AE0A3C6D-C959-40AC-B680-C1EF26D5E36D}">
  <ds:schemaRefs>
    <ds:schemaRef ds:uri="450a6b86-6e86-4b74-93c9-116031be495f"/>
    <ds:schemaRef ds:uri="6a6f9b4c-029b-444e-addf-4d66571c9b6f"/>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064A4829-36FB-40FA-93B4-A1B85705174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TotalTime>
  <Words>2245</Words>
  <Application>Microsoft Office PowerPoint</Application>
  <PresentationFormat>Widescreen</PresentationFormat>
  <Paragraphs>141</Paragraphs>
  <Slides>21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21</vt:i4>
      </vt:variant>
    </vt:vector>
  </HeadingPairs>
  <TitlesOfParts>
    <vt:vector size="28" baseType="lpstr">
      <vt:lpstr>Arial</vt:lpstr>
      <vt:lpstr>Arial,Sans-Serif</vt:lpstr>
      <vt:lpstr>Calibri</vt:lpstr>
      <vt:lpstr>Calibri Light</vt:lpstr>
      <vt:lpstr>Comic Sans MS</vt:lpstr>
      <vt:lpstr>Wingdings</vt:lpstr>
      <vt:lpstr>Office Theme</vt:lpstr>
      <vt:lpstr>Welcome </vt:lpstr>
      <vt:lpstr>Our School Vision and Values</vt:lpstr>
      <vt:lpstr>PowerPoint Presentation</vt:lpstr>
      <vt:lpstr>The Nursery Team</vt:lpstr>
      <vt:lpstr>PowerPoint Presentation</vt:lpstr>
      <vt:lpstr>PowerPoint Presentation</vt:lpstr>
      <vt:lpstr>Nursery Curriculum</vt:lpstr>
      <vt:lpstr>Areas of Learning and Development </vt:lpstr>
      <vt:lpstr>PowerPoint Presentation</vt:lpstr>
      <vt:lpstr>PowerPoint Presentation</vt:lpstr>
      <vt:lpstr>Tapestry</vt:lpstr>
      <vt:lpstr>Being Global Neighbours</vt:lpstr>
      <vt:lpstr>PowerPoint Presentation</vt:lpstr>
      <vt:lpstr>Home School Communication</vt:lpstr>
      <vt:lpstr>Uniform</vt:lpstr>
      <vt:lpstr> </vt:lpstr>
      <vt:lpstr>It is extremely important that standards of expectations are met from the beginning. </vt:lpstr>
      <vt:lpstr>Jesus Church</vt:lpstr>
      <vt:lpstr>The Friends of Forty Hill</vt:lpstr>
      <vt:lpstr>Maintenance Fund</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Forty Hill C.E Primary School</dc:title>
  <dc:creator>Teresa Bissett</dc:creator>
  <cp:lastModifiedBy>J Izard</cp:lastModifiedBy>
  <cp:revision>2</cp:revision>
  <dcterms:created xsi:type="dcterms:W3CDTF">2018-04-23T13:28:50Z</dcterms:created>
  <dcterms:modified xsi:type="dcterms:W3CDTF">2025-09-03T12:10:54Z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0x010100B2454E0188772A4CA30BFEF8B53D0367</vt:lpwstr>
  </property>
  <property fmtid="{D5CDD505-2E9C-101B-9397-08002B2CF9AE}" pid="3" name="MediaServiceImageTags">
    <vt:lpwstr/>
  </property>
</Properties>
</file>