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4"/>
  </p:sldMasterIdLst>
  <p:notesMasterIdLst>
    <p:notesMasterId r:id="rId31"/>
  </p:notesMasterIdLst>
  <p:sldIdLst>
    <p:sldId id="257" r:id="rId5"/>
    <p:sldId id="304" r:id="rId6"/>
    <p:sldId id="317" r:id="rId7"/>
    <p:sldId id="276" r:id="rId8"/>
    <p:sldId id="295" r:id="rId9"/>
    <p:sldId id="321" r:id="rId10"/>
    <p:sldId id="320" r:id="rId11"/>
    <p:sldId id="303" r:id="rId12"/>
    <p:sldId id="259" r:id="rId13"/>
    <p:sldId id="272" r:id="rId14"/>
    <p:sldId id="331" r:id="rId15"/>
    <p:sldId id="329" r:id="rId16"/>
    <p:sldId id="306" r:id="rId17"/>
    <p:sldId id="307" r:id="rId18"/>
    <p:sldId id="308" r:id="rId19"/>
    <p:sldId id="309" r:id="rId20"/>
    <p:sldId id="323" r:id="rId21"/>
    <p:sldId id="326" r:id="rId22"/>
    <p:sldId id="286" r:id="rId23"/>
    <p:sldId id="325" r:id="rId24"/>
    <p:sldId id="299" r:id="rId25"/>
    <p:sldId id="301" r:id="rId26"/>
    <p:sldId id="330" r:id="rId27"/>
    <p:sldId id="271" r:id="rId28"/>
    <p:sldId id="312" r:id="rId29"/>
    <p:sldId id="27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78386C-3B67-4BEC-0BD8-F8F67E1A09EA}" v="2" dt="2024-09-02T13:45:11.346"/>
    <p1510:client id="{4539121D-03D7-9506-0CFF-C0A1BC957A5D}" v="1" dt="2024-09-02T08:06:25.916"/>
    <p1510:client id="{846FCAEB-F6DB-C790-F871-957D981C3707}" v="1" dt="2024-09-01T14:56:14.374"/>
    <p1510:client id="{C8D7954B-A761-FD4F-6C97-D2C2D3D97B50}" v="1" dt="2024-09-02T13:28:02.0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686B9-C52E-4F2F-98A5-835289D220F1}" type="datetimeFigureOut">
              <a:rPr lang="en-GB" smtClean="0"/>
              <a:t>10/09/2025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D7C04-F42F-433E-9CB0-0149CCAE954E}" type="slidenum">
              <a:rPr lang="en-GB" smtClean="0"/>
              <a:t>‹#›</a:t>
            </a:fld>
            <a:endParaRPr lang="en-GB"/>
          </a:p>
        </p:txBody>
      </p:sp>
    </p:spTree>
    <p:extLst>
      <p:ext uri="{BB962C8B-B14F-4D97-AF65-F5344CB8AC3E}">
        <p14:creationId xmlns:p14="http://schemas.microsoft.com/office/powerpoint/2010/main" val="1103900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5CE841-C062-4C23-A37C-C011AC17AA04}" type="slidenum">
              <a:rPr lang="en-GB" smtClean="0"/>
              <a:t>1</a:t>
            </a:fld>
            <a:endParaRPr lang="en-GB"/>
          </a:p>
        </p:txBody>
      </p:sp>
    </p:spTree>
    <p:extLst>
      <p:ext uri="{BB962C8B-B14F-4D97-AF65-F5344CB8AC3E}">
        <p14:creationId xmlns:p14="http://schemas.microsoft.com/office/powerpoint/2010/main" val="705699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479A6-BD2B-452D-B47D-5236B561D5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915C5E-4727-4CA2-B867-4B9103C571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B658EF-D986-4A70-9764-C829780A43C6}"/>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FAC47523-E04D-4807-BDA0-87CAA39992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93B008-2825-46E6-87C4-D26ECBE26CAC}"/>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77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D1E3F-78EE-45D2-9FFA-F0E9725EE3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E07917-2883-45CD-94F6-C7B3FB87D5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4C19BB-6EB5-4786-A56E-A210B7C04495}"/>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996DEF5C-8C1F-417B-A400-8712DBE0A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DE590-69F6-4116-A1A8-959F1201458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57885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BAEE-CC81-4504-9E43-F5736EBEA4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F0F518-49E4-40D3-A77E-F8CCDA9540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8A55A5-A40D-4579-9FC6-805F19E77F88}"/>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F1626B53-A4DA-4164-9A76-C0A2286213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B71899-3D51-4CC7-8E9A-124B1E04DCB7}"/>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68141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ADC9A-8334-40CE-BD53-C99123E115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9BB2AD-3939-4674-9ACF-8D1C7DA4CD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010CFD-C40B-4DAF-80B9-3813560A58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6018C6-A25D-4C60-A84B-46F26E9B34A9}"/>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02D4FA41-DD47-442A-9801-5F760D1F1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FFEF6E-BBFF-4D51-B1EC-D9844BB50A5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19160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3ABD0-AC2F-4755-B753-C6B1433F24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1E4999-BBC6-4CE9-BC9D-C12D803BFA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14CBF1-94C3-4C10-B37F-033F3629AA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A36721-5676-4D15-A57E-6E00CF54DF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CED0F5-D98E-40E1-B600-94B7AD129F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14A337-434E-4717-89B2-F205E2519A7E}"/>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8" name="Footer Placeholder 7">
            <a:extLst>
              <a:ext uri="{FF2B5EF4-FFF2-40B4-BE49-F238E27FC236}">
                <a16:creationId xmlns:a16="http://schemas.microsoft.com/office/drawing/2014/main" id="{E0AA3F29-90AD-440D-A3D4-E062077441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1F3ECC-19F0-43CB-888E-3219CA49C84A}"/>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559073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7EF6-17F8-400B-8510-DAAD3EF047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746BE8-0119-495B-B1AC-F4230B9CD0D8}"/>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4" name="Footer Placeholder 3">
            <a:extLst>
              <a:ext uri="{FF2B5EF4-FFF2-40B4-BE49-F238E27FC236}">
                <a16:creationId xmlns:a16="http://schemas.microsoft.com/office/drawing/2014/main" id="{F27F8B9D-979C-443F-A957-A65E4617CA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7C2C1C-7D4D-428F-9473-6E30D368D26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568195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D03F90-4D8A-486E-A41C-2878E587B366}"/>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3" name="Footer Placeholder 2">
            <a:extLst>
              <a:ext uri="{FF2B5EF4-FFF2-40B4-BE49-F238E27FC236}">
                <a16:creationId xmlns:a16="http://schemas.microsoft.com/office/drawing/2014/main" id="{1AD86797-9AE1-45BB-9AF9-341B520AC9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B9EAE-1955-42D7-B2BC-F334FE066885}"/>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1734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001C-920F-4351-BB75-CC3650718F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1F4621-60E7-48B8-932E-6D52335503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8F2E75-484A-4233-9A28-5DCB472CF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76E663-D3AB-44B8-9CFA-59E911AB1881}"/>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4247D15D-A3C5-4E44-B560-9FBF8C69D3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47B6BB-A4DD-4427-A21A-BE5F56FA2BB1}"/>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0347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68A46-24EA-4EAB-B53E-4FE924EB78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E10E74-BA54-4F9C-8737-DE17C8A66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1DCBF0-ACAE-47C4-BF71-509AB96BAF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E6785B-D8F4-4305-95B6-270BEED488E4}"/>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F4573781-49D7-4975-9363-A0AC899DA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549256-BD8C-442B-880F-9946B15427B0}"/>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8561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A667D-57FF-4737-A64A-AC2D0BBF12D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2EFEEA-67AC-49B1-A928-1A05513A72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36E504-0D3E-49AE-8E6A-00089ED2DD72}"/>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179A3B34-48C2-493B-A4AE-BCA336E3B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4E5B9-9032-4EDE-B764-FB079D972218}"/>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70653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4DB96C-BB1D-425B-B041-A3A5E7EF53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19E6B6-81CC-4821-A624-55FD4E4A6D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E20C8-0BB7-40E8-BE98-07ECC1C06455}"/>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BEF90F22-A72D-42B6-81DB-39A9C5543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C08B3-F771-4F51-884B-E286F4C99784}"/>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5820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0E23C6-F128-490E-9751-BE03F6A4E0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443CC9-5F8F-4585-9F99-BDC6F2AA3D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B52AE7-0B5F-4D64-B529-4A83C0C37A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29DF388F-DD4F-4A69-AA29-4DFFE3B9F1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268B-A849-48E2-B1C6-D224510095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DCB0C5-64D6-45DC-B53E-913FF130CC97}" type="slidenum">
              <a:rPr lang="en-GB" smtClean="0"/>
              <a:t>‹#›</a:t>
            </a:fld>
            <a:endParaRPr lang="en-GB"/>
          </a:p>
        </p:txBody>
      </p:sp>
    </p:spTree>
    <p:extLst>
      <p:ext uri="{BB962C8B-B14F-4D97-AF65-F5344CB8AC3E}">
        <p14:creationId xmlns:p14="http://schemas.microsoft.com/office/powerpoint/2010/main" val="659682078"/>
      </p:ext>
    </p:extLst>
  </p:cSld>
  <p:clrMap bg1="lt1" tx1="dk1" bg2="lt2" tx2="dk2" accent1="accent1" accent2="accent2" accent3="accent3" accent4="accent4" accent5="accent5" accent6="accent6" hlink="hlink" folHlink="folHlink"/>
  <p:sldLayoutIdLst>
    <p:sldLayoutId id="2147483671" r:id="rId1"/>
    <p:sldLayoutId id="2147483650" r:id="rId2"/>
    <p:sldLayoutId id="2147483673" r:id="rId3"/>
    <p:sldLayoutId id="2147483652" r:id="rId4"/>
    <p:sldLayoutId id="2147483675" r:id="rId5"/>
    <p:sldLayoutId id="2147483676" r:id="rId6"/>
    <p:sldLayoutId id="2147483677" r:id="rId7"/>
    <p:sldLayoutId id="2147483656" r:id="rId8"/>
    <p:sldLayoutId id="2147483657" r:id="rId9"/>
    <p:sldLayoutId id="2147483674"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 Id="rId6" Type="http://schemas.openxmlformats.org/officeDocument/2006/relationships/hyperlink" Target="https://www.fortyhill.com/page/?title=Uniform&amp;pid=54" TargetMode="External"/><Relationship Id="rId5" Type="http://schemas.openxmlformats.org/officeDocument/2006/relationships/image" Target="../media/image26.jpeg"/><Relationship Id="rId4" Type="http://schemas.openxmlformats.org/officeDocument/2006/relationships/image" Target="../media/image25.jpeg"/></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fortyhill.com/page/?title=Online+Safety&amp;pid=51" TargetMode="External"/><Relationship Id="rId2" Type="http://schemas.openxmlformats.org/officeDocument/2006/relationships/image" Target="../media/image31.png"/><Relationship Id="rId1" Type="http://schemas.openxmlformats.org/officeDocument/2006/relationships/slideLayout" Target="../slideLayouts/slideLayout1.xml"/><Relationship Id="rId5" Type="http://schemas.openxmlformats.org/officeDocument/2006/relationships/hyperlink" Target="https://www.youtube.com/watch?v=HAZU49hHMLE" TargetMode="Externa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fortyhill.com/" TargetMode="Externa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1186" y="886096"/>
            <a:ext cx="5400600" cy="1834609"/>
          </a:xfrm>
          <a:extLst>
            <a:ext uri="{FAA26D3D-D897-4be2-8F04-BA451C77F1D7}"/>
          </a:extLst>
        </p:spPr>
        <p:txBody>
          <a:bodyPr rtlCol="0">
            <a:normAutofit fontScale="90000"/>
          </a:bodyPr>
          <a:lstStyle/>
          <a:p>
            <a:pPr>
              <a:defRPr/>
            </a:pPr>
            <a:r>
              <a:rPr lang="en-GB" sz="7300" dirty="0">
                <a:latin typeface="Jokerman"/>
              </a:rPr>
              <a:t>Welcome to Year 3</a:t>
            </a:r>
            <a:b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j-ea"/>
                <a:cs typeface="+mj-cs"/>
              </a:rPr>
            </a:br>
            <a:endParaRPr lang="en-GB" dirty="0">
              <a:ea typeface="+mj-ea"/>
              <a:cs typeface="+mj-cs"/>
            </a:endParaRPr>
          </a:p>
        </p:txBody>
      </p:sp>
      <p:pic>
        <p:nvPicPr>
          <p:cNvPr id="205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8339" y="290514"/>
            <a:ext cx="1565275"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638866" y="5815013"/>
            <a:ext cx="1007520" cy="369332"/>
          </a:xfrm>
          <a:prstGeom prst="rect">
            <a:avLst/>
          </a:prstGeom>
          <a:noFill/>
        </p:spPr>
        <p:txBody>
          <a:bodyPr wrap="none" rtlCol="0">
            <a:spAutoFit/>
          </a:bodyPr>
          <a:lstStyle/>
          <a:p>
            <a:r>
              <a:rPr lang="en-GB" dirty="0"/>
              <a:t>Mrs </a:t>
            </a:r>
            <a:r>
              <a:rPr lang="en-GB" dirty="0" err="1"/>
              <a:t>Ates</a:t>
            </a:r>
            <a:endParaRPr lang="en-GB" dirty="0"/>
          </a:p>
        </p:txBody>
      </p:sp>
      <p:sp>
        <p:nvSpPr>
          <p:cNvPr id="10" name="TextBox 9"/>
          <p:cNvSpPr txBox="1"/>
          <p:nvPr/>
        </p:nvSpPr>
        <p:spPr>
          <a:xfrm>
            <a:off x="5431682" y="5882930"/>
            <a:ext cx="1082797" cy="369332"/>
          </a:xfrm>
          <a:prstGeom prst="rect">
            <a:avLst/>
          </a:prstGeom>
          <a:noFill/>
        </p:spPr>
        <p:txBody>
          <a:bodyPr wrap="none" rtlCol="0">
            <a:spAutoFit/>
          </a:bodyPr>
          <a:lstStyle/>
          <a:p>
            <a:r>
              <a:rPr lang="en-GB" dirty="0"/>
              <a:t>Ms Darby</a:t>
            </a:r>
          </a:p>
        </p:txBody>
      </p:sp>
      <p:sp>
        <p:nvSpPr>
          <p:cNvPr id="4" name="TextBox 3">
            <a:extLst>
              <a:ext uri="{FF2B5EF4-FFF2-40B4-BE49-F238E27FC236}">
                <a16:creationId xmlns:a16="http://schemas.microsoft.com/office/drawing/2014/main" id="{D8619824-4651-D01E-7554-E1FC1A7CFCE8}"/>
              </a:ext>
            </a:extLst>
          </p:cNvPr>
          <p:cNvSpPr txBox="1"/>
          <p:nvPr/>
        </p:nvSpPr>
        <p:spPr>
          <a:xfrm>
            <a:off x="8066142" y="5826586"/>
            <a:ext cx="3319272" cy="369332"/>
          </a:xfrm>
          <a:prstGeom prst="rect">
            <a:avLst/>
          </a:prstGeom>
          <a:noFill/>
          <a:ln>
            <a:solidFill>
              <a:schemeClr val="bg1"/>
            </a:solidFill>
          </a:ln>
        </p:spPr>
        <p:txBody>
          <a:bodyPr wrap="square" rtlCol="0">
            <a:spAutoFit/>
          </a:bodyPr>
          <a:lstStyle/>
          <a:p>
            <a:r>
              <a:rPr lang="en-GB" dirty="0"/>
              <a:t>Mrs Watson</a:t>
            </a:r>
          </a:p>
        </p:txBody>
      </p:sp>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74478" y="3337039"/>
            <a:ext cx="2498117" cy="2309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5888" y="3263908"/>
            <a:ext cx="1754384" cy="2456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75138" y="3158458"/>
            <a:ext cx="1766550" cy="2473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741526" y="164863"/>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kern="1200" dirty="0">
                <a:solidFill>
                  <a:schemeClr val="tx2"/>
                </a:solidFill>
                <a:latin typeface="+mj-lt"/>
                <a:ea typeface="+mj-ea"/>
                <a:cs typeface="+mj-cs"/>
              </a:rPr>
              <a:t>Our </a:t>
            </a:r>
            <a:r>
              <a:rPr lang="en-US" sz="4000" b="1" dirty="0">
                <a:solidFill>
                  <a:schemeClr val="tx2"/>
                </a:solidFill>
                <a:latin typeface="+mj-lt"/>
                <a:ea typeface="+mj-ea"/>
                <a:cs typeface="+mj-cs"/>
              </a:rPr>
              <a:t>NEW Vision</a:t>
            </a:r>
            <a:r>
              <a:rPr lang="en-US" sz="4000" b="1" kern="1200" dirty="0">
                <a:solidFill>
                  <a:schemeClr val="tx2"/>
                </a:solidFill>
                <a:latin typeface="+mj-lt"/>
                <a:ea typeface="+mj-ea"/>
                <a:cs typeface="+mj-cs"/>
              </a:rPr>
              <a:t> and Values at Forty Hill CE</a:t>
            </a: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descr="A screenshot of a card&#10;&#10;Description automatically generated">
            <a:extLst>
              <a:ext uri="{FF2B5EF4-FFF2-40B4-BE49-F238E27FC236}">
                <a16:creationId xmlns:a16="http://schemas.microsoft.com/office/drawing/2014/main" id="{5D45907E-64EE-3A98-5D5D-DA9B8F752DA3}"/>
              </a:ext>
            </a:extLst>
          </p:cNvPr>
          <p:cNvPicPr>
            <a:picLocks noChangeAspect="1"/>
          </p:cNvPicPr>
          <p:nvPr/>
        </p:nvPicPr>
        <p:blipFill>
          <a:blip r:embed="rId2"/>
          <a:stretch>
            <a:fillRect/>
          </a:stretch>
        </p:blipFill>
        <p:spPr>
          <a:xfrm>
            <a:off x="495095" y="1714835"/>
            <a:ext cx="11442280" cy="4259925"/>
          </a:xfrm>
          <a:prstGeom prst="rect">
            <a:avLst/>
          </a:prstGeom>
        </p:spPr>
      </p:pic>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87412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66172" y="308637"/>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dirty="0">
                <a:solidFill>
                  <a:schemeClr val="tx2"/>
                </a:solidFill>
                <a:latin typeface="+mj-lt"/>
                <a:ea typeface="+mj-ea"/>
                <a:cs typeface="+mj-cs"/>
              </a:rPr>
              <a:t>Our School Priorities 2025-2026</a:t>
            </a:r>
            <a:endParaRPr lang="en-US" dirty="0">
              <a:ea typeface="+mj-ea"/>
              <a:cs typeface="+mj-cs"/>
            </a:endParaRP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B1EBE1F0-840C-E2EA-FABC-F0BB7759309E}"/>
              </a:ext>
            </a:extLst>
          </p:cNvPr>
          <p:cNvPicPr>
            <a:picLocks noChangeAspect="1"/>
          </p:cNvPicPr>
          <p:nvPr/>
        </p:nvPicPr>
        <p:blipFill>
          <a:blip r:embed="rId2"/>
          <a:stretch>
            <a:fillRect/>
          </a:stretch>
        </p:blipFill>
        <p:spPr>
          <a:xfrm>
            <a:off x="132518" y="85258"/>
            <a:ext cx="11910130" cy="6678044"/>
          </a:xfrm>
          <a:prstGeom prst="rect">
            <a:avLst/>
          </a:prstGeom>
        </p:spPr>
      </p:pic>
    </p:spTree>
    <p:extLst>
      <p:ext uri="{BB962C8B-B14F-4D97-AF65-F5344CB8AC3E}">
        <p14:creationId xmlns:p14="http://schemas.microsoft.com/office/powerpoint/2010/main" val="304784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4"/>
          <p:cNvSpPr>
            <a:spLocks noGrp="1"/>
          </p:cNvSpPr>
          <p:nvPr>
            <p:ph type="ctrTitle"/>
          </p:nvPr>
        </p:nvSpPr>
        <p:spPr>
          <a:xfrm>
            <a:off x="2154621" y="163660"/>
            <a:ext cx="7668344" cy="969061"/>
          </a:xfrm>
        </p:spPr>
        <p:txBody>
          <a:bodyPr/>
          <a:lstStyle/>
          <a:p>
            <a:pPr eaLnBrk="1" hangingPunct="1"/>
            <a:r>
              <a:rPr lang="en-GB" altLang="en-US" b="1" dirty="0">
                <a:solidFill>
                  <a:schemeClr val="accent6">
                    <a:lumMod val="75000"/>
                  </a:schemeClr>
                </a:solidFill>
                <a:latin typeface="+mn-lt"/>
              </a:rPr>
              <a:t>Whole Curriculum</a:t>
            </a:r>
          </a:p>
        </p:txBody>
      </p:sp>
      <p:sp>
        <p:nvSpPr>
          <p:cNvPr id="6" name="Subtitle 5"/>
          <p:cNvSpPr>
            <a:spLocks noGrp="1"/>
          </p:cNvSpPr>
          <p:nvPr>
            <p:ph type="subTitle" idx="1"/>
          </p:nvPr>
        </p:nvSpPr>
        <p:spPr>
          <a:xfrm>
            <a:off x="254506" y="4679855"/>
            <a:ext cx="11682676" cy="1057275"/>
          </a:xfrm>
        </p:spPr>
        <p:txBody>
          <a:bodyPr rtlCol="0">
            <a:noAutofit/>
          </a:bodyPr>
          <a:lstStyle/>
          <a:p>
            <a:pPr>
              <a:defRPr/>
            </a:pPr>
            <a:r>
              <a:rPr lang="en-GB" dirty="0">
                <a:solidFill>
                  <a:schemeClr val="tx1"/>
                </a:solidFill>
                <a:latin typeface="Comic Sans MS" panose="030F0702030302020204" pitchFamily="66" charset="0"/>
              </a:rPr>
              <a:t>Please see your </a:t>
            </a:r>
            <a:r>
              <a:rPr lang="en-GB" b="1" dirty="0">
                <a:solidFill>
                  <a:schemeClr val="accent6">
                    <a:lumMod val="75000"/>
                  </a:schemeClr>
                </a:solidFill>
                <a:latin typeface="Comic Sans MS" panose="030F0702030302020204" pitchFamily="66" charset="0"/>
              </a:rPr>
              <a:t>class overview </a:t>
            </a:r>
            <a:r>
              <a:rPr lang="en-GB" dirty="0">
                <a:solidFill>
                  <a:schemeClr val="tx1"/>
                </a:solidFill>
                <a:latin typeface="Comic Sans MS" panose="030F0702030302020204" pitchFamily="66" charset="0"/>
              </a:rPr>
              <a:t>in the </a:t>
            </a:r>
            <a:r>
              <a:rPr lang="en-GB" b="1" dirty="0">
                <a:solidFill>
                  <a:schemeClr val="accent6">
                    <a:lumMod val="75000"/>
                  </a:schemeClr>
                </a:solidFill>
                <a:latin typeface="Comic Sans MS" panose="030F0702030302020204" pitchFamily="66" charset="0"/>
              </a:rPr>
              <a:t>class section </a:t>
            </a:r>
            <a:r>
              <a:rPr lang="en-GB" dirty="0">
                <a:solidFill>
                  <a:schemeClr val="tx1"/>
                </a:solidFill>
                <a:latin typeface="Comic Sans MS" panose="030F0702030302020204" pitchFamily="66" charset="0"/>
              </a:rPr>
              <a:t>of </a:t>
            </a:r>
            <a:r>
              <a:rPr lang="en-GB" dirty="0">
                <a:solidFill>
                  <a:schemeClr val="tx1">
                    <a:lumMod val="95000"/>
                    <a:lumOff val="5000"/>
                  </a:schemeClr>
                </a:solidFill>
                <a:latin typeface="Comic Sans MS" panose="030F0702030302020204" pitchFamily="66" charset="0"/>
              </a:rPr>
              <a:t>the</a:t>
            </a:r>
            <a:r>
              <a:rPr lang="en-GB" dirty="0">
                <a:solidFill>
                  <a:schemeClr val="accent6">
                    <a:lumMod val="75000"/>
                  </a:schemeClr>
                </a:solidFill>
                <a:latin typeface="Comic Sans MS" panose="030F0702030302020204" pitchFamily="66" charset="0"/>
              </a:rPr>
              <a:t> </a:t>
            </a:r>
            <a:r>
              <a:rPr lang="en-GB" b="1" dirty="0">
                <a:solidFill>
                  <a:schemeClr val="accent6">
                    <a:lumMod val="75000"/>
                  </a:schemeClr>
                </a:solidFill>
                <a:latin typeface="Comic Sans MS" panose="030F0702030302020204" pitchFamily="66" charset="0"/>
              </a:rPr>
              <a:t>school website </a:t>
            </a:r>
            <a:r>
              <a:rPr lang="en-GB" dirty="0">
                <a:solidFill>
                  <a:schemeClr val="tx1"/>
                </a:solidFill>
                <a:latin typeface="Comic Sans MS" panose="030F0702030302020204" pitchFamily="66" charset="0"/>
              </a:rPr>
              <a:t>for more information on what is being covered in each area throughout the year. </a:t>
            </a:r>
          </a:p>
          <a:p>
            <a:pPr>
              <a:defRPr/>
            </a:pPr>
            <a:r>
              <a:rPr lang="en-GB" dirty="0">
                <a:latin typeface="Comic Sans MS" panose="030F0702030302020204" pitchFamily="66" charset="0"/>
              </a:rPr>
              <a:t>Please do remember w</a:t>
            </a:r>
            <a:r>
              <a:rPr lang="en-GB" dirty="0">
                <a:solidFill>
                  <a:schemeClr val="tx1"/>
                </a:solidFill>
                <a:latin typeface="Comic Sans MS" panose="030F0702030302020204" pitchFamily="66" charset="0"/>
              </a:rPr>
              <a:t>e always publish a </a:t>
            </a:r>
            <a:r>
              <a:rPr lang="en-GB" b="1" dirty="0">
                <a:solidFill>
                  <a:schemeClr val="accent6">
                    <a:lumMod val="75000"/>
                  </a:schemeClr>
                </a:solidFill>
                <a:latin typeface="Comic Sans MS" panose="030F0702030302020204" pitchFamily="66" charset="0"/>
              </a:rPr>
              <a:t>half termly curriculum booklet </a:t>
            </a:r>
            <a:r>
              <a:rPr lang="en-GB" dirty="0">
                <a:solidFill>
                  <a:schemeClr val="tx1"/>
                </a:solidFill>
                <a:latin typeface="Comic Sans MS" panose="030F0702030302020204" pitchFamily="66" charset="0"/>
              </a:rPr>
              <a:t>too which will be coming home soon. This will give you even more details about what your child is doing in school so that you know </a:t>
            </a:r>
            <a:r>
              <a:rPr lang="en-GB" b="1" dirty="0">
                <a:solidFill>
                  <a:schemeClr val="accent6">
                    <a:lumMod val="75000"/>
                  </a:schemeClr>
                </a:solidFill>
                <a:latin typeface="Comic Sans MS" panose="030F0702030302020204" pitchFamily="66" charset="0"/>
              </a:rPr>
              <a:t>what we are learning each half term</a:t>
            </a:r>
            <a:r>
              <a:rPr lang="en-GB" dirty="0">
                <a:solidFill>
                  <a:schemeClr val="tx1"/>
                </a:solidFill>
                <a:latin typeface="Comic Sans MS" panose="030F0702030302020204" pitchFamily="66" charset="0"/>
              </a:rPr>
              <a:t>.</a:t>
            </a:r>
          </a:p>
        </p:txBody>
      </p:sp>
      <p:sp>
        <p:nvSpPr>
          <p:cNvPr id="2" name="Rectangle 1"/>
          <p:cNvSpPr/>
          <p:nvPr/>
        </p:nvSpPr>
        <p:spPr>
          <a:xfrm rot="20411210">
            <a:off x="2289035" y="1422293"/>
            <a:ext cx="2312804" cy="923330"/>
          </a:xfrm>
          <a:prstGeom prst="rect">
            <a:avLst/>
          </a:prstGeom>
          <a:noFill/>
        </p:spPr>
        <p:txBody>
          <a:bodyPr wrap="square">
            <a:spAutoFit/>
          </a:bodyPr>
          <a:lstStyle/>
          <a:p>
            <a:pPr algn="ctr">
              <a:defRPr/>
            </a:pPr>
            <a:r>
              <a:rPr lang="en-US" sz="5400" b="1" dirty="0">
                <a:ln w="12700">
                  <a:solidFill>
                    <a:schemeClr val="tx1"/>
                  </a:solidFill>
                  <a:prstDash val="solid"/>
                </a:ln>
                <a:solidFill>
                  <a:schemeClr val="accent4">
                    <a:lumMod val="60000"/>
                    <a:lumOff val="40000"/>
                  </a:schemeClr>
                </a:solidFill>
                <a:effectLst>
                  <a:outerShdw blurRad="41275" dist="20320" dir="1800000" algn="tl" rotWithShape="0">
                    <a:srgbClr val="000000">
                      <a:alpha val="40000"/>
                    </a:srgbClr>
                  </a:outerShdw>
                </a:effectLst>
              </a:rPr>
              <a:t>History </a:t>
            </a:r>
          </a:p>
        </p:txBody>
      </p:sp>
      <p:grpSp>
        <p:nvGrpSpPr>
          <p:cNvPr id="3" name="Group 2"/>
          <p:cNvGrpSpPr/>
          <p:nvPr/>
        </p:nvGrpSpPr>
        <p:grpSpPr>
          <a:xfrm>
            <a:off x="1374447" y="1497884"/>
            <a:ext cx="9551056" cy="2917331"/>
            <a:chOff x="1374446" y="1497884"/>
            <a:chExt cx="9455779" cy="3488527"/>
          </a:xfrm>
        </p:grpSpPr>
        <p:sp>
          <p:nvSpPr>
            <p:cNvPr id="7" name="Rectangle 6"/>
            <p:cNvSpPr/>
            <p:nvPr/>
          </p:nvSpPr>
          <p:spPr>
            <a:xfrm>
              <a:off x="1374446" y="265740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rPr>
                <a:t>Maths</a:t>
              </a:r>
            </a:p>
          </p:txBody>
        </p:sp>
        <p:sp>
          <p:nvSpPr>
            <p:cNvPr id="8" name="Rectangle 7"/>
            <p:cNvSpPr/>
            <p:nvPr/>
          </p:nvSpPr>
          <p:spPr>
            <a:xfrm rot="749730">
              <a:off x="4707572" y="1497884"/>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FF00"/>
                  </a:solidFill>
                  <a:effectLst>
                    <a:outerShdw blurRad="41275" dist="20320" dir="1800000" algn="tl" rotWithShape="0">
                      <a:srgbClr val="000000">
                        <a:alpha val="40000"/>
                      </a:srgbClr>
                    </a:outerShdw>
                  </a:effectLst>
                </a:rPr>
                <a:t>English</a:t>
              </a:r>
              <a:r>
                <a:rPr lang="en-US" sz="5400" b="1">
                  <a:ln w="12700">
                    <a:solidFill>
                      <a:schemeClr val="tx1"/>
                    </a:solidFill>
                    <a:prstDash val="solid"/>
                  </a:ln>
                  <a:effectLst>
                    <a:outerShdw blurRad="41275" dist="20320" dir="1800000" algn="tl" rotWithShape="0">
                      <a:srgbClr val="000000">
                        <a:alpha val="40000"/>
                      </a:srgbClr>
                    </a:outerShdw>
                  </a:effectLst>
                </a:rPr>
                <a:t> </a:t>
              </a:r>
            </a:p>
          </p:txBody>
        </p:sp>
        <p:sp>
          <p:nvSpPr>
            <p:cNvPr id="9" name="Rectangle 8"/>
            <p:cNvSpPr/>
            <p:nvPr/>
          </p:nvSpPr>
          <p:spPr>
            <a:xfrm rot="21085986">
              <a:off x="1730402" y="3692799"/>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C000"/>
                  </a:solidFill>
                  <a:effectLst>
                    <a:outerShdw blurRad="41275" dist="20320" dir="1800000" algn="tl" rotWithShape="0">
                      <a:srgbClr val="000000">
                        <a:alpha val="40000"/>
                      </a:srgbClr>
                    </a:outerShdw>
                  </a:effectLst>
                </a:rPr>
                <a:t>Science</a:t>
              </a:r>
            </a:p>
          </p:txBody>
        </p:sp>
        <p:sp>
          <p:nvSpPr>
            <p:cNvPr id="10" name="Rectangle 9"/>
            <p:cNvSpPr/>
            <p:nvPr/>
          </p:nvSpPr>
          <p:spPr>
            <a:xfrm>
              <a:off x="6151774" y="3881542"/>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0000"/>
                  </a:solidFill>
                  <a:effectLst>
                    <a:outerShdw blurRad="41275" dist="20320" dir="1800000" algn="tl" rotWithShape="0">
                      <a:srgbClr val="000000">
                        <a:alpha val="40000"/>
                      </a:srgbClr>
                    </a:outerShdw>
                  </a:effectLst>
                </a:rPr>
                <a:t>R.E</a:t>
              </a:r>
            </a:p>
          </p:txBody>
        </p:sp>
        <p:sp>
          <p:nvSpPr>
            <p:cNvPr id="11" name="Rectangle 10"/>
            <p:cNvSpPr/>
            <p:nvPr/>
          </p:nvSpPr>
          <p:spPr>
            <a:xfrm>
              <a:off x="3991534" y="2657406"/>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Music </a:t>
              </a:r>
            </a:p>
          </p:txBody>
        </p:sp>
        <p:sp>
          <p:nvSpPr>
            <p:cNvPr id="12" name="Rectangle 11"/>
            <p:cNvSpPr/>
            <p:nvPr/>
          </p:nvSpPr>
          <p:spPr>
            <a:xfrm rot="20411210">
              <a:off x="8280573" y="4063081"/>
              <a:ext cx="1679435" cy="923330"/>
            </a:xfrm>
            <a:prstGeom prst="rect">
              <a:avLst/>
            </a:prstGeom>
            <a:noFill/>
          </p:spPr>
          <p:txBody>
            <a:bodyPr>
              <a:spAutoFit/>
            </a:bodyPr>
            <a:lstStyle/>
            <a:p>
              <a:pPr algn="ctr">
                <a:defRPr/>
              </a:pPr>
              <a:r>
                <a:rPr lang="en-US" sz="5400" b="1" dirty="0">
                  <a:ln w="12700">
                    <a:solidFill>
                      <a:schemeClr val="tx1"/>
                    </a:solidFill>
                    <a:prstDash val="solid"/>
                  </a:ln>
                  <a:solidFill>
                    <a:srgbClr val="00B0F0"/>
                  </a:solidFill>
                  <a:effectLst>
                    <a:outerShdw blurRad="41275" dist="20320" dir="1800000" algn="tl" rotWithShape="0">
                      <a:srgbClr val="000000">
                        <a:alpha val="40000"/>
                      </a:srgbClr>
                    </a:outerShdw>
                  </a:effectLst>
                </a:rPr>
                <a:t>P.E</a:t>
              </a:r>
            </a:p>
          </p:txBody>
        </p:sp>
        <p:sp>
          <p:nvSpPr>
            <p:cNvPr id="13" name="Rectangle 12"/>
            <p:cNvSpPr/>
            <p:nvPr/>
          </p:nvSpPr>
          <p:spPr>
            <a:xfrm rot="989253">
              <a:off x="7410353" y="1623699"/>
              <a:ext cx="3419872" cy="923330"/>
            </a:xfrm>
            <a:prstGeom prst="rect">
              <a:avLst/>
            </a:prstGeom>
            <a:noFill/>
          </p:spPr>
          <p:txBody>
            <a:bodyPr wrap="square">
              <a:spAutoFit/>
            </a:bodyPr>
            <a:lstStyle/>
            <a:p>
              <a:pPr algn="ctr">
                <a:defRPr/>
              </a:pPr>
              <a:r>
                <a:rPr lang="en-US" sz="5400" b="1" dirty="0">
                  <a:ln w="12700">
                    <a:solidFill>
                      <a:schemeClr val="tx1"/>
                    </a:solidFill>
                    <a:prstDash val="solid"/>
                  </a:ln>
                  <a:solidFill>
                    <a:srgbClr val="00B050"/>
                  </a:solidFill>
                  <a:effectLst>
                    <a:outerShdw blurRad="41275" dist="20320" dir="1800000" algn="tl" rotWithShape="0">
                      <a:srgbClr val="000000">
                        <a:alpha val="40000"/>
                      </a:srgbClr>
                    </a:outerShdw>
                  </a:effectLst>
                </a:rPr>
                <a:t>Geography</a:t>
              </a:r>
            </a:p>
          </p:txBody>
        </p:sp>
        <p:sp>
          <p:nvSpPr>
            <p:cNvPr id="14" name="Rectangle 13"/>
            <p:cNvSpPr/>
            <p:nvPr/>
          </p:nvSpPr>
          <p:spPr>
            <a:xfrm rot="21098035">
              <a:off x="6367798" y="251339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7030A0"/>
                  </a:solidFill>
                  <a:effectLst>
                    <a:outerShdw blurRad="41275" dist="20320" dir="1800000" algn="tl" rotWithShape="0">
                      <a:srgbClr val="000000">
                        <a:alpha val="40000"/>
                      </a:srgbClr>
                    </a:outerShdw>
                  </a:effectLst>
                </a:rPr>
                <a:t>Art</a:t>
              </a:r>
            </a:p>
          </p:txBody>
        </p:sp>
        <p:sp>
          <p:nvSpPr>
            <p:cNvPr id="15" name="Rectangle 14"/>
            <p:cNvSpPr/>
            <p:nvPr/>
          </p:nvSpPr>
          <p:spPr>
            <a:xfrm rot="349023">
              <a:off x="7772682" y="300763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bg2">
                      <a:lumMod val="50000"/>
                    </a:schemeClr>
                  </a:solidFill>
                  <a:effectLst>
                    <a:outerShdw blurRad="41275" dist="20320" dir="1800000" algn="tl" rotWithShape="0">
                      <a:srgbClr val="000000">
                        <a:alpha val="40000"/>
                      </a:srgbClr>
                    </a:outerShdw>
                  </a:effectLst>
                </a:rPr>
                <a:t>DT</a:t>
              </a: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 </a:t>
              </a:r>
            </a:p>
          </p:txBody>
        </p:sp>
        <p:sp>
          <p:nvSpPr>
            <p:cNvPr id="16" name="Rectangle 15"/>
            <p:cNvSpPr/>
            <p:nvPr/>
          </p:nvSpPr>
          <p:spPr>
            <a:xfrm rot="21280501">
              <a:off x="4135550" y="395355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92D050"/>
                  </a:solidFill>
                  <a:effectLst>
                    <a:outerShdw blurRad="41275" dist="20320" dir="1800000" algn="tl" rotWithShape="0">
                      <a:srgbClr val="000000">
                        <a:alpha val="40000"/>
                      </a:srgbClr>
                    </a:outerShdw>
                  </a:effectLst>
                </a:rPr>
                <a:t>PSHE</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4" name="Rectangle 6153">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6156" name="Freeform: Shape 6155">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158" name="Group 6157">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6159" name="Freeform: Shape 6158">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0" name="Freeform: Shape 6159">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1" name="Freeform: Shape 6160">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2" name="Freeform: Shape 6161">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3" name="Freeform: Shape 6162">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4" name="Freeform: Shape 6163">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5" name="Freeform: Shape 6164">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6147" name="Title 4"/>
          <p:cNvSpPr txBox="1">
            <a:spLocks/>
          </p:cNvSpPr>
          <p:nvPr/>
        </p:nvSpPr>
        <p:spPr bwMode="auto">
          <a:xfrm>
            <a:off x="3502731" y="-1534353"/>
            <a:ext cx="5186842" cy="238791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lnSpc>
                <a:spcPct val="90000"/>
              </a:lnSpc>
              <a:spcBef>
                <a:spcPct val="0"/>
              </a:spcBef>
              <a:spcAft>
                <a:spcPts val="600"/>
              </a:spcAft>
              <a:buNone/>
            </a:pPr>
            <a:r>
              <a:rPr lang="en-US" altLang="en-US" sz="5200" b="1" kern="1200" dirty="0">
                <a:solidFill>
                  <a:schemeClr val="tx2"/>
                </a:solidFill>
                <a:latin typeface="+mj-lt"/>
                <a:ea typeface="+mj-ea"/>
                <a:cs typeface="+mj-cs"/>
              </a:rPr>
              <a:t>Our </a:t>
            </a:r>
            <a:r>
              <a:rPr lang="en-US" altLang="en-US" sz="5200" b="1" dirty="0">
                <a:solidFill>
                  <a:schemeClr val="tx2"/>
                </a:solidFill>
                <a:latin typeface="+mj-lt"/>
                <a:ea typeface="+mj-ea"/>
                <a:cs typeface="+mj-cs"/>
              </a:rPr>
              <a:t>Timetable</a:t>
            </a:r>
            <a:endParaRPr lang="en-US" altLang="en-US" sz="5200" b="1" kern="1200" dirty="0">
              <a:solidFill>
                <a:schemeClr val="tx2"/>
              </a:solidFill>
              <a:latin typeface="+mj-lt"/>
              <a:ea typeface="+mj-ea"/>
              <a:cs typeface="+mj-cs"/>
            </a:endParaRPr>
          </a:p>
        </p:txBody>
      </p:sp>
      <p:grpSp>
        <p:nvGrpSpPr>
          <p:cNvPr id="6167" name="Group 6166">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6168" name="Freeform: Shape 6167">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9" name="Freeform: Shape 6168">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0" name="Freeform: Shape 6169">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71" name="Freeform: Shape 6170">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73" name="Group 6172">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6174" name="Freeform: Shape 6173">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5" name="Freeform: Shape 6174">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76" name="Freeform: Shape 6175">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77" name="Freeform: Shape 6176">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9188" y="1411288"/>
            <a:ext cx="9955212" cy="430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6054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7016996" y="5691"/>
            <a:ext cx="4840010" cy="180730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400" b="1">
                <a:latin typeface="+mj-lt"/>
                <a:ea typeface="+mj-ea"/>
                <a:cs typeface="+mj-cs"/>
              </a:rPr>
              <a:t>Reading Expectations</a:t>
            </a:r>
          </a:p>
        </p:txBody>
      </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rcRect t="5573" r="2" b="4451"/>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244" name="Rectangle 1"/>
          <p:cNvSpPr>
            <a:spLocks noChangeArrowheads="1"/>
          </p:cNvSpPr>
          <p:nvPr/>
        </p:nvSpPr>
        <p:spPr bwMode="auto">
          <a:xfrm>
            <a:off x="5876893" y="1794682"/>
            <a:ext cx="6034188" cy="376405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latin typeface="+mn-lt"/>
                <a:ea typeface="+mn-ea"/>
              </a:rPr>
              <a:t>Your child will develop their reading skills during their reading sessions at school. In year 3 your child will bring a book band book home every week.</a:t>
            </a:r>
            <a:endParaRPr lang="en-US" altLang="en-US" sz="2800" dirty="0">
              <a:latin typeface="+mn-lt"/>
              <a:ea typeface="Calibri" panose="020F0502020204030204"/>
              <a:cs typeface="Calibri" panose="020F0502020204030204"/>
            </a:endParaRPr>
          </a:p>
          <a:p>
            <a:pPr>
              <a:lnSpc>
                <a:spcPct val="90000"/>
              </a:lnSpc>
              <a:spcBef>
                <a:spcPct val="0"/>
              </a:spcBef>
              <a:spcAft>
                <a:spcPts val="600"/>
              </a:spcAft>
              <a:buNone/>
            </a:pPr>
            <a:r>
              <a:rPr lang="en-US" altLang="en-US" sz="2800" dirty="0">
                <a:latin typeface="+mn-lt"/>
                <a:ea typeface="+mn-ea"/>
              </a:rPr>
              <a:t>Please read with your child every day, talking about what you have read and then complete your child’s reading records. </a:t>
            </a:r>
            <a:endParaRPr lang="en-US" altLang="en-US" sz="2800" dirty="0">
              <a:latin typeface="+mn-lt"/>
              <a:ea typeface="Calibri" panose="020F0502020204030204"/>
              <a:cs typeface="Calibri" panose="020F0502020204030204"/>
            </a:endParaRPr>
          </a:p>
        </p:txBody>
      </p:sp>
    </p:spTree>
    <p:extLst>
      <p:ext uri="{BB962C8B-B14F-4D97-AF65-F5344CB8AC3E}">
        <p14:creationId xmlns:p14="http://schemas.microsoft.com/office/powerpoint/2010/main" val="3184907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2" name="Rectangle 1025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292881" y="-15911"/>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Reading </a:t>
            </a:r>
            <a:r>
              <a:rPr lang="en-US" altLang="en-US" sz="3600" b="1" dirty="0">
                <a:solidFill>
                  <a:schemeClr val="tx2"/>
                </a:solidFill>
                <a:latin typeface="+mj-lt"/>
                <a:ea typeface="+mj-ea"/>
                <a:cs typeface="+mj-cs"/>
              </a:rPr>
              <a:t>Challenge</a:t>
            </a:r>
            <a:endParaRPr lang="en-US" altLang="en-US" sz="3600" b="1" kern="1200" dirty="0">
              <a:solidFill>
                <a:schemeClr val="tx2"/>
              </a:solidFill>
              <a:latin typeface="+mj-lt"/>
              <a:ea typeface="+mj-ea"/>
              <a:cs typeface="+mj-cs"/>
            </a:endParaRPr>
          </a:p>
        </p:txBody>
      </p:sp>
      <p:sp>
        <p:nvSpPr>
          <p:cNvPr id="10244" name="Rectangle 1"/>
          <p:cNvSpPr>
            <a:spLocks noChangeArrowheads="1"/>
          </p:cNvSpPr>
          <p:nvPr/>
        </p:nvSpPr>
        <p:spPr bwMode="auto">
          <a:xfrm>
            <a:off x="-2821" y="1000041"/>
            <a:ext cx="608523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endParaRPr lang="en-US" altLang="en-US" sz="2800" dirty="0">
              <a:solidFill>
                <a:schemeClr val="tx2"/>
              </a:solidFill>
              <a:latin typeface="+mn-lt"/>
              <a:ea typeface="Calibri"/>
              <a:cs typeface="Calibri"/>
            </a:endParaRPr>
          </a:p>
        </p:txBody>
      </p:sp>
      <p:grpSp>
        <p:nvGrpSpPr>
          <p:cNvPr id="10254" name="Group 1025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0255" name="Freeform: Shape 1025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6" name="Freeform: Shape 1025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7" name="Freeform: Shape 1025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8" name="Freeform: Shape 1025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2042" y="1700784"/>
            <a:ext cx="3514932" cy="43799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a:extLst>
              <a:ext uri="{FF2B5EF4-FFF2-40B4-BE49-F238E27FC236}">
                <a16:creationId xmlns:a16="http://schemas.microsoft.com/office/drawing/2014/main" id="{42D12073-2915-07EF-F052-AF11B2489201}"/>
              </a:ext>
            </a:extLst>
          </p:cNvPr>
          <p:cNvSpPr>
            <a:spLocks noChangeArrowheads="1"/>
          </p:cNvSpPr>
          <p:nvPr/>
        </p:nvSpPr>
        <p:spPr bwMode="auto">
          <a:xfrm>
            <a:off x="160952" y="1516382"/>
            <a:ext cx="5766784" cy="47409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solidFill>
                  <a:schemeClr val="tx2">
                    <a:lumMod val="75000"/>
                  </a:schemeClr>
                </a:solidFill>
              </a:rPr>
              <a:t>We want children to enjoy reading and share books with you at home. </a:t>
            </a:r>
            <a:r>
              <a:rPr lang="en-US" altLang="en-US" sz="2800" dirty="0">
                <a:solidFill>
                  <a:schemeClr val="tx2">
                    <a:lumMod val="75000"/>
                  </a:schemeClr>
                </a:solidFill>
                <a:latin typeface="+mn-lt"/>
                <a:ea typeface="+mn-ea"/>
              </a:rPr>
              <a:t>We are re-launching our Reading Challenge this year. Each class will have a list of books that we feel children should be reading at their age and your child can tick these off throughout the year to complete the challenge. </a:t>
            </a:r>
          </a:p>
          <a:p>
            <a:pPr>
              <a:lnSpc>
                <a:spcPct val="90000"/>
              </a:lnSpc>
              <a:spcBef>
                <a:spcPct val="0"/>
              </a:spcBef>
              <a:spcAft>
                <a:spcPts val="600"/>
              </a:spcAft>
              <a:buNone/>
            </a:pPr>
            <a:endParaRPr lang="en-US" altLang="en-US" sz="280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Calibri"/>
                <a:cs typeface="Calibri"/>
              </a:rPr>
              <a:t>These lists, along with more information, will be sent home to you.</a:t>
            </a:r>
          </a:p>
        </p:txBody>
      </p:sp>
    </p:spTree>
    <p:extLst>
      <p:ext uri="{BB962C8B-B14F-4D97-AF65-F5344CB8AC3E}">
        <p14:creationId xmlns:p14="http://schemas.microsoft.com/office/powerpoint/2010/main" val="4175715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3" name="Rectangle 11282">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Rectangle 11283">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094105" y="-289724"/>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Homework</a:t>
            </a:r>
          </a:p>
        </p:txBody>
      </p:sp>
      <p:pic>
        <p:nvPicPr>
          <p:cNvPr id="11272" name="Graphic 11271" descr="Pencil">
            <a:extLst>
              <a:ext uri="{FF2B5EF4-FFF2-40B4-BE49-F238E27FC236}">
                <a16:creationId xmlns:a16="http://schemas.microsoft.com/office/drawing/2014/main" id="{5C9F93F1-60DD-212C-E49A-76FB6250352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11268" name="Rectangle 1"/>
          <p:cNvSpPr>
            <a:spLocks noChangeArrowheads="1"/>
          </p:cNvSpPr>
          <p:nvPr/>
        </p:nvSpPr>
        <p:spPr bwMode="auto">
          <a:xfrm>
            <a:off x="5942723" y="892629"/>
            <a:ext cx="6103518" cy="596536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000" dirty="0">
                <a:latin typeface="+mn-lt"/>
                <a:ea typeface="Calibri" panose="020F0502020204030204"/>
                <a:cs typeface="Calibri" panose="020F0502020204030204"/>
              </a:rPr>
              <a:t>MATHS – In Year 3, t</a:t>
            </a:r>
            <a:r>
              <a:rPr lang="en-GB" sz="2000" dirty="0"/>
              <a:t>his will be set each week on Purple Mash each Friday and should be completed by the following Friday. ​</a:t>
            </a:r>
            <a:endParaRPr lang="en-US" altLang="en-US" sz="2000" dirty="0">
              <a:latin typeface="+mn-lt"/>
              <a:ea typeface="Calibri" panose="020F0502020204030204"/>
              <a:cs typeface="Calibri" panose="020F0502020204030204"/>
            </a:endParaRPr>
          </a:p>
          <a:p>
            <a:pPr>
              <a:lnSpc>
                <a:spcPct val="90000"/>
              </a:lnSpc>
              <a:spcBef>
                <a:spcPct val="0"/>
              </a:spcBef>
              <a:spcAft>
                <a:spcPts val="600"/>
              </a:spcAft>
              <a:buNone/>
            </a:pPr>
            <a:r>
              <a:rPr lang="en-US" altLang="en-US" sz="2000" dirty="0">
                <a:latin typeface="+mn-lt"/>
                <a:ea typeface="Calibri" panose="020F0502020204030204"/>
                <a:cs typeface="Calibri" panose="020F0502020204030204"/>
              </a:rPr>
              <a:t>SPELLING – Weekly spelling lists will be provided. Spelling lessons will take place on Mondays. Children must learn the spellings at home and practice them for a test the following Monday. They will learn statutory spelling rules provided by the National Curriculum and revise words from the Year 3 / 4 and Year 5 /6 statutory list.</a:t>
            </a:r>
          </a:p>
          <a:p>
            <a:pPr>
              <a:lnSpc>
                <a:spcPct val="90000"/>
              </a:lnSpc>
              <a:spcBef>
                <a:spcPct val="0"/>
              </a:spcBef>
              <a:spcAft>
                <a:spcPts val="600"/>
              </a:spcAft>
              <a:buNone/>
            </a:pPr>
            <a:endParaRPr lang="en-US" altLang="en-US" sz="2000" dirty="0">
              <a:latin typeface="+mn-lt"/>
              <a:ea typeface="Calibri" panose="020F0502020204030204"/>
              <a:cs typeface="Calibri" panose="020F0502020204030204"/>
            </a:endParaRPr>
          </a:p>
          <a:p>
            <a:pPr>
              <a:lnSpc>
                <a:spcPct val="90000"/>
              </a:lnSpc>
              <a:spcBef>
                <a:spcPct val="0"/>
              </a:spcBef>
              <a:spcAft>
                <a:spcPts val="600"/>
              </a:spcAft>
              <a:buNone/>
            </a:pPr>
            <a:endParaRPr lang="en-US" altLang="en-US" sz="2000" dirty="0">
              <a:solidFill>
                <a:schemeClr val="tx2"/>
              </a:solidFill>
              <a:latin typeface="+mn-lt"/>
              <a:ea typeface="Calibri" panose="020F0502020204030204"/>
              <a:cs typeface="Calibri" panose="020F0502020204030204"/>
            </a:endParaRPr>
          </a:p>
        </p:txBody>
      </p:sp>
      <p:grpSp>
        <p:nvGrpSpPr>
          <p:cNvPr id="11279" name="Group 11278">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1280" name="Freeform: Shape 11279">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1" name="Freeform: Shape 11280">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2" name="Freeform: Shape 11281">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1942232-83D0-49E2-AF9B-1F97E3C1EF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9E70D72-6E23-4015-A4A6-85C120C19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119743" y="162568"/>
            <a:ext cx="11342914" cy="765162"/>
          </a:xfrm>
        </p:spPr>
        <p:txBody>
          <a:bodyPr anchor="b">
            <a:normAutofit/>
          </a:bodyPr>
          <a:lstStyle/>
          <a:p>
            <a:pPr algn="ctr"/>
            <a:r>
              <a:rPr lang="en-GB" sz="3600" dirty="0">
                <a:solidFill>
                  <a:schemeClr val="tx2"/>
                </a:solidFill>
              </a:rPr>
              <a:t>Homework- Spellings with Emile app to support learning</a:t>
            </a:r>
          </a:p>
        </p:txBody>
      </p:sp>
      <p:grpSp>
        <p:nvGrpSpPr>
          <p:cNvPr id="1035" name="Group 1034">
            <a:extLst>
              <a:ext uri="{FF2B5EF4-FFF2-40B4-BE49-F238E27FC236}">
                <a16:creationId xmlns:a16="http://schemas.microsoft.com/office/drawing/2014/main" id="{C28A977F-B603-4D81-B0FC-C8DE048A7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1"/>
            <a:ext cx="3362070" cy="2522848"/>
            <a:chOff x="-305" y="-1"/>
            <a:chExt cx="3832880" cy="2876136"/>
          </a:xfrm>
        </p:grpSpPr>
        <p:sp>
          <p:nvSpPr>
            <p:cNvPr id="1036" name="Freeform: Shape 1035">
              <a:extLst>
                <a:ext uri="{FF2B5EF4-FFF2-40B4-BE49-F238E27FC236}">
                  <a16:creationId xmlns:a16="http://schemas.microsoft.com/office/drawing/2014/main" id="{0183CE8C-E039-4B2F-A36E-5FD5CD5DE1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3EB77281-FAB4-40D0-B3F3-264EC4AB20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8" name="Freeform: Shape 1037">
              <a:extLst>
                <a:ext uri="{FF2B5EF4-FFF2-40B4-BE49-F238E27FC236}">
                  <a16:creationId xmlns:a16="http://schemas.microsoft.com/office/drawing/2014/main" id="{815E59F3-75FC-494F-8737-5F00A4964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Freeform: Shape 1038">
              <a:extLst>
                <a:ext uri="{FF2B5EF4-FFF2-40B4-BE49-F238E27FC236}">
                  <a16:creationId xmlns:a16="http://schemas.microsoft.com/office/drawing/2014/main" id="{43ADDCFA-B066-4D79-AB71-062E66E58F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41" name="Group 1040">
            <a:extLst>
              <a:ext uri="{FF2B5EF4-FFF2-40B4-BE49-F238E27FC236}">
                <a16:creationId xmlns:a16="http://schemas.microsoft.com/office/drawing/2014/main" id="{C78D9229-E61D-4FEE-8321-2F8B64A8CA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10186037" y="4852038"/>
            <a:ext cx="2151670" cy="1860256"/>
            <a:chOff x="-305" y="-4155"/>
            <a:chExt cx="2514948" cy="2174333"/>
          </a:xfrm>
        </p:grpSpPr>
        <p:sp>
          <p:nvSpPr>
            <p:cNvPr id="1042" name="Freeform: Shape 1041">
              <a:extLst>
                <a:ext uri="{FF2B5EF4-FFF2-40B4-BE49-F238E27FC236}">
                  <a16:creationId xmlns:a16="http://schemas.microsoft.com/office/drawing/2014/main" id="{1FDD3CCB-26A3-4D79-AEB6-7A60CF980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Freeform: Shape 1042">
              <a:extLst>
                <a:ext uri="{FF2B5EF4-FFF2-40B4-BE49-F238E27FC236}">
                  <a16:creationId xmlns:a16="http://schemas.microsoft.com/office/drawing/2014/main" id="{E9AC4470-5113-4709-B29F-CDB937F254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Freeform: Shape 1043">
              <a:extLst>
                <a:ext uri="{FF2B5EF4-FFF2-40B4-BE49-F238E27FC236}">
                  <a16:creationId xmlns:a16="http://schemas.microsoft.com/office/drawing/2014/main" id="{3E0D146C-9DAB-421E-AE88-5F854BF3F7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045" name="Freeform: Shape 1044">
              <a:extLst>
                <a:ext uri="{FF2B5EF4-FFF2-40B4-BE49-F238E27FC236}">
                  <a16:creationId xmlns:a16="http://schemas.microsoft.com/office/drawing/2014/main" id="{12EB32A5-4408-4F6C-84B2-F9A908237A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7590" y="1041839"/>
            <a:ext cx="7955324" cy="5203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0143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365" y="273720"/>
            <a:ext cx="11161525" cy="6298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6245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00" y="296639"/>
            <a:ext cx="10250488" cy="6097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4032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4F81F-B6E5-108B-476C-B98712B62264}"/>
              </a:ext>
            </a:extLst>
          </p:cNvPr>
          <p:cNvSpPr>
            <a:spLocks noGrp="1"/>
          </p:cNvSpPr>
          <p:nvPr>
            <p:ph type="title"/>
          </p:nvPr>
        </p:nvSpPr>
        <p:spPr/>
        <p:txBody>
          <a:bodyPr>
            <a:normAutofit/>
          </a:bodyPr>
          <a:lstStyle/>
          <a:p>
            <a:r>
              <a:rPr lang="en-GB" sz="4000" dirty="0"/>
              <a:t>Additional spellings – Year 3 and 4, Year 5 and 6</a:t>
            </a:r>
          </a:p>
        </p:txBody>
      </p:sp>
      <p:sp>
        <p:nvSpPr>
          <p:cNvPr id="3" name="Content Placeholder 2">
            <a:extLst>
              <a:ext uri="{FF2B5EF4-FFF2-40B4-BE49-F238E27FC236}">
                <a16:creationId xmlns:a16="http://schemas.microsoft.com/office/drawing/2014/main" id="{50A5F1CF-DC6A-230E-2B54-3FC1965D12B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7E695527-B08A-C6FD-F82E-1B5A2AAA01BD}"/>
              </a:ext>
            </a:extLst>
          </p:cNvPr>
          <p:cNvPicPr>
            <a:picLocks noChangeAspect="1"/>
          </p:cNvPicPr>
          <p:nvPr/>
        </p:nvPicPr>
        <p:blipFill>
          <a:blip r:embed="rId2"/>
          <a:stretch>
            <a:fillRect/>
          </a:stretch>
        </p:blipFill>
        <p:spPr>
          <a:xfrm>
            <a:off x="425471" y="0"/>
            <a:ext cx="10703329" cy="6857348"/>
          </a:xfrm>
          <a:prstGeom prst="rect">
            <a:avLst/>
          </a:prstGeom>
        </p:spPr>
      </p:pic>
    </p:spTree>
    <p:extLst>
      <p:ext uri="{BB962C8B-B14F-4D97-AF65-F5344CB8AC3E}">
        <p14:creationId xmlns:p14="http://schemas.microsoft.com/office/powerpoint/2010/main" val="4017704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pic>
        <p:nvPicPr>
          <p:cNvPr id="9" name="Content Placeholder 2"/>
          <p:cNvPicPr>
            <a:picLocks noChangeAspect="1"/>
          </p:cNvPicPr>
          <p:nvPr/>
        </p:nvPicPr>
        <p:blipFill>
          <a:blip r:embed="rId3"/>
          <a:stretch>
            <a:fillRect/>
          </a:stretch>
        </p:blipFill>
        <p:spPr>
          <a:xfrm>
            <a:off x="307975" y="2069119"/>
            <a:ext cx="7567450" cy="3643738"/>
          </a:xfrm>
          <a:prstGeom prst="rect">
            <a:avLst/>
          </a:prstGeom>
        </p:spPr>
      </p:pic>
      <p:pic>
        <p:nvPicPr>
          <p:cNvPr id="10" name="Picture 9"/>
          <p:cNvPicPr>
            <a:picLocks noChangeAspect="1"/>
          </p:cNvPicPr>
          <p:nvPr/>
        </p:nvPicPr>
        <p:blipFill>
          <a:blip r:embed="rId4"/>
          <a:stretch>
            <a:fillRect/>
          </a:stretch>
        </p:blipFill>
        <p:spPr>
          <a:xfrm>
            <a:off x="8027825" y="2318839"/>
            <a:ext cx="3852127" cy="3144299"/>
          </a:xfrm>
          <a:prstGeom prst="rect">
            <a:avLst/>
          </a:prstGeom>
        </p:spPr>
      </p:pic>
      <p:sp>
        <p:nvSpPr>
          <p:cNvPr id="11" name="Right Arrow 10"/>
          <p:cNvSpPr/>
          <p:nvPr/>
        </p:nvSpPr>
        <p:spPr>
          <a:xfrm rot="705129">
            <a:off x="3726428" y="1597830"/>
            <a:ext cx="1769806" cy="65876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199536" y="5996673"/>
            <a:ext cx="9379974" cy="369332"/>
          </a:xfrm>
          <a:prstGeom prst="rect">
            <a:avLst/>
          </a:prstGeom>
          <a:noFill/>
        </p:spPr>
        <p:txBody>
          <a:bodyPr wrap="square" rtlCol="0">
            <a:spAutoFit/>
          </a:bodyPr>
          <a:lstStyle/>
          <a:p>
            <a:pPr algn="ctr"/>
            <a:r>
              <a:rPr lang="en-GB" b="1" dirty="0">
                <a:solidFill>
                  <a:srgbClr val="FF0000"/>
                </a:solidFill>
                <a:latin typeface="Comic Sans MS" panose="030F0702030302020204" pitchFamily="66" charset="0"/>
              </a:rPr>
              <a:t>Statutory Year 4 Multiplication Tables Check</a:t>
            </a:r>
          </a:p>
        </p:txBody>
      </p:sp>
    </p:spTree>
    <p:extLst>
      <p:ext uri="{BB962C8B-B14F-4D97-AF65-F5344CB8AC3E}">
        <p14:creationId xmlns:p14="http://schemas.microsoft.com/office/powerpoint/2010/main" val="3417214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4800" b="1" dirty="0">
                <a:solidFill>
                  <a:schemeClr val="accent6">
                    <a:lumMod val="75000"/>
                  </a:schemeClr>
                </a:solidFill>
                <a:latin typeface="+mn-lt"/>
              </a:rPr>
              <a:t>Times Tables Rockstars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3" name="Rectangle 2"/>
          <p:cNvSpPr/>
          <p:nvPr/>
        </p:nvSpPr>
        <p:spPr>
          <a:xfrm>
            <a:off x="460375" y="1785303"/>
            <a:ext cx="11230180" cy="2246769"/>
          </a:xfrm>
          <a:prstGeom prst="rect">
            <a:avLst/>
          </a:prstGeom>
        </p:spPr>
        <p:txBody>
          <a:bodyPr wrap="square">
            <a:spAutoFit/>
          </a:bodyPr>
          <a:lstStyle/>
          <a:p>
            <a:r>
              <a:rPr lang="en-GB" sz="2000" b="1" dirty="0">
                <a:latin typeface="Comic Sans MS" panose="030F0702030302020204" pitchFamily="66" charset="0"/>
              </a:rPr>
              <a:t>Garage: </a:t>
            </a:r>
            <a:r>
              <a:rPr lang="en-GB" sz="2000" dirty="0">
                <a:latin typeface="Comic Sans MS" panose="030F0702030302020204" pitchFamily="66" charset="0"/>
              </a:rPr>
              <a:t>Most children will spend most time here. Questions are tailored to individuals and children earn coins by answering them.</a:t>
            </a:r>
          </a:p>
          <a:p>
            <a:endParaRPr lang="en-GB" sz="2000" dirty="0">
              <a:latin typeface="Comic Sans MS" panose="030F0702030302020204" pitchFamily="66" charset="0"/>
            </a:endParaRPr>
          </a:p>
          <a:p>
            <a:r>
              <a:rPr lang="en-GB" sz="2000" b="1" dirty="0">
                <a:latin typeface="Comic Sans MS" panose="030F0702030302020204" pitchFamily="66" charset="0"/>
              </a:rPr>
              <a:t>Jamming: </a:t>
            </a:r>
            <a:r>
              <a:rPr lang="en-GB" sz="2000" dirty="0">
                <a:latin typeface="Comic Sans MS" panose="030F0702030302020204" pitchFamily="66" charset="0"/>
              </a:rPr>
              <a:t>No clock or timer. Children can tailor their own questions and choose between multiplication/ division or both. </a:t>
            </a:r>
          </a:p>
          <a:p>
            <a:endParaRPr lang="en-GB" sz="2000" dirty="0">
              <a:latin typeface="Comic Sans MS" panose="030F0702030302020204" pitchFamily="66" charset="0"/>
            </a:endParaRPr>
          </a:p>
          <a:p>
            <a:r>
              <a:rPr lang="en-GB" sz="2000" b="1" dirty="0">
                <a:latin typeface="Comic Sans MS" panose="030F0702030302020204" pitchFamily="66" charset="0"/>
              </a:rPr>
              <a:t>Gig: </a:t>
            </a:r>
            <a:r>
              <a:rPr lang="en-GB" sz="2000" dirty="0">
                <a:latin typeface="Comic Sans MS" panose="030F0702030302020204" pitchFamily="66" charset="0"/>
              </a:rPr>
              <a:t>Children have a monthly challenge to complete 100 multiplication questions in 5 minutes. </a:t>
            </a:r>
          </a:p>
        </p:txBody>
      </p:sp>
      <p:pic>
        <p:nvPicPr>
          <p:cNvPr id="4" name="Picture 3"/>
          <p:cNvPicPr>
            <a:picLocks noChangeAspect="1"/>
          </p:cNvPicPr>
          <p:nvPr/>
        </p:nvPicPr>
        <p:blipFill>
          <a:blip r:embed="rId3"/>
          <a:stretch>
            <a:fillRect/>
          </a:stretch>
        </p:blipFill>
        <p:spPr>
          <a:xfrm>
            <a:off x="1176798" y="4183635"/>
            <a:ext cx="9797334" cy="2424648"/>
          </a:xfrm>
          <a:prstGeom prst="rect">
            <a:avLst/>
          </a:prstGeom>
        </p:spPr>
      </p:pic>
    </p:spTree>
    <p:extLst>
      <p:ext uri="{BB962C8B-B14F-4D97-AF65-F5344CB8AC3E}">
        <p14:creationId xmlns:p14="http://schemas.microsoft.com/office/powerpoint/2010/main" val="26259671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None/>
            </a:pPr>
            <a:r>
              <a:rPr lang="en-GB" altLang="en-US" sz="4800" b="1" dirty="0">
                <a:solidFill>
                  <a:schemeClr val="accent6">
                    <a:lumMod val="75000"/>
                  </a:schemeClr>
                </a:solidFill>
              </a:rPr>
              <a:t>Times Tables </a:t>
            </a:r>
            <a:r>
              <a:rPr lang="en-GB" altLang="en-US" sz="4800" b="1" dirty="0" err="1">
                <a:solidFill>
                  <a:schemeClr val="accent6">
                    <a:lumMod val="75000"/>
                  </a:schemeClr>
                </a:solidFill>
              </a:rPr>
              <a:t>Rockstars</a:t>
            </a:r>
            <a:r>
              <a:rPr lang="en-GB" altLang="en-US" sz="4800" b="1" dirty="0">
                <a:solidFill>
                  <a:schemeClr val="accent6">
                    <a:lumMod val="75000"/>
                  </a:schemeClr>
                </a:solidFill>
              </a:rPr>
              <a:t>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81584"/>
            <a:ext cx="11372748" cy="1323439"/>
          </a:xfrm>
          <a:prstGeom prst="rect">
            <a:avLst/>
          </a:prstGeom>
        </p:spPr>
        <p:txBody>
          <a:bodyPr wrap="square">
            <a:spAutoFit/>
          </a:bodyPr>
          <a:lstStyle/>
          <a:p>
            <a:r>
              <a:rPr lang="en-GB" sz="2000" b="1" dirty="0">
                <a:latin typeface="Comic Sans MS" panose="030F0702030302020204" pitchFamily="66" charset="0"/>
              </a:rPr>
              <a:t>Studio: </a:t>
            </a:r>
            <a:r>
              <a:rPr lang="en-GB" sz="2000" dirty="0">
                <a:latin typeface="Comic Sans MS" panose="030F0702030302020204" pitchFamily="66" charset="0"/>
              </a:rPr>
              <a:t>More challenging. Includes multiplication and division. Results affect their rock status which is based on an average of their last 10 games. </a:t>
            </a:r>
          </a:p>
          <a:p>
            <a:endParaRPr lang="en-GB" sz="2000" dirty="0">
              <a:latin typeface="Comic Sans MS" panose="030F0702030302020204" pitchFamily="66" charset="0"/>
            </a:endParaRPr>
          </a:p>
          <a:p>
            <a:r>
              <a:rPr lang="en-GB" sz="2000" b="1" dirty="0">
                <a:latin typeface="Comic Sans MS" panose="030F0702030302020204" pitchFamily="66" charset="0"/>
              </a:rPr>
              <a:t>Soundcheck: </a:t>
            </a:r>
            <a:r>
              <a:rPr lang="en-GB" sz="2000" dirty="0">
                <a:latin typeface="Comic Sans MS" panose="030F0702030302020204" pitchFamily="66" charset="0"/>
              </a:rPr>
              <a:t>Simulates the MTC. Good practice for Year 4!</a:t>
            </a:r>
          </a:p>
        </p:txBody>
      </p:sp>
      <p:pic>
        <p:nvPicPr>
          <p:cNvPr id="6" name="Picture 5"/>
          <p:cNvPicPr>
            <a:picLocks noChangeAspect="1"/>
          </p:cNvPicPr>
          <p:nvPr/>
        </p:nvPicPr>
        <p:blipFill>
          <a:blip r:embed="rId3"/>
          <a:stretch>
            <a:fillRect/>
          </a:stretch>
        </p:blipFill>
        <p:spPr>
          <a:xfrm>
            <a:off x="2712986" y="3701304"/>
            <a:ext cx="6562725" cy="2295525"/>
          </a:xfrm>
          <a:prstGeom prst="rect">
            <a:avLst/>
          </a:prstGeom>
        </p:spPr>
      </p:pic>
    </p:spTree>
    <p:extLst>
      <p:ext uri="{BB962C8B-B14F-4D97-AF65-F5344CB8AC3E}">
        <p14:creationId xmlns:p14="http://schemas.microsoft.com/office/powerpoint/2010/main" val="18119810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None/>
            </a:pPr>
            <a:r>
              <a:rPr lang="en-GB" altLang="en-US" sz="4800" b="1" dirty="0">
                <a:solidFill>
                  <a:schemeClr val="accent6">
                    <a:lumMod val="75000"/>
                  </a:schemeClr>
                </a:solidFill>
              </a:rPr>
              <a:t>Times Tables </a:t>
            </a:r>
            <a:r>
              <a:rPr lang="en-GB" altLang="en-US" sz="4800" b="1" dirty="0" err="1">
                <a:solidFill>
                  <a:schemeClr val="accent6">
                    <a:lumMod val="75000"/>
                  </a:schemeClr>
                </a:solidFill>
              </a:rPr>
              <a:t>Rockstars</a:t>
            </a:r>
            <a:r>
              <a:rPr lang="en-GB" altLang="en-US" sz="4800" b="1" dirty="0">
                <a:solidFill>
                  <a:schemeClr val="accent6">
                    <a:lumMod val="75000"/>
                  </a:schemeClr>
                </a:solidFill>
              </a:rPr>
              <a:t>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12759"/>
            <a:ext cx="11766038" cy="2431435"/>
          </a:xfrm>
          <a:prstGeom prst="rect">
            <a:avLst/>
          </a:prstGeom>
        </p:spPr>
        <p:txBody>
          <a:bodyPr wrap="square">
            <a:spAutoFit/>
          </a:bodyPr>
          <a:lstStyle/>
          <a:p>
            <a:r>
              <a:rPr lang="en-GB" sz="2200" b="1" dirty="0">
                <a:latin typeface="Comic Sans MS" panose="030F0702030302020204" pitchFamily="66" charset="0"/>
              </a:rPr>
              <a:t>Festival: </a:t>
            </a:r>
            <a:r>
              <a:rPr lang="en-GB" sz="2200" dirty="0">
                <a:latin typeface="Comic Sans MS" panose="030F0702030302020204" pitchFamily="66" charset="0"/>
              </a:rPr>
              <a:t>Children play against people from around the world. </a:t>
            </a:r>
          </a:p>
          <a:p>
            <a:endParaRPr lang="en-GB" sz="2200" dirty="0">
              <a:latin typeface="Comic Sans MS" panose="030F0702030302020204" pitchFamily="66" charset="0"/>
            </a:endParaRPr>
          </a:p>
          <a:p>
            <a:r>
              <a:rPr lang="en-GB" sz="2200" b="1" dirty="0">
                <a:latin typeface="Comic Sans MS" panose="030F0702030302020204" pitchFamily="66" charset="0"/>
              </a:rPr>
              <a:t>Arena: </a:t>
            </a:r>
            <a:r>
              <a:rPr lang="en-GB" sz="2200" dirty="0">
                <a:latin typeface="Comic Sans MS" panose="030F0702030302020204" pitchFamily="66" charset="0"/>
              </a:rPr>
              <a:t>Similar to festival but they only play against classmates. Teachers can join as well! </a:t>
            </a:r>
          </a:p>
          <a:p>
            <a:endParaRPr lang="en-GB" sz="2200" dirty="0">
              <a:latin typeface="Comic Sans MS" panose="030F0702030302020204" pitchFamily="66" charset="0"/>
            </a:endParaRPr>
          </a:p>
          <a:p>
            <a:r>
              <a:rPr lang="en-GB" sz="2200" b="1" dirty="0">
                <a:latin typeface="Comic Sans MS" panose="030F0702030302020204" pitchFamily="66" charset="0"/>
              </a:rPr>
              <a:t>Rockslam: </a:t>
            </a:r>
            <a:r>
              <a:rPr lang="en-GB" sz="2200" dirty="0">
                <a:latin typeface="Comic Sans MS" panose="030F0702030302020204" pitchFamily="66" charset="0"/>
              </a:rPr>
              <a:t>Children can go head to head. Players don’t have to online at the same time. </a:t>
            </a:r>
          </a:p>
          <a:p>
            <a:endParaRPr lang="en-GB" sz="20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1137265" y="4198835"/>
            <a:ext cx="9402916" cy="2430754"/>
          </a:xfrm>
          <a:prstGeom prst="rect">
            <a:avLst/>
          </a:prstGeom>
        </p:spPr>
      </p:pic>
    </p:spTree>
    <p:extLst>
      <p:ext uri="{BB962C8B-B14F-4D97-AF65-F5344CB8AC3E}">
        <p14:creationId xmlns:p14="http://schemas.microsoft.com/office/powerpoint/2010/main" val="3873891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7" name="Rectangle 11286">
            <a:extLst>
              <a:ext uri="{FF2B5EF4-FFF2-40B4-BE49-F238E27FC236}">
                <a16:creationId xmlns:a16="http://schemas.microsoft.com/office/drawing/2014/main" id="{A440A548-C0D4-4418-940E-EDC2F1D9A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8" name="Rectangle 11287">
            <a:extLst>
              <a:ext uri="{FF2B5EF4-FFF2-40B4-BE49-F238E27FC236}">
                <a16:creationId xmlns:a16="http://schemas.microsoft.com/office/drawing/2014/main" id="{E708B267-8CD2-4684-A57B-9F1070769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140068" y="-183718"/>
            <a:ext cx="6204332"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Relationships and Conduct Policy</a:t>
            </a:r>
          </a:p>
        </p:txBody>
      </p:sp>
      <p:grpSp>
        <p:nvGrpSpPr>
          <p:cNvPr id="11289" name="Group 11288">
            <a:extLst>
              <a:ext uri="{FF2B5EF4-FFF2-40B4-BE49-F238E27FC236}">
                <a16:creationId xmlns:a16="http://schemas.microsoft.com/office/drawing/2014/main" id="{41E5AB36-9328-47E9-95AD-E38AC1C0E18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369"/>
            <a:ext cx="6091008" cy="6858000"/>
            <a:chOff x="305" y="-369"/>
            <a:chExt cx="6091008" cy="6858000"/>
          </a:xfrm>
        </p:grpSpPr>
        <p:sp>
          <p:nvSpPr>
            <p:cNvPr id="11282" name="Freeform: Shape 11281">
              <a:extLst>
                <a:ext uri="{FF2B5EF4-FFF2-40B4-BE49-F238E27FC236}">
                  <a16:creationId xmlns:a16="http://schemas.microsoft.com/office/drawing/2014/main" id="{4532450F-A219-4BF5-88FA-A47084237C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7007" cy="6858000"/>
            </a:xfrm>
            <a:custGeom>
              <a:avLst/>
              <a:gdLst>
                <a:gd name="connsiteX0" fmla="*/ 1423825 w 6057007"/>
                <a:gd name="connsiteY0" fmla="*/ 0 h 6858000"/>
                <a:gd name="connsiteX1" fmla="*/ 4262456 w 6057007"/>
                <a:gd name="connsiteY1" fmla="*/ 0 h 6858000"/>
                <a:gd name="connsiteX2" fmla="*/ 4371584 w 6057007"/>
                <a:gd name="connsiteY2" fmla="*/ 79625 h 6858000"/>
                <a:gd name="connsiteX3" fmla="*/ 5400299 w 6057007"/>
                <a:gd name="connsiteY3" fmla="*/ 1779691 h 6858000"/>
                <a:gd name="connsiteX4" fmla="*/ 5961759 w 6057007"/>
                <a:gd name="connsiteY4" fmla="*/ 4554903 h 6858000"/>
                <a:gd name="connsiteX5" fmla="*/ 4326541 w 6057007"/>
                <a:gd name="connsiteY5" fmla="*/ 6729688 h 6858000"/>
                <a:gd name="connsiteX6" fmla="*/ 4109121 w 6057007"/>
                <a:gd name="connsiteY6" fmla="*/ 6858000 h 6858000"/>
                <a:gd name="connsiteX7" fmla="*/ 1145358 w 6057007"/>
                <a:gd name="connsiteY7" fmla="*/ 6858000 h 6858000"/>
                <a:gd name="connsiteX8" fmla="*/ 1143587 w 6057007"/>
                <a:gd name="connsiteY8" fmla="*/ 6856705 h 6858000"/>
                <a:gd name="connsiteX9" fmla="*/ 162579 w 6057007"/>
                <a:gd name="connsiteY9" fmla="*/ 6240990 h 6858000"/>
                <a:gd name="connsiteX10" fmla="*/ 0 w 6057007"/>
                <a:gd name="connsiteY10" fmla="*/ 6125553 h 6858000"/>
                <a:gd name="connsiteX11" fmla="*/ 0 w 6057007"/>
                <a:gd name="connsiteY11" fmla="*/ 4670879 h 6858000"/>
                <a:gd name="connsiteX12" fmla="*/ 38388 w 6057007"/>
                <a:gd name="connsiteY12" fmla="*/ 4778792 h 6858000"/>
                <a:gd name="connsiteX13" fmla="*/ 155449 w 6057007"/>
                <a:gd name="connsiteY13" fmla="*/ 5029879 h 6858000"/>
                <a:gd name="connsiteX14" fmla="*/ 411802 w 6057007"/>
                <a:gd name="connsiteY14" fmla="*/ 5399531 h 6858000"/>
                <a:gd name="connsiteX15" fmla="*/ 806388 w 6057007"/>
                <a:gd name="connsiteY15" fmla="*/ 5659633 h 6858000"/>
                <a:gd name="connsiteX16" fmla="*/ 1801512 w 6057007"/>
                <a:gd name="connsiteY16" fmla="*/ 6314010 h 6858000"/>
                <a:gd name="connsiteX17" fmla="*/ 2653483 w 6057007"/>
                <a:gd name="connsiteY17" fmla="*/ 6529898 h 6858000"/>
                <a:gd name="connsiteX18" fmla="*/ 3666486 w 6057007"/>
                <a:gd name="connsiteY18" fmla="*/ 6190615 h 6858000"/>
                <a:gd name="connsiteX19" fmla="*/ 4658657 w 6057007"/>
                <a:gd name="connsiteY19" fmla="*/ 5428179 h 6858000"/>
                <a:gd name="connsiteX20" fmla="*/ 5222967 w 6057007"/>
                <a:gd name="connsiteY20" fmla="*/ 4356944 h 6858000"/>
                <a:gd name="connsiteX21" fmla="*/ 4724795 w 6057007"/>
                <a:gd name="connsiteY21" fmla="*/ 2210416 h 6858000"/>
                <a:gd name="connsiteX22" fmla="*/ 4473185 w 6057007"/>
                <a:gd name="connsiteY22" fmla="*/ 1691554 h 6858000"/>
                <a:gd name="connsiteX23" fmla="*/ 4046677 w 6057007"/>
                <a:gd name="connsiteY23" fmla="*/ 911781 h 6858000"/>
                <a:gd name="connsiteX24" fmla="*/ 3555564 w 6057007"/>
                <a:gd name="connsiteY24" fmla="*/ 585888 h 6858000"/>
                <a:gd name="connsiteX25" fmla="*/ 2405914 w 6057007"/>
                <a:gd name="connsiteY25" fmla="*/ 536282 h 6858000"/>
                <a:gd name="connsiteX26" fmla="*/ 1345719 w 6057007"/>
                <a:gd name="connsiteY26" fmla="*/ 957619 h 6858000"/>
                <a:gd name="connsiteX27" fmla="*/ 73341 w 6057007"/>
                <a:gd name="connsiteY27" fmla="*/ 2571698 h 6858000"/>
                <a:gd name="connsiteX28" fmla="*/ 0 w 6057007"/>
                <a:gd name="connsiteY28" fmla="*/ 2803810 h 6858000"/>
                <a:gd name="connsiteX29" fmla="*/ 0 w 6057007"/>
                <a:gd name="connsiteY29" fmla="*/ 1147591 h 6858000"/>
                <a:gd name="connsiteX30" fmla="*/ 142706 w 6057007"/>
                <a:gd name="connsiteY30" fmla="*/ 968763 h 6858000"/>
                <a:gd name="connsiteX31" fmla="*/ 971831 w 6057007"/>
                <a:gd name="connsiteY31" fmla="*/ 249890 h 6858000"/>
                <a:gd name="connsiteX32" fmla="*/ 1288677 w 6057007"/>
                <a:gd name="connsiteY32" fmla="*/ 6583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57007" h="6858000">
                  <a:moveTo>
                    <a:pt x="1423825" y="0"/>
                  </a:moveTo>
                  <a:lnTo>
                    <a:pt x="4262456" y="0"/>
                  </a:lnTo>
                  <a:lnTo>
                    <a:pt x="4371584" y="79625"/>
                  </a:lnTo>
                  <a:cubicBezTo>
                    <a:pt x="4860533" y="476670"/>
                    <a:pt x="5063885" y="1132812"/>
                    <a:pt x="5400299" y="1779691"/>
                  </a:cubicBezTo>
                  <a:cubicBezTo>
                    <a:pt x="5848849" y="2642194"/>
                    <a:pt x="6244956" y="3497996"/>
                    <a:pt x="5961759" y="4554903"/>
                  </a:cubicBezTo>
                  <a:cubicBezTo>
                    <a:pt x="5691575" y="5563242"/>
                    <a:pt x="5092427" y="6238887"/>
                    <a:pt x="4326541" y="6729688"/>
                  </a:cubicBezTo>
                  <a:lnTo>
                    <a:pt x="4109121" y="6858000"/>
                  </a:lnTo>
                  <a:lnTo>
                    <a:pt x="1145358" y="6858000"/>
                  </a:lnTo>
                  <a:lnTo>
                    <a:pt x="1143587" y="6856705"/>
                  </a:lnTo>
                  <a:cubicBezTo>
                    <a:pt x="699546" y="6541440"/>
                    <a:pt x="399287" y="6392433"/>
                    <a:pt x="162579" y="6240990"/>
                  </a:cubicBezTo>
                  <a:lnTo>
                    <a:pt x="0" y="6125553"/>
                  </a:lnTo>
                  <a:lnTo>
                    <a:pt x="0" y="4670879"/>
                  </a:lnTo>
                  <a:lnTo>
                    <a:pt x="38388" y="4778792"/>
                  </a:lnTo>
                  <a:cubicBezTo>
                    <a:pt x="72793" y="4862402"/>
                    <a:pt x="111802" y="4945953"/>
                    <a:pt x="155449" y="5029879"/>
                  </a:cubicBezTo>
                  <a:cubicBezTo>
                    <a:pt x="273464" y="5256810"/>
                    <a:pt x="351295" y="5344113"/>
                    <a:pt x="411802" y="5399531"/>
                  </a:cubicBezTo>
                  <a:cubicBezTo>
                    <a:pt x="500065" y="5480405"/>
                    <a:pt x="628514" y="5555615"/>
                    <a:pt x="806388" y="5659633"/>
                  </a:cubicBezTo>
                  <a:cubicBezTo>
                    <a:pt x="1044358" y="5798926"/>
                    <a:pt x="1370396" y="5989780"/>
                    <a:pt x="1801512" y="6314010"/>
                  </a:cubicBezTo>
                  <a:cubicBezTo>
                    <a:pt x="2037213" y="6491324"/>
                    <a:pt x="2315885" y="6561958"/>
                    <a:pt x="2653483" y="6529898"/>
                  </a:cubicBezTo>
                  <a:cubicBezTo>
                    <a:pt x="2962383" y="6500529"/>
                    <a:pt x="3312661" y="6383221"/>
                    <a:pt x="3666486" y="6190615"/>
                  </a:cubicBezTo>
                  <a:cubicBezTo>
                    <a:pt x="4083218" y="5963697"/>
                    <a:pt x="4407642" y="5714350"/>
                    <a:pt x="4658657" y="5428179"/>
                  </a:cubicBezTo>
                  <a:cubicBezTo>
                    <a:pt x="4927319" y="5121947"/>
                    <a:pt x="5111907" y="4771422"/>
                    <a:pt x="5222967" y="4356944"/>
                  </a:cubicBezTo>
                  <a:cubicBezTo>
                    <a:pt x="5418167" y="3628447"/>
                    <a:pt x="5139747" y="3007703"/>
                    <a:pt x="4724795" y="2210416"/>
                  </a:cubicBezTo>
                  <a:cubicBezTo>
                    <a:pt x="4631776" y="2031551"/>
                    <a:pt x="4551122" y="1858737"/>
                    <a:pt x="4473185" y="1691554"/>
                  </a:cubicBezTo>
                  <a:cubicBezTo>
                    <a:pt x="4326842" y="1377756"/>
                    <a:pt x="4200559" y="1106810"/>
                    <a:pt x="4046677" y="911781"/>
                  </a:cubicBezTo>
                  <a:cubicBezTo>
                    <a:pt x="3910561" y="739097"/>
                    <a:pt x="3763658" y="641647"/>
                    <a:pt x="3555564" y="585888"/>
                  </a:cubicBezTo>
                  <a:cubicBezTo>
                    <a:pt x="3178534" y="484863"/>
                    <a:pt x="2791842" y="468166"/>
                    <a:pt x="2405914" y="536282"/>
                  </a:cubicBezTo>
                  <a:cubicBezTo>
                    <a:pt x="2032757" y="602054"/>
                    <a:pt x="1676044" y="743871"/>
                    <a:pt x="1345719" y="957619"/>
                  </a:cubicBezTo>
                  <a:cubicBezTo>
                    <a:pt x="762775" y="1334788"/>
                    <a:pt x="318714" y="1900690"/>
                    <a:pt x="73341" y="2571698"/>
                  </a:cubicBezTo>
                  <a:lnTo>
                    <a:pt x="0" y="2803810"/>
                  </a:lnTo>
                  <a:lnTo>
                    <a:pt x="0" y="1147591"/>
                  </a:lnTo>
                  <a:lnTo>
                    <a:pt x="142706" y="968763"/>
                  </a:lnTo>
                  <a:cubicBezTo>
                    <a:pt x="388539" y="688063"/>
                    <a:pt x="668237" y="446316"/>
                    <a:pt x="971831" y="249890"/>
                  </a:cubicBezTo>
                  <a:cubicBezTo>
                    <a:pt x="1074829" y="183240"/>
                    <a:pt x="1180574" y="121805"/>
                    <a:pt x="1288677" y="6583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3" name="Freeform: Shape 11282">
              <a:extLst>
                <a:ext uri="{FF2B5EF4-FFF2-40B4-BE49-F238E27FC236}">
                  <a16:creationId xmlns:a16="http://schemas.microsoft.com/office/drawing/2014/main" id="{035AC662-4000-411A-9E33-6A4B6C0FCB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91008" cy="6858000"/>
            </a:xfrm>
            <a:custGeom>
              <a:avLst/>
              <a:gdLst>
                <a:gd name="connsiteX0" fmla="*/ 0 w 6091008"/>
                <a:gd name="connsiteY0" fmla="*/ 5476844 h 6858000"/>
                <a:gd name="connsiteX1" fmla="*/ 15220 w 6091008"/>
                <a:gd name="connsiteY1" fmla="*/ 5501668 h 6858000"/>
                <a:gd name="connsiteX2" fmla="*/ 198940 w 6091008"/>
                <a:gd name="connsiteY2" fmla="*/ 5717964 h 6858000"/>
                <a:gd name="connsiteX3" fmla="*/ 251499 w 6091008"/>
                <a:gd name="connsiteY3" fmla="*/ 5763842 h 6858000"/>
                <a:gd name="connsiteX4" fmla="*/ 308460 w 6091008"/>
                <a:gd name="connsiteY4" fmla="*/ 5806337 h 6858000"/>
                <a:gd name="connsiteX5" fmla="*/ 368305 w 6091008"/>
                <a:gd name="connsiteY5" fmla="*/ 5847248 h 6858000"/>
                <a:gd name="connsiteX6" fmla="*/ 430451 w 6091008"/>
                <a:gd name="connsiteY6" fmla="*/ 5887305 h 6858000"/>
                <a:gd name="connsiteX7" fmla="*/ 975811 w 6091008"/>
                <a:gd name="connsiteY7" fmla="*/ 6205653 h 6858000"/>
                <a:gd name="connsiteX8" fmla="*/ 1510250 w 6091008"/>
                <a:gd name="connsiteY8" fmla="*/ 6575390 h 6858000"/>
                <a:gd name="connsiteX9" fmla="*/ 2002437 w 6091008"/>
                <a:gd name="connsiteY9" fmla="*/ 6825029 h 6858000"/>
                <a:gd name="connsiteX10" fmla="*/ 2137670 w 6091008"/>
                <a:gd name="connsiteY10" fmla="*/ 6856874 h 6858000"/>
                <a:gd name="connsiteX11" fmla="*/ 2145778 w 6091008"/>
                <a:gd name="connsiteY11" fmla="*/ 6858000 h 6858000"/>
                <a:gd name="connsiteX12" fmla="*/ 1098858 w 6091008"/>
                <a:gd name="connsiteY12" fmla="*/ 6858000 h 6858000"/>
                <a:gd name="connsiteX13" fmla="*/ 1004166 w 6091008"/>
                <a:gd name="connsiteY13" fmla="*/ 6786858 h 6858000"/>
                <a:gd name="connsiteX14" fmla="*/ 751974 w 6091008"/>
                <a:gd name="connsiteY14" fmla="*/ 6608169 h 6858000"/>
                <a:gd name="connsiteX15" fmla="*/ 623305 w 6091008"/>
                <a:gd name="connsiteY15" fmla="*/ 6522172 h 6858000"/>
                <a:gd name="connsiteX16" fmla="*/ 492346 w 6091008"/>
                <a:gd name="connsiteY16" fmla="*/ 6437477 h 6858000"/>
                <a:gd name="connsiteX17" fmla="*/ 358536 w 6091008"/>
                <a:gd name="connsiteY17" fmla="*/ 6352312 h 6858000"/>
                <a:gd name="connsiteX18" fmla="*/ 290710 w 6091008"/>
                <a:gd name="connsiteY18" fmla="*/ 6308820 h 6858000"/>
                <a:gd name="connsiteX19" fmla="*/ 221792 w 6091008"/>
                <a:gd name="connsiteY19" fmla="*/ 6263122 h 6858000"/>
                <a:gd name="connsiteX20" fmla="*/ 152460 w 6091008"/>
                <a:gd name="connsiteY20" fmla="*/ 6215106 h 6858000"/>
                <a:gd name="connsiteX21" fmla="*/ 83055 w 6091008"/>
                <a:gd name="connsiteY21" fmla="*/ 6163978 h 6858000"/>
                <a:gd name="connsiteX22" fmla="*/ 14161 w 6091008"/>
                <a:gd name="connsiteY22" fmla="*/ 6109014 h 6858000"/>
                <a:gd name="connsiteX23" fmla="*/ 0 w 6091008"/>
                <a:gd name="connsiteY23" fmla="*/ 6096195 h 6858000"/>
                <a:gd name="connsiteX24" fmla="*/ 3707444 w 6091008"/>
                <a:gd name="connsiteY24" fmla="*/ 0 h 6858000"/>
                <a:gd name="connsiteX25" fmla="*/ 4265528 w 6091008"/>
                <a:gd name="connsiteY25" fmla="*/ 0 h 6858000"/>
                <a:gd name="connsiteX26" fmla="*/ 4291472 w 6091008"/>
                <a:gd name="connsiteY26" fmla="*/ 15596 h 6858000"/>
                <a:gd name="connsiteX27" fmla="*/ 4431124 w 6091008"/>
                <a:gd name="connsiteY27" fmla="*/ 119052 h 6858000"/>
                <a:gd name="connsiteX28" fmla="*/ 4899570 w 6091008"/>
                <a:gd name="connsiteY28" fmla="*/ 643769 h 6858000"/>
                <a:gd name="connsiteX29" fmla="*/ 5247925 w 6091008"/>
                <a:gd name="connsiteY29" fmla="*/ 1232134 h 6858000"/>
                <a:gd name="connsiteX30" fmla="*/ 5401234 w 6091008"/>
                <a:gd name="connsiteY30" fmla="*/ 1518442 h 6858000"/>
                <a:gd name="connsiteX31" fmla="*/ 5480921 w 6091008"/>
                <a:gd name="connsiteY31" fmla="*/ 1662114 h 6858000"/>
                <a:gd name="connsiteX32" fmla="*/ 5561804 w 6091008"/>
                <a:gd name="connsiteY32" fmla="*/ 1812436 h 6858000"/>
                <a:gd name="connsiteX33" fmla="*/ 5855037 w 6091008"/>
                <a:gd name="connsiteY33" fmla="*/ 2457716 h 6858000"/>
                <a:gd name="connsiteX34" fmla="*/ 6052254 w 6091008"/>
                <a:gd name="connsiteY34" fmla="*/ 3193699 h 6858000"/>
                <a:gd name="connsiteX35" fmla="*/ 6073151 w 6091008"/>
                <a:gd name="connsiteY35" fmla="*/ 4004612 h 6858000"/>
                <a:gd name="connsiteX36" fmla="*/ 6067309 w 6091008"/>
                <a:gd name="connsiteY36" fmla="*/ 4055890 h 6858000"/>
                <a:gd name="connsiteX37" fmla="*/ 6059979 w 6091008"/>
                <a:gd name="connsiteY37" fmla="*/ 4106917 h 6858000"/>
                <a:gd name="connsiteX38" fmla="*/ 6052371 w 6091008"/>
                <a:gd name="connsiteY38" fmla="*/ 4158016 h 6858000"/>
                <a:gd name="connsiteX39" fmla="*/ 6043434 w 6091008"/>
                <a:gd name="connsiteY39" fmla="*/ 4208759 h 6858000"/>
                <a:gd name="connsiteX40" fmla="*/ 6023229 w 6091008"/>
                <a:gd name="connsiteY40" fmla="*/ 4309769 h 6858000"/>
                <a:gd name="connsiteX41" fmla="*/ 5999922 w 6091008"/>
                <a:gd name="connsiteY41" fmla="*/ 4409799 h 6858000"/>
                <a:gd name="connsiteX42" fmla="*/ 5987157 w 6091008"/>
                <a:gd name="connsiteY42" fmla="*/ 4459369 h 6858000"/>
                <a:gd name="connsiteX43" fmla="*/ 5973731 w 6091008"/>
                <a:gd name="connsiteY43" fmla="*/ 4508027 h 6858000"/>
                <a:gd name="connsiteX44" fmla="*/ 5944653 w 6091008"/>
                <a:gd name="connsiteY44" fmla="*/ 4602538 h 6858000"/>
                <a:gd name="connsiteX45" fmla="*/ 5915334 w 6091008"/>
                <a:gd name="connsiteY45" fmla="*/ 4696982 h 6858000"/>
                <a:gd name="connsiteX46" fmla="*/ 5881786 w 6091008"/>
                <a:gd name="connsiteY46" fmla="*/ 4790295 h 6858000"/>
                <a:gd name="connsiteX47" fmla="*/ 5539609 w 6091008"/>
                <a:gd name="connsiteY47" fmla="*/ 5504511 h 6858000"/>
                <a:gd name="connsiteX48" fmla="*/ 5432400 w 6091008"/>
                <a:gd name="connsiteY48" fmla="*/ 5669348 h 6858000"/>
                <a:gd name="connsiteX49" fmla="*/ 5404330 w 6091008"/>
                <a:gd name="connsiteY49" fmla="*/ 5709372 h 6858000"/>
                <a:gd name="connsiteX50" fmla="*/ 5375525 w 6091008"/>
                <a:gd name="connsiteY50" fmla="*/ 5748757 h 6858000"/>
                <a:gd name="connsiteX51" fmla="*/ 5317831 w 6091008"/>
                <a:gd name="connsiteY51" fmla="*/ 5827355 h 6858000"/>
                <a:gd name="connsiteX52" fmla="*/ 5288208 w 6091008"/>
                <a:gd name="connsiteY52" fmla="*/ 5865932 h 6858000"/>
                <a:gd name="connsiteX53" fmla="*/ 5273251 w 6091008"/>
                <a:gd name="connsiteY53" fmla="*/ 5885035 h 6858000"/>
                <a:gd name="connsiteX54" fmla="*/ 5256656 w 6091008"/>
                <a:gd name="connsiteY54" fmla="*/ 5902520 h 6858000"/>
                <a:gd name="connsiteX55" fmla="*/ 5189858 w 6091008"/>
                <a:gd name="connsiteY55" fmla="*/ 5971616 h 6858000"/>
                <a:gd name="connsiteX56" fmla="*/ 5156287 w 6091008"/>
                <a:gd name="connsiteY56" fmla="*/ 6005600 h 6858000"/>
                <a:gd name="connsiteX57" fmla="*/ 5121598 w 6091008"/>
                <a:gd name="connsiteY57" fmla="*/ 6037962 h 6858000"/>
                <a:gd name="connsiteX58" fmla="*/ 5051798 w 6091008"/>
                <a:gd name="connsiteY58" fmla="*/ 6101838 h 6858000"/>
                <a:gd name="connsiteX59" fmla="*/ 4463594 w 6091008"/>
                <a:gd name="connsiteY59" fmla="*/ 6532280 h 6858000"/>
                <a:gd name="connsiteX60" fmla="*/ 4388637 w 6091008"/>
                <a:gd name="connsiteY60" fmla="*/ 6579169 h 6858000"/>
                <a:gd name="connsiteX61" fmla="*/ 4312856 w 6091008"/>
                <a:gd name="connsiteY61" fmla="*/ 6623337 h 6858000"/>
                <a:gd name="connsiteX62" fmla="*/ 4237558 w 6091008"/>
                <a:gd name="connsiteY62" fmla="*/ 6667632 h 6858000"/>
                <a:gd name="connsiteX63" fmla="*/ 4161774 w 6091008"/>
                <a:gd name="connsiteY63" fmla="*/ 6709883 h 6858000"/>
                <a:gd name="connsiteX64" fmla="*/ 4010448 w 6091008"/>
                <a:gd name="connsiteY64" fmla="*/ 6792981 h 6858000"/>
                <a:gd name="connsiteX65" fmla="*/ 3935163 w 6091008"/>
                <a:gd name="connsiteY65" fmla="*/ 6834338 h 6858000"/>
                <a:gd name="connsiteX66" fmla="*/ 3892887 w 6091008"/>
                <a:gd name="connsiteY66" fmla="*/ 6858000 h 6858000"/>
                <a:gd name="connsiteX67" fmla="*/ 2743942 w 6091008"/>
                <a:gd name="connsiteY67" fmla="*/ 6858000 h 6858000"/>
                <a:gd name="connsiteX68" fmla="*/ 2852577 w 6091008"/>
                <a:gd name="connsiteY68" fmla="*/ 6838910 h 6858000"/>
                <a:gd name="connsiteX69" fmla="*/ 3143255 w 6091008"/>
                <a:gd name="connsiteY69" fmla="*/ 6759775 h 6858000"/>
                <a:gd name="connsiteX70" fmla="*/ 3430899 w 6091008"/>
                <a:gd name="connsiteY70" fmla="*/ 6650056 h 6858000"/>
                <a:gd name="connsiteX71" fmla="*/ 3713289 w 6091008"/>
                <a:gd name="connsiteY71" fmla="*/ 6514054 h 6858000"/>
                <a:gd name="connsiteX72" fmla="*/ 3981228 w 6091008"/>
                <a:gd name="connsiteY72" fmla="*/ 6334878 h 6858000"/>
                <a:gd name="connsiteX73" fmla="*/ 4107885 w 6091008"/>
                <a:gd name="connsiteY73" fmla="*/ 6233689 h 6858000"/>
                <a:gd name="connsiteX74" fmla="*/ 4169795 w 6091008"/>
                <a:gd name="connsiteY74" fmla="*/ 6181389 h 6858000"/>
                <a:gd name="connsiteX75" fmla="*/ 4229189 w 6091008"/>
                <a:gd name="connsiteY75" fmla="*/ 6125914 h 6858000"/>
                <a:gd name="connsiteX76" fmla="*/ 4652064 w 6091008"/>
                <a:gd name="connsiteY76" fmla="*/ 5641457 h 6858000"/>
                <a:gd name="connsiteX77" fmla="*/ 4697555 w 6091008"/>
                <a:gd name="connsiteY77" fmla="*/ 5576516 h 6858000"/>
                <a:gd name="connsiteX78" fmla="*/ 4720492 w 6091008"/>
                <a:gd name="connsiteY78" fmla="*/ 5544537 h 6858000"/>
                <a:gd name="connsiteX79" fmla="*/ 4741922 w 6091008"/>
                <a:gd name="connsiteY79" fmla="*/ 5511420 h 6858000"/>
                <a:gd name="connsiteX80" fmla="*/ 4784179 w 6091008"/>
                <a:gd name="connsiteY80" fmla="*/ 5445022 h 6858000"/>
                <a:gd name="connsiteX81" fmla="*/ 4794796 w 6091008"/>
                <a:gd name="connsiteY81" fmla="*/ 5428584 h 6858000"/>
                <a:gd name="connsiteX82" fmla="*/ 4807173 w 6091008"/>
                <a:gd name="connsiteY82" fmla="*/ 5413795 h 6858000"/>
                <a:gd name="connsiteX83" fmla="*/ 4830010 w 6091008"/>
                <a:gd name="connsiteY83" fmla="*/ 5382674 h 6858000"/>
                <a:gd name="connsiteX84" fmla="*/ 4874298 w 6091008"/>
                <a:gd name="connsiteY84" fmla="*/ 5319323 h 6858000"/>
                <a:gd name="connsiteX85" fmla="*/ 4896484 w 6091008"/>
                <a:gd name="connsiteY85" fmla="*/ 5287734 h 6858000"/>
                <a:gd name="connsiteX86" fmla="*/ 4918019 w 6091008"/>
                <a:gd name="connsiteY86" fmla="*/ 5255673 h 6858000"/>
                <a:gd name="connsiteX87" fmla="*/ 4999238 w 6091008"/>
                <a:gd name="connsiteY87" fmla="*/ 5124058 h 6858000"/>
                <a:gd name="connsiteX88" fmla="*/ 5251271 w 6091008"/>
                <a:gd name="connsiteY88" fmla="*/ 4554965 h 6858000"/>
                <a:gd name="connsiteX89" fmla="*/ 5276136 w 6091008"/>
                <a:gd name="connsiteY89" fmla="*/ 4480521 h 6858000"/>
                <a:gd name="connsiteX90" fmla="*/ 5297442 w 6091008"/>
                <a:gd name="connsiteY90" fmla="*/ 4404389 h 6858000"/>
                <a:gd name="connsiteX91" fmla="*/ 5318953 w 6091008"/>
                <a:gd name="connsiteY91" fmla="*/ 4328458 h 6858000"/>
                <a:gd name="connsiteX92" fmla="*/ 5328684 w 6091008"/>
                <a:gd name="connsiteY92" fmla="*/ 4291175 h 6858000"/>
                <a:gd name="connsiteX93" fmla="*/ 5337470 w 6091008"/>
                <a:gd name="connsiteY93" fmla="*/ 4254522 h 6858000"/>
                <a:gd name="connsiteX94" fmla="*/ 5353277 w 6091008"/>
                <a:gd name="connsiteY94" fmla="*/ 4181038 h 6858000"/>
                <a:gd name="connsiteX95" fmla="*/ 5366762 w 6091008"/>
                <a:gd name="connsiteY95" fmla="*/ 4107520 h 6858000"/>
                <a:gd name="connsiteX96" fmla="*/ 5373105 w 6091008"/>
                <a:gd name="connsiteY96" fmla="*/ 4070802 h 6858000"/>
                <a:gd name="connsiteX97" fmla="*/ 5378288 w 6091008"/>
                <a:gd name="connsiteY97" fmla="*/ 4034066 h 6858000"/>
                <a:gd name="connsiteX98" fmla="*/ 5383471 w 6091008"/>
                <a:gd name="connsiteY98" fmla="*/ 3997331 h 6858000"/>
                <a:gd name="connsiteX99" fmla="*/ 5387373 w 6091008"/>
                <a:gd name="connsiteY99" fmla="*/ 3960547 h 6858000"/>
                <a:gd name="connsiteX100" fmla="*/ 5375699 w 6091008"/>
                <a:gd name="connsiteY100" fmla="*/ 3369810 h 6858000"/>
                <a:gd name="connsiteX101" fmla="*/ 5225695 w 6091008"/>
                <a:gd name="connsiteY101" fmla="*/ 2777923 h 6858000"/>
                <a:gd name="connsiteX102" fmla="*/ 4989893 w 6091008"/>
                <a:gd name="connsiteY102" fmla="*/ 2181595 h 6858000"/>
                <a:gd name="connsiteX103" fmla="*/ 4856777 w 6091008"/>
                <a:gd name="connsiteY103" fmla="*/ 1872581 h 6858000"/>
                <a:gd name="connsiteX104" fmla="*/ 4729367 w 6091008"/>
                <a:gd name="connsiteY104" fmla="*/ 1547581 h 6858000"/>
                <a:gd name="connsiteX105" fmla="*/ 4510575 w 6091008"/>
                <a:gd name="connsiteY105" fmla="*/ 917244 h 6858000"/>
                <a:gd name="connsiteX106" fmla="*/ 4387446 w 6091008"/>
                <a:gd name="connsiteY106" fmla="*/ 626512 h 6858000"/>
                <a:gd name="connsiteX107" fmla="*/ 4227716 w 6091008"/>
                <a:gd name="connsiteY107" fmla="*/ 368510 h 6858000"/>
                <a:gd name="connsiteX108" fmla="*/ 4017774 w 6091008"/>
                <a:gd name="connsiteY108" fmla="*/ 161674 h 6858000"/>
                <a:gd name="connsiteX109" fmla="*/ 3761542 w 6091008"/>
                <a:gd name="connsiteY109" fmla="*/ 19860 h 6858000"/>
                <a:gd name="connsiteX110" fmla="*/ 3727185 w 6091008"/>
                <a:gd name="connsiteY110" fmla="*/ 6533 h 6858000"/>
                <a:gd name="connsiteX111" fmla="*/ 1325680 w 6091008"/>
                <a:gd name="connsiteY111" fmla="*/ 0 h 6858000"/>
                <a:gd name="connsiteX112" fmla="*/ 2347354 w 6091008"/>
                <a:gd name="connsiteY112" fmla="*/ 0 h 6858000"/>
                <a:gd name="connsiteX113" fmla="*/ 2262734 w 6091008"/>
                <a:gd name="connsiteY113" fmla="*/ 20581 h 6858000"/>
                <a:gd name="connsiteX114" fmla="*/ 1969830 w 6091008"/>
                <a:gd name="connsiteY114" fmla="*/ 118108 h 6858000"/>
                <a:gd name="connsiteX115" fmla="*/ 1897367 w 6091008"/>
                <a:gd name="connsiteY115" fmla="*/ 145059 h 6858000"/>
                <a:gd name="connsiteX116" fmla="*/ 1825860 w 6091008"/>
                <a:gd name="connsiteY116" fmla="*/ 175210 h 6858000"/>
                <a:gd name="connsiteX117" fmla="*/ 1754258 w 6091008"/>
                <a:gd name="connsiteY117" fmla="*/ 204746 h 6858000"/>
                <a:gd name="connsiteX118" fmla="*/ 1683442 w 6091008"/>
                <a:gd name="connsiteY118" fmla="*/ 237143 h 6858000"/>
                <a:gd name="connsiteX119" fmla="*/ 1612330 w 6091008"/>
                <a:gd name="connsiteY119" fmla="*/ 268724 h 6858000"/>
                <a:gd name="connsiteX120" fmla="*/ 1542244 w 6091008"/>
                <a:gd name="connsiteY120" fmla="*/ 303229 h 6858000"/>
                <a:gd name="connsiteX121" fmla="*/ 1471990 w 6091008"/>
                <a:gd name="connsiteY121" fmla="*/ 337395 h 6858000"/>
                <a:gd name="connsiteX122" fmla="*/ 1402813 w 6091008"/>
                <a:gd name="connsiteY122" fmla="*/ 374794 h 6858000"/>
                <a:gd name="connsiteX123" fmla="*/ 1333886 w 6091008"/>
                <a:gd name="connsiteY123" fmla="*/ 412702 h 6858000"/>
                <a:gd name="connsiteX124" fmla="*/ 1266278 w 6091008"/>
                <a:gd name="connsiteY124" fmla="*/ 453907 h 6858000"/>
                <a:gd name="connsiteX125" fmla="*/ 1199136 w 6091008"/>
                <a:gd name="connsiteY125" fmla="*/ 496266 h 6858000"/>
                <a:gd name="connsiteX126" fmla="*/ 1182302 w 6091008"/>
                <a:gd name="connsiteY126" fmla="*/ 506917 h 6858000"/>
                <a:gd name="connsiteX127" fmla="*/ 1166009 w 6091008"/>
                <a:gd name="connsiteY127" fmla="*/ 518449 h 6858000"/>
                <a:gd name="connsiteX128" fmla="*/ 1133302 w 6091008"/>
                <a:gd name="connsiteY128" fmla="*/ 541479 h 6858000"/>
                <a:gd name="connsiteX129" fmla="*/ 1067923 w 6091008"/>
                <a:gd name="connsiteY129" fmla="*/ 587403 h 6858000"/>
                <a:gd name="connsiteX130" fmla="*/ 1051509 w 6091008"/>
                <a:gd name="connsiteY130" fmla="*/ 598902 h 6858000"/>
                <a:gd name="connsiteX131" fmla="*/ 1035673 w 6091008"/>
                <a:gd name="connsiteY131" fmla="*/ 611145 h 6858000"/>
                <a:gd name="connsiteX132" fmla="*/ 1003878 w 6091008"/>
                <a:gd name="connsiteY132" fmla="*/ 635598 h 6858000"/>
                <a:gd name="connsiteX133" fmla="*/ 877673 w 6091008"/>
                <a:gd name="connsiteY133" fmla="*/ 735582 h 6858000"/>
                <a:gd name="connsiteX134" fmla="*/ 417533 w 6091008"/>
                <a:gd name="connsiteY134" fmla="*/ 1198720 h 6858000"/>
                <a:gd name="connsiteX135" fmla="*/ 54935 w 6091008"/>
                <a:gd name="connsiteY135" fmla="*/ 1756293 h 6858000"/>
                <a:gd name="connsiteX136" fmla="*/ 17844 w 6091008"/>
                <a:gd name="connsiteY136" fmla="*/ 1831433 h 6858000"/>
                <a:gd name="connsiteX137" fmla="*/ 0 w 6091008"/>
                <a:gd name="connsiteY137" fmla="*/ 1869131 h 6858000"/>
                <a:gd name="connsiteX138" fmla="*/ 0 w 6091008"/>
                <a:gd name="connsiteY138" fmla="*/ 1198550 h 6858000"/>
                <a:gd name="connsiteX139" fmla="*/ 185957 w 6091008"/>
                <a:gd name="connsiteY139" fmla="*/ 961506 h 6858000"/>
                <a:gd name="connsiteX140" fmla="*/ 689746 w 6091008"/>
                <a:gd name="connsiteY140" fmla="*/ 447064 h 6858000"/>
                <a:gd name="connsiteX141" fmla="*/ 827126 w 6091008"/>
                <a:gd name="connsiteY141" fmla="*/ 333881 h 6858000"/>
                <a:gd name="connsiteX142" fmla="*/ 968997 w 6091008"/>
                <a:gd name="connsiteY142" fmla="*/ 228085 h 6858000"/>
                <a:gd name="connsiteX143" fmla="*/ 1004883 w 6091008"/>
                <a:gd name="connsiteY143" fmla="*/ 202373 h 6858000"/>
                <a:gd name="connsiteX144" fmla="*/ 1022826 w 6091008"/>
                <a:gd name="connsiteY144" fmla="*/ 189517 h 6858000"/>
                <a:gd name="connsiteX145" fmla="*/ 1041187 w 6091008"/>
                <a:gd name="connsiteY145" fmla="*/ 177509 h 6858000"/>
                <a:gd name="connsiteX146" fmla="*/ 1114760 w 6091008"/>
                <a:gd name="connsiteY146" fmla="*/ 129512 h 6858000"/>
                <a:gd name="connsiteX147" fmla="*/ 1188498 w 6091008"/>
                <a:gd name="connsiteY147" fmla="*/ 81854 h 6858000"/>
                <a:gd name="connsiteX148" fmla="*/ 1263461 w 6091008"/>
                <a:gd name="connsiteY148" fmla="*/ 368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6091008" h="6858000">
                  <a:moveTo>
                    <a:pt x="0" y="5476844"/>
                  </a:moveTo>
                  <a:lnTo>
                    <a:pt x="15220" y="5501668"/>
                  </a:lnTo>
                  <a:cubicBezTo>
                    <a:pt x="69097" y="5585141"/>
                    <a:pt x="130925" y="5654403"/>
                    <a:pt x="198940" y="5717964"/>
                  </a:cubicBezTo>
                  <a:lnTo>
                    <a:pt x="251499" y="5763842"/>
                  </a:lnTo>
                  <a:lnTo>
                    <a:pt x="308460" y="5806337"/>
                  </a:lnTo>
                  <a:cubicBezTo>
                    <a:pt x="326685" y="5820934"/>
                    <a:pt x="348384" y="5833667"/>
                    <a:pt x="368305" y="5847248"/>
                  </a:cubicBezTo>
                  <a:cubicBezTo>
                    <a:pt x="388782" y="5860683"/>
                    <a:pt x="408424" y="5874336"/>
                    <a:pt x="430451" y="5887305"/>
                  </a:cubicBezTo>
                  <a:cubicBezTo>
                    <a:pt x="601703" y="5991186"/>
                    <a:pt x="792871" y="6091279"/>
                    <a:pt x="975811" y="6205653"/>
                  </a:cubicBezTo>
                  <a:cubicBezTo>
                    <a:pt x="1159565" y="6318920"/>
                    <a:pt x="1337666" y="6443625"/>
                    <a:pt x="1510250" y="6575390"/>
                  </a:cubicBezTo>
                  <a:cubicBezTo>
                    <a:pt x="1658997" y="6690317"/>
                    <a:pt x="1824862" y="6774210"/>
                    <a:pt x="2002437" y="6825029"/>
                  </a:cubicBezTo>
                  <a:cubicBezTo>
                    <a:pt x="2046812" y="6837803"/>
                    <a:pt x="2091936" y="6848385"/>
                    <a:pt x="2137670" y="6856874"/>
                  </a:cubicBezTo>
                  <a:lnTo>
                    <a:pt x="2145778" y="6858000"/>
                  </a:lnTo>
                  <a:lnTo>
                    <a:pt x="1098858" y="6858000"/>
                  </a:lnTo>
                  <a:lnTo>
                    <a:pt x="1004166" y="6786858"/>
                  </a:lnTo>
                  <a:cubicBezTo>
                    <a:pt x="920997" y="6725805"/>
                    <a:pt x="837118" y="6666016"/>
                    <a:pt x="751974" y="6608169"/>
                  </a:cubicBezTo>
                  <a:lnTo>
                    <a:pt x="623305" y="6522172"/>
                  </a:lnTo>
                  <a:lnTo>
                    <a:pt x="492346" y="6437477"/>
                  </a:lnTo>
                  <a:lnTo>
                    <a:pt x="358536" y="6352312"/>
                  </a:lnTo>
                  <a:lnTo>
                    <a:pt x="290710" y="6308820"/>
                  </a:lnTo>
                  <a:lnTo>
                    <a:pt x="221792" y="6263122"/>
                  </a:lnTo>
                  <a:cubicBezTo>
                    <a:pt x="198889" y="6248595"/>
                    <a:pt x="175526" y="6231442"/>
                    <a:pt x="152460" y="6215106"/>
                  </a:cubicBezTo>
                  <a:cubicBezTo>
                    <a:pt x="129301" y="6198154"/>
                    <a:pt x="105988" y="6183223"/>
                    <a:pt x="83055" y="6163978"/>
                  </a:cubicBezTo>
                  <a:lnTo>
                    <a:pt x="14161" y="6109014"/>
                  </a:lnTo>
                  <a:lnTo>
                    <a:pt x="0" y="6096195"/>
                  </a:lnTo>
                  <a:close/>
                  <a:moveTo>
                    <a:pt x="3707444" y="0"/>
                  </a:moveTo>
                  <a:lnTo>
                    <a:pt x="4265528" y="0"/>
                  </a:lnTo>
                  <a:lnTo>
                    <a:pt x="4291472" y="15596"/>
                  </a:lnTo>
                  <a:cubicBezTo>
                    <a:pt x="4339292" y="47637"/>
                    <a:pt x="4385917" y="82210"/>
                    <a:pt x="4431124" y="119052"/>
                  </a:cubicBezTo>
                  <a:cubicBezTo>
                    <a:pt x="4612085" y="266897"/>
                    <a:pt x="4766658" y="451392"/>
                    <a:pt x="4899570" y="643769"/>
                  </a:cubicBezTo>
                  <a:cubicBezTo>
                    <a:pt x="5032421" y="836866"/>
                    <a:pt x="5144168" y="1037706"/>
                    <a:pt x="5247925" y="1232134"/>
                  </a:cubicBezTo>
                  <a:cubicBezTo>
                    <a:pt x="5299886" y="1329516"/>
                    <a:pt x="5349860" y="1425631"/>
                    <a:pt x="5401234" y="1518442"/>
                  </a:cubicBezTo>
                  <a:lnTo>
                    <a:pt x="5480921" y="1662114"/>
                  </a:lnTo>
                  <a:cubicBezTo>
                    <a:pt x="5508162" y="1711659"/>
                    <a:pt x="5535098" y="1761858"/>
                    <a:pt x="5561804" y="1812436"/>
                  </a:cubicBezTo>
                  <a:cubicBezTo>
                    <a:pt x="5668394" y="2015131"/>
                    <a:pt x="5769309" y="2228374"/>
                    <a:pt x="5855037" y="2457716"/>
                  </a:cubicBezTo>
                  <a:cubicBezTo>
                    <a:pt x="5940757" y="2686612"/>
                    <a:pt x="6011031" y="2932566"/>
                    <a:pt x="6052254" y="3193699"/>
                  </a:cubicBezTo>
                  <a:cubicBezTo>
                    <a:pt x="6093625" y="3454283"/>
                    <a:pt x="6103924" y="3730828"/>
                    <a:pt x="6073151" y="4004612"/>
                  </a:cubicBezTo>
                  <a:lnTo>
                    <a:pt x="6067309" y="4055890"/>
                  </a:lnTo>
                  <a:cubicBezTo>
                    <a:pt x="6065066" y="4072953"/>
                    <a:pt x="6062462" y="4089919"/>
                    <a:pt x="6059979" y="4106917"/>
                  </a:cubicBezTo>
                  <a:lnTo>
                    <a:pt x="6052371" y="4158016"/>
                  </a:lnTo>
                  <a:cubicBezTo>
                    <a:pt x="6049766" y="4174982"/>
                    <a:pt x="6046401" y="4191890"/>
                    <a:pt x="6043434" y="4208759"/>
                  </a:cubicBezTo>
                  <a:cubicBezTo>
                    <a:pt x="6037102" y="4242536"/>
                    <a:pt x="6031011" y="4276380"/>
                    <a:pt x="6023229" y="4309769"/>
                  </a:cubicBezTo>
                  <a:cubicBezTo>
                    <a:pt x="6015690" y="4343223"/>
                    <a:pt x="6008874" y="4376870"/>
                    <a:pt x="5999922" y="4409799"/>
                  </a:cubicBezTo>
                  <a:lnTo>
                    <a:pt x="5987157" y="4459369"/>
                  </a:lnTo>
                  <a:cubicBezTo>
                    <a:pt x="5982945" y="4476053"/>
                    <a:pt x="5978687" y="4492427"/>
                    <a:pt x="5973731" y="4508027"/>
                  </a:cubicBezTo>
                  <a:lnTo>
                    <a:pt x="5944653" y="4602538"/>
                  </a:lnTo>
                  <a:lnTo>
                    <a:pt x="5915334" y="4696982"/>
                  </a:lnTo>
                  <a:cubicBezTo>
                    <a:pt x="5905346" y="4728457"/>
                    <a:pt x="5892944" y="4759283"/>
                    <a:pt x="5881786" y="4790295"/>
                  </a:cubicBezTo>
                  <a:cubicBezTo>
                    <a:pt x="5791737" y="5038923"/>
                    <a:pt x="5677271" y="5280123"/>
                    <a:pt x="5539609" y="5504511"/>
                  </a:cubicBezTo>
                  <a:lnTo>
                    <a:pt x="5432400" y="5669348"/>
                  </a:lnTo>
                  <a:cubicBezTo>
                    <a:pt x="5423763" y="5683225"/>
                    <a:pt x="5413823" y="5696165"/>
                    <a:pt x="5404330" y="5709372"/>
                  </a:cubicBezTo>
                  <a:lnTo>
                    <a:pt x="5375525" y="5748757"/>
                  </a:lnTo>
                  <a:lnTo>
                    <a:pt x="5317831" y="5827355"/>
                  </a:lnTo>
                  <a:cubicBezTo>
                    <a:pt x="5308217" y="5840529"/>
                    <a:pt x="5298639" y="5853567"/>
                    <a:pt x="5288208" y="5865932"/>
                  </a:cubicBezTo>
                  <a:cubicBezTo>
                    <a:pt x="5283153" y="5872232"/>
                    <a:pt x="5278509" y="5878936"/>
                    <a:pt x="5273251" y="5885035"/>
                  </a:cubicBezTo>
                  <a:cubicBezTo>
                    <a:pt x="5267908" y="5890963"/>
                    <a:pt x="5262120" y="5896624"/>
                    <a:pt x="5256656" y="5902520"/>
                  </a:cubicBezTo>
                  <a:lnTo>
                    <a:pt x="5189858" y="5971616"/>
                  </a:lnTo>
                  <a:cubicBezTo>
                    <a:pt x="5178681" y="5982899"/>
                    <a:pt x="5167959" y="5994892"/>
                    <a:pt x="5156287" y="6005600"/>
                  </a:cubicBezTo>
                  <a:lnTo>
                    <a:pt x="5121598" y="6037962"/>
                  </a:lnTo>
                  <a:lnTo>
                    <a:pt x="5051798" y="6101838"/>
                  </a:lnTo>
                  <a:cubicBezTo>
                    <a:pt x="4864110" y="6268956"/>
                    <a:pt x="4663874" y="6407541"/>
                    <a:pt x="4463594" y="6532280"/>
                  </a:cubicBezTo>
                  <a:cubicBezTo>
                    <a:pt x="4438472" y="6547774"/>
                    <a:pt x="4413434" y="6563439"/>
                    <a:pt x="4388637" y="6579169"/>
                  </a:cubicBezTo>
                  <a:lnTo>
                    <a:pt x="4312856" y="6623337"/>
                  </a:lnTo>
                  <a:lnTo>
                    <a:pt x="4237558" y="6667632"/>
                  </a:lnTo>
                  <a:cubicBezTo>
                    <a:pt x="4212548" y="6682715"/>
                    <a:pt x="4186842" y="6695553"/>
                    <a:pt x="4161774" y="6709883"/>
                  </a:cubicBezTo>
                  <a:cubicBezTo>
                    <a:pt x="4111167" y="6737392"/>
                    <a:pt x="4061123" y="6766670"/>
                    <a:pt x="4010448" y="6792981"/>
                  </a:cubicBezTo>
                  <a:cubicBezTo>
                    <a:pt x="3985322" y="6806562"/>
                    <a:pt x="3960037" y="6820248"/>
                    <a:pt x="3935163" y="6834338"/>
                  </a:cubicBezTo>
                  <a:lnTo>
                    <a:pt x="3892887" y="6858000"/>
                  </a:lnTo>
                  <a:lnTo>
                    <a:pt x="2743942" y="6858000"/>
                  </a:lnTo>
                  <a:lnTo>
                    <a:pt x="2852577" y="6838910"/>
                  </a:lnTo>
                  <a:cubicBezTo>
                    <a:pt x="2949686" y="6818527"/>
                    <a:pt x="3046805" y="6791706"/>
                    <a:pt x="3143255" y="6759775"/>
                  </a:cubicBezTo>
                  <a:cubicBezTo>
                    <a:pt x="3239807" y="6727945"/>
                    <a:pt x="3335416" y="6689975"/>
                    <a:pt x="3430899" y="6650056"/>
                  </a:cubicBezTo>
                  <a:cubicBezTo>
                    <a:pt x="3526299" y="6609969"/>
                    <a:pt x="3621242" y="6565786"/>
                    <a:pt x="3713289" y="6514054"/>
                  </a:cubicBezTo>
                  <a:cubicBezTo>
                    <a:pt x="3805137" y="6460650"/>
                    <a:pt x="3895762" y="6401178"/>
                    <a:pt x="3981228" y="6334878"/>
                  </a:cubicBezTo>
                  <a:cubicBezTo>
                    <a:pt x="4024934" y="6303166"/>
                    <a:pt x="4066572" y="6268544"/>
                    <a:pt x="4107885" y="6233689"/>
                  </a:cubicBezTo>
                  <a:cubicBezTo>
                    <a:pt x="4128602" y="6216277"/>
                    <a:pt x="4149365" y="6199173"/>
                    <a:pt x="4169795" y="6181389"/>
                  </a:cubicBezTo>
                  <a:cubicBezTo>
                    <a:pt x="4189729" y="6163032"/>
                    <a:pt x="4209542" y="6144643"/>
                    <a:pt x="4229189" y="6125914"/>
                  </a:cubicBezTo>
                  <a:cubicBezTo>
                    <a:pt x="4387326" y="5978255"/>
                    <a:pt x="4528049" y="5812977"/>
                    <a:pt x="4652064" y="5641457"/>
                  </a:cubicBezTo>
                  <a:lnTo>
                    <a:pt x="4697555" y="5576516"/>
                  </a:lnTo>
                  <a:lnTo>
                    <a:pt x="4720492" y="5544537"/>
                  </a:lnTo>
                  <a:cubicBezTo>
                    <a:pt x="4728246" y="5533956"/>
                    <a:pt x="4734819" y="5522469"/>
                    <a:pt x="4741922" y="5511420"/>
                  </a:cubicBezTo>
                  <a:lnTo>
                    <a:pt x="4784179" y="5445022"/>
                  </a:lnTo>
                  <a:cubicBezTo>
                    <a:pt x="4787730" y="5439497"/>
                    <a:pt x="4791161" y="5433940"/>
                    <a:pt x="4794796" y="5428584"/>
                  </a:cubicBezTo>
                  <a:cubicBezTo>
                    <a:pt x="4798637" y="5423432"/>
                    <a:pt x="4803091" y="5418884"/>
                    <a:pt x="4807173" y="5413795"/>
                  </a:cubicBezTo>
                  <a:cubicBezTo>
                    <a:pt x="4815384" y="5403926"/>
                    <a:pt x="4822656" y="5393214"/>
                    <a:pt x="4830010" y="5382674"/>
                  </a:cubicBezTo>
                  <a:lnTo>
                    <a:pt x="4874298" y="5319323"/>
                  </a:lnTo>
                  <a:lnTo>
                    <a:pt x="4896484" y="5287734"/>
                  </a:lnTo>
                  <a:cubicBezTo>
                    <a:pt x="4903839" y="5277191"/>
                    <a:pt x="4911520" y="5266885"/>
                    <a:pt x="4918019" y="5255673"/>
                  </a:cubicBezTo>
                  <a:lnTo>
                    <a:pt x="4999238" y="5124058"/>
                  </a:lnTo>
                  <a:cubicBezTo>
                    <a:pt x="5102559" y="4945225"/>
                    <a:pt x="5185787" y="4753943"/>
                    <a:pt x="5251271" y="4554965"/>
                  </a:cubicBezTo>
                  <a:cubicBezTo>
                    <a:pt x="5259371" y="4530051"/>
                    <a:pt x="5268846" y="4505799"/>
                    <a:pt x="5276136" y="4480521"/>
                  </a:cubicBezTo>
                  <a:lnTo>
                    <a:pt x="5297442" y="4404389"/>
                  </a:lnTo>
                  <a:lnTo>
                    <a:pt x="5318953" y="4328458"/>
                  </a:lnTo>
                  <a:cubicBezTo>
                    <a:pt x="5322895" y="4315679"/>
                    <a:pt x="5325929" y="4303390"/>
                    <a:pt x="5328684" y="4291175"/>
                  </a:cubicBezTo>
                  <a:lnTo>
                    <a:pt x="5337470" y="4254522"/>
                  </a:lnTo>
                  <a:cubicBezTo>
                    <a:pt x="5343899" y="4230045"/>
                    <a:pt x="5348129" y="4205565"/>
                    <a:pt x="5353277" y="4181038"/>
                  </a:cubicBezTo>
                  <a:cubicBezTo>
                    <a:pt x="5358786" y="4156608"/>
                    <a:pt x="5362533" y="4132000"/>
                    <a:pt x="5366762" y="4107520"/>
                  </a:cubicBezTo>
                  <a:cubicBezTo>
                    <a:pt x="5368877" y="4095280"/>
                    <a:pt x="5371390" y="4083000"/>
                    <a:pt x="5373105" y="4070802"/>
                  </a:cubicBezTo>
                  <a:lnTo>
                    <a:pt x="5378288" y="4034066"/>
                  </a:lnTo>
                  <a:lnTo>
                    <a:pt x="5383471" y="3997331"/>
                  </a:lnTo>
                  <a:lnTo>
                    <a:pt x="5387373" y="3960547"/>
                  </a:lnTo>
                  <a:cubicBezTo>
                    <a:pt x="5408513" y="3764258"/>
                    <a:pt x="5404752" y="3567184"/>
                    <a:pt x="5375699" y="3369810"/>
                  </a:cubicBezTo>
                  <a:cubicBezTo>
                    <a:pt x="5347044" y="3172396"/>
                    <a:pt x="5293473" y="2975222"/>
                    <a:pt x="5225695" y="2777923"/>
                  </a:cubicBezTo>
                  <a:cubicBezTo>
                    <a:pt x="5157675" y="2580560"/>
                    <a:pt x="5075729" y="2382997"/>
                    <a:pt x="4989893" y="2181595"/>
                  </a:cubicBezTo>
                  <a:lnTo>
                    <a:pt x="4856777" y="1872581"/>
                  </a:lnTo>
                  <a:cubicBezTo>
                    <a:pt x="4811108" y="1763784"/>
                    <a:pt x="4768691" y="1655416"/>
                    <a:pt x="4729367" y="1547581"/>
                  </a:cubicBezTo>
                  <a:cubicBezTo>
                    <a:pt x="4650320" y="1331954"/>
                    <a:pt x="4585048" y="1118545"/>
                    <a:pt x="4510575" y="917244"/>
                  </a:cubicBezTo>
                  <a:cubicBezTo>
                    <a:pt x="4473339" y="816594"/>
                    <a:pt x="4433491" y="718925"/>
                    <a:pt x="4387446" y="626512"/>
                  </a:cubicBezTo>
                  <a:cubicBezTo>
                    <a:pt x="4341559" y="533993"/>
                    <a:pt x="4289352" y="446701"/>
                    <a:pt x="4227716" y="368510"/>
                  </a:cubicBezTo>
                  <a:cubicBezTo>
                    <a:pt x="4166554" y="290006"/>
                    <a:pt x="4096194" y="220222"/>
                    <a:pt x="4017774" y="161674"/>
                  </a:cubicBezTo>
                  <a:cubicBezTo>
                    <a:pt x="3939391" y="102989"/>
                    <a:pt x="3853034" y="55709"/>
                    <a:pt x="3761542" y="19860"/>
                  </a:cubicBezTo>
                  <a:lnTo>
                    <a:pt x="3727185" y="6533"/>
                  </a:lnTo>
                  <a:close/>
                  <a:moveTo>
                    <a:pt x="1325680" y="0"/>
                  </a:moveTo>
                  <a:lnTo>
                    <a:pt x="2347354" y="0"/>
                  </a:lnTo>
                  <a:lnTo>
                    <a:pt x="2262734" y="20581"/>
                  </a:lnTo>
                  <a:cubicBezTo>
                    <a:pt x="2164073" y="49233"/>
                    <a:pt x="2066423" y="82020"/>
                    <a:pt x="1969830" y="118108"/>
                  </a:cubicBezTo>
                  <a:cubicBezTo>
                    <a:pt x="1945675" y="127092"/>
                    <a:pt x="1921391" y="135598"/>
                    <a:pt x="1897367" y="145059"/>
                  </a:cubicBezTo>
                  <a:cubicBezTo>
                    <a:pt x="1873522" y="155302"/>
                    <a:pt x="1849679" y="165546"/>
                    <a:pt x="1825860" y="175210"/>
                  </a:cubicBezTo>
                  <a:lnTo>
                    <a:pt x="1754258" y="204746"/>
                  </a:lnTo>
                  <a:lnTo>
                    <a:pt x="1683442" y="237143"/>
                  </a:lnTo>
                  <a:cubicBezTo>
                    <a:pt x="1659851" y="247896"/>
                    <a:pt x="1636127" y="258172"/>
                    <a:pt x="1612330" y="268724"/>
                  </a:cubicBezTo>
                  <a:lnTo>
                    <a:pt x="1542244" y="303229"/>
                  </a:lnTo>
                  <a:lnTo>
                    <a:pt x="1471990" y="337395"/>
                  </a:lnTo>
                  <a:cubicBezTo>
                    <a:pt x="1448660" y="349103"/>
                    <a:pt x="1425927" y="362441"/>
                    <a:pt x="1402813" y="374794"/>
                  </a:cubicBezTo>
                  <a:lnTo>
                    <a:pt x="1333886" y="412702"/>
                  </a:lnTo>
                  <a:cubicBezTo>
                    <a:pt x="1310940" y="425394"/>
                    <a:pt x="1288842" y="440228"/>
                    <a:pt x="1266278" y="453907"/>
                  </a:cubicBezTo>
                  <a:lnTo>
                    <a:pt x="1199136" y="496266"/>
                  </a:lnTo>
                  <a:lnTo>
                    <a:pt x="1182302" y="506917"/>
                  </a:lnTo>
                  <a:lnTo>
                    <a:pt x="1166009" y="518449"/>
                  </a:lnTo>
                  <a:lnTo>
                    <a:pt x="1133302" y="541479"/>
                  </a:lnTo>
                  <a:lnTo>
                    <a:pt x="1067923" y="587403"/>
                  </a:lnTo>
                  <a:lnTo>
                    <a:pt x="1051509" y="598902"/>
                  </a:lnTo>
                  <a:lnTo>
                    <a:pt x="1035673" y="611145"/>
                  </a:lnTo>
                  <a:lnTo>
                    <a:pt x="1003878" y="635598"/>
                  </a:lnTo>
                  <a:cubicBezTo>
                    <a:pt x="961473" y="668248"/>
                    <a:pt x="918407" y="699983"/>
                    <a:pt x="877673" y="735582"/>
                  </a:cubicBezTo>
                  <a:cubicBezTo>
                    <a:pt x="711850" y="872792"/>
                    <a:pt x="555901" y="1026776"/>
                    <a:pt x="417533" y="1198720"/>
                  </a:cubicBezTo>
                  <a:cubicBezTo>
                    <a:pt x="278999" y="1370325"/>
                    <a:pt x="156917" y="1557820"/>
                    <a:pt x="54935" y="1756293"/>
                  </a:cubicBezTo>
                  <a:lnTo>
                    <a:pt x="17844" y="1831433"/>
                  </a:lnTo>
                  <a:lnTo>
                    <a:pt x="0" y="1869131"/>
                  </a:lnTo>
                  <a:lnTo>
                    <a:pt x="0" y="1198550"/>
                  </a:lnTo>
                  <a:lnTo>
                    <a:pt x="185957" y="961506"/>
                  </a:lnTo>
                  <a:cubicBezTo>
                    <a:pt x="342426" y="776600"/>
                    <a:pt x="509755" y="602849"/>
                    <a:pt x="689746" y="447064"/>
                  </a:cubicBezTo>
                  <a:cubicBezTo>
                    <a:pt x="733932" y="406795"/>
                    <a:pt x="780859" y="370795"/>
                    <a:pt x="827126" y="333881"/>
                  </a:cubicBezTo>
                  <a:cubicBezTo>
                    <a:pt x="872886" y="295949"/>
                    <a:pt x="921195" y="262526"/>
                    <a:pt x="968997" y="228085"/>
                  </a:cubicBezTo>
                  <a:lnTo>
                    <a:pt x="1004883" y="202373"/>
                  </a:lnTo>
                  <a:lnTo>
                    <a:pt x="1022826" y="189517"/>
                  </a:lnTo>
                  <a:lnTo>
                    <a:pt x="1041187" y="177509"/>
                  </a:lnTo>
                  <a:lnTo>
                    <a:pt x="1114760" y="129512"/>
                  </a:lnTo>
                  <a:cubicBezTo>
                    <a:pt x="1139435" y="113750"/>
                    <a:pt x="1163439" y="96630"/>
                    <a:pt x="1188498" y="81854"/>
                  </a:cubicBezTo>
                  <a:lnTo>
                    <a:pt x="1263461" y="36880"/>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Freeform: Shape 11283">
              <a:extLst>
                <a:ext uri="{FF2B5EF4-FFF2-40B4-BE49-F238E27FC236}">
                  <a16:creationId xmlns:a16="http://schemas.microsoft.com/office/drawing/2014/main" id="{D01D44A9-1D51-461B-A228-06F6C500B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369"/>
              <a:ext cx="6055600" cy="6858000"/>
            </a:xfrm>
            <a:custGeom>
              <a:avLst/>
              <a:gdLst>
                <a:gd name="connsiteX0" fmla="*/ 0 w 6055600"/>
                <a:gd name="connsiteY0" fmla="*/ 5960220 h 6858000"/>
                <a:gd name="connsiteX1" fmla="*/ 36039 w 6055600"/>
                <a:gd name="connsiteY1" fmla="*/ 6002605 h 6858000"/>
                <a:gd name="connsiteX2" fmla="*/ 92950 w 6055600"/>
                <a:gd name="connsiteY2" fmla="*/ 6059050 h 6858000"/>
                <a:gd name="connsiteX3" fmla="*/ 153706 w 6055600"/>
                <a:gd name="connsiteY3" fmla="*/ 6111427 h 6858000"/>
                <a:gd name="connsiteX4" fmla="*/ 216806 w 6055600"/>
                <a:gd name="connsiteY4" fmla="*/ 6161603 h 6858000"/>
                <a:gd name="connsiteX5" fmla="*/ 281945 w 6055600"/>
                <a:gd name="connsiteY5" fmla="*/ 6209777 h 6858000"/>
                <a:gd name="connsiteX6" fmla="*/ 553337 w 6055600"/>
                <a:gd name="connsiteY6" fmla="*/ 6391500 h 6858000"/>
                <a:gd name="connsiteX7" fmla="*/ 690543 w 6055600"/>
                <a:gd name="connsiteY7" fmla="*/ 6481634 h 6858000"/>
                <a:gd name="connsiteX8" fmla="*/ 827127 w 6055600"/>
                <a:gd name="connsiteY8" fmla="*/ 6573159 h 6858000"/>
                <a:gd name="connsiteX9" fmla="*/ 1095915 w 6055600"/>
                <a:gd name="connsiteY9" fmla="*/ 6762202 h 6858000"/>
                <a:gd name="connsiteX10" fmla="*/ 1224853 w 6055600"/>
                <a:gd name="connsiteY10" fmla="*/ 6858000 h 6858000"/>
                <a:gd name="connsiteX11" fmla="*/ 1154072 w 6055600"/>
                <a:gd name="connsiteY11" fmla="*/ 6858000 h 6858000"/>
                <a:gd name="connsiteX12" fmla="*/ 1073489 w 6055600"/>
                <a:gd name="connsiteY12" fmla="*/ 6799140 h 6858000"/>
                <a:gd name="connsiteX13" fmla="*/ 800175 w 6055600"/>
                <a:gd name="connsiteY13" fmla="*/ 6620441 h 6858000"/>
                <a:gd name="connsiteX14" fmla="*/ 231518 w 6055600"/>
                <a:gd name="connsiteY14" fmla="*/ 6299323 h 6858000"/>
                <a:gd name="connsiteX15" fmla="*/ 160401 w 6055600"/>
                <a:gd name="connsiteY15" fmla="*/ 6256627 h 6858000"/>
                <a:gd name="connsiteX16" fmla="*/ 89697 w 6055600"/>
                <a:gd name="connsiteY16" fmla="*/ 6211916 h 6858000"/>
                <a:gd name="connsiteX17" fmla="*/ 20148 w 6055600"/>
                <a:gd name="connsiteY17" fmla="*/ 6163835 h 6858000"/>
                <a:gd name="connsiteX18" fmla="*/ 0 w 6055600"/>
                <a:gd name="connsiteY18" fmla="*/ 6147796 h 6858000"/>
                <a:gd name="connsiteX19" fmla="*/ 3748345 w 6055600"/>
                <a:gd name="connsiteY19" fmla="*/ 0 h 6858000"/>
                <a:gd name="connsiteX20" fmla="*/ 4277792 w 6055600"/>
                <a:gd name="connsiteY20" fmla="*/ 0 h 6858000"/>
                <a:gd name="connsiteX21" fmla="*/ 4339531 w 6055600"/>
                <a:gd name="connsiteY21" fmla="*/ 40262 h 6858000"/>
                <a:gd name="connsiteX22" fmla="*/ 4476306 w 6055600"/>
                <a:gd name="connsiteY22" fmla="*/ 153922 h 6858000"/>
                <a:gd name="connsiteX23" fmla="*/ 4713639 w 6055600"/>
                <a:gd name="connsiteY23" fmla="*/ 422076 h 6858000"/>
                <a:gd name="connsiteX24" fmla="*/ 4906991 w 6055600"/>
                <a:gd name="connsiteY24" fmla="*/ 723463 h 6858000"/>
                <a:gd name="connsiteX25" fmla="*/ 5070511 w 6055600"/>
                <a:gd name="connsiteY25" fmla="*/ 1037524 h 6858000"/>
                <a:gd name="connsiteX26" fmla="*/ 5219493 w 6055600"/>
                <a:gd name="connsiteY26" fmla="*/ 1352079 h 6858000"/>
                <a:gd name="connsiteX27" fmla="*/ 5367779 w 6055600"/>
                <a:gd name="connsiteY27" fmla="*/ 1658945 h 6858000"/>
                <a:gd name="connsiteX28" fmla="*/ 5446095 w 6055600"/>
                <a:gd name="connsiteY28" fmla="*/ 1811301 h 6858000"/>
                <a:gd name="connsiteX29" fmla="*/ 5525115 w 6055600"/>
                <a:gd name="connsiteY29" fmla="*/ 1967103 h 6858000"/>
                <a:gd name="connsiteX30" fmla="*/ 5816642 w 6055600"/>
                <a:gd name="connsiteY30" fmla="*/ 2618837 h 6858000"/>
                <a:gd name="connsiteX31" fmla="*/ 6015787 w 6055600"/>
                <a:gd name="connsiteY31" fmla="*/ 3339957 h 6858000"/>
                <a:gd name="connsiteX32" fmla="*/ 6054206 w 6055600"/>
                <a:gd name="connsiteY32" fmla="*/ 3727239 h 6858000"/>
                <a:gd name="connsiteX33" fmla="*/ 6039811 w 6055600"/>
                <a:gd name="connsiteY33" fmla="*/ 4122735 h 6858000"/>
                <a:gd name="connsiteX34" fmla="*/ 5971601 w 6055600"/>
                <a:gd name="connsiteY34" fmla="*/ 4514288 h 6858000"/>
                <a:gd name="connsiteX35" fmla="*/ 5946751 w 6055600"/>
                <a:gd name="connsiteY35" fmla="*/ 4609838 h 6858000"/>
                <a:gd name="connsiteX36" fmla="*/ 5919986 w 6055600"/>
                <a:gd name="connsiteY36" fmla="*/ 4703178 h 6858000"/>
                <a:gd name="connsiteX37" fmla="*/ 5890731 w 6055600"/>
                <a:gd name="connsiteY37" fmla="*/ 4795992 h 6858000"/>
                <a:gd name="connsiteX38" fmla="*/ 5859058 w 6055600"/>
                <a:gd name="connsiteY38" fmla="*/ 4888015 h 6858000"/>
                <a:gd name="connsiteX39" fmla="*/ 5525053 w 6055600"/>
                <a:gd name="connsiteY39" fmla="*/ 5588449 h 6858000"/>
                <a:gd name="connsiteX40" fmla="*/ 5058962 w 6055600"/>
                <a:gd name="connsiteY40" fmla="*/ 6189929 h 6858000"/>
                <a:gd name="connsiteX41" fmla="*/ 4787706 w 6055600"/>
                <a:gd name="connsiteY41" fmla="*/ 6442985 h 6858000"/>
                <a:gd name="connsiteX42" fmla="*/ 4498686 w 6055600"/>
                <a:gd name="connsiteY42" fmla="*/ 6663678 h 6858000"/>
                <a:gd name="connsiteX43" fmla="*/ 4197167 w 6055600"/>
                <a:gd name="connsiteY43" fmla="*/ 6854053 h 6858000"/>
                <a:gd name="connsiteX44" fmla="*/ 4189720 w 6055600"/>
                <a:gd name="connsiteY44" fmla="*/ 6858000 h 6858000"/>
                <a:gd name="connsiteX45" fmla="*/ 3651929 w 6055600"/>
                <a:gd name="connsiteY45" fmla="*/ 6858000 h 6858000"/>
                <a:gd name="connsiteX46" fmla="*/ 3789040 w 6055600"/>
                <a:gd name="connsiteY46" fmla="*/ 6778034 h 6858000"/>
                <a:gd name="connsiteX47" fmla="*/ 4335568 w 6055600"/>
                <a:gd name="connsiteY47" fmla="*/ 6382709 h 6858000"/>
                <a:gd name="connsiteX48" fmla="*/ 4586923 w 6055600"/>
                <a:gd name="connsiteY48" fmla="*/ 6158577 h 6858000"/>
                <a:gd name="connsiteX49" fmla="*/ 4819585 w 6055600"/>
                <a:gd name="connsiteY49" fmla="*/ 5915847 h 6858000"/>
                <a:gd name="connsiteX50" fmla="*/ 5214727 w 6055600"/>
                <a:gd name="connsiteY50" fmla="*/ 5371094 h 6858000"/>
                <a:gd name="connsiteX51" fmla="*/ 5495409 w 6055600"/>
                <a:gd name="connsiteY51" fmla="*/ 4752778 h 6858000"/>
                <a:gd name="connsiteX52" fmla="*/ 5522322 w 6055600"/>
                <a:gd name="connsiteY52" fmla="*/ 4671511 h 6858000"/>
                <a:gd name="connsiteX53" fmla="*/ 5547631 w 6055600"/>
                <a:gd name="connsiteY53" fmla="*/ 4589675 h 6858000"/>
                <a:gd name="connsiteX54" fmla="*/ 5570792 w 6055600"/>
                <a:gd name="connsiteY54" fmla="*/ 4506978 h 6858000"/>
                <a:gd name="connsiteX55" fmla="*/ 5591541 w 6055600"/>
                <a:gd name="connsiteY55" fmla="*/ 4425334 h 6858000"/>
                <a:gd name="connsiteX56" fmla="*/ 5649500 w 6055600"/>
                <a:gd name="connsiteY56" fmla="*/ 4097286 h 6858000"/>
                <a:gd name="connsiteX57" fmla="*/ 5637615 w 6055600"/>
                <a:gd name="connsiteY57" fmla="*/ 3437524 h 6858000"/>
                <a:gd name="connsiteX58" fmla="*/ 5475454 w 6055600"/>
                <a:gd name="connsiteY58" fmla="*/ 2791575 h 6858000"/>
                <a:gd name="connsiteX59" fmla="*/ 5217600 w 6055600"/>
                <a:gd name="connsiteY59" fmla="*/ 2164719 h 6858000"/>
                <a:gd name="connsiteX60" fmla="*/ 5144941 w 6055600"/>
                <a:gd name="connsiteY60" fmla="*/ 2009490 h 6858000"/>
                <a:gd name="connsiteX61" fmla="*/ 5070052 w 6055600"/>
                <a:gd name="connsiteY61" fmla="*/ 1851823 h 6858000"/>
                <a:gd name="connsiteX62" fmla="*/ 4926984 w 6055600"/>
                <a:gd name="connsiteY62" fmla="*/ 1529226 h 6858000"/>
                <a:gd name="connsiteX63" fmla="*/ 4790925 w 6055600"/>
                <a:gd name="connsiteY63" fmla="*/ 1209923 h 6858000"/>
                <a:gd name="connsiteX64" fmla="*/ 4650559 w 6055600"/>
                <a:gd name="connsiteY64" fmla="*/ 902490 h 6858000"/>
                <a:gd name="connsiteX65" fmla="*/ 4491930 w 6055600"/>
                <a:gd name="connsiteY65" fmla="*/ 616919 h 6858000"/>
                <a:gd name="connsiteX66" fmla="*/ 4302323 w 6055600"/>
                <a:gd name="connsiteY66" fmla="*/ 366083 h 6858000"/>
                <a:gd name="connsiteX67" fmla="*/ 4072203 w 6055600"/>
                <a:gd name="connsiteY67" fmla="*/ 164982 h 6858000"/>
                <a:gd name="connsiteX68" fmla="*/ 3803964 w 6055600"/>
                <a:gd name="connsiteY68" fmla="*/ 21052 h 6858000"/>
                <a:gd name="connsiteX69" fmla="*/ 3768314 w 6055600"/>
                <a:gd name="connsiteY69" fmla="*/ 6826 h 6858000"/>
                <a:gd name="connsiteX70" fmla="*/ 1589779 w 6055600"/>
                <a:gd name="connsiteY70" fmla="*/ 0 h 6858000"/>
                <a:gd name="connsiteX71" fmla="*/ 1918056 w 6055600"/>
                <a:gd name="connsiteY71" fmla="*/ 0 h 6858000"/>
                <a:gd name="connsiteX72" fmla="*/ 1764243 w 6055600"/>
                <a:gd name="connsiteY72" fmla="*/ 55145 h 6858000"/>
                <a:gd name="connsiteX73" fmla="*/ 1313330 w 6055600"/>
                <a:gd name="connsiteY73" fmla="*/ 274424 h 6858000"/>
                <a:gd name="connsiteX74" fmla="*/ 295673 w 6055600"/>
                <a:gd name="connsiteY74" fmla="*/ 1187630 h 6858000"/>
                <a:gd name="connsiteX75" fmla="*/ 96207 w 6055600"/>
                <a:gd name="connsiteY75" fmla="*/ 1474327 h 6858000"/>
                <a:gd name="connsiteX76" fmla="*/ 0 w 6055600"/>
                <a:gd name="connsiteY76" fmla="*/ 1641460 h 6858000"/>
                <a:gd name="connsiteX77" fmla="*/ 0 w 6055600"/>
                <a:gd name="connsiteY77" fmla="*/ 1224218 h 6858000"/>
                <a:gd name="connsiteX78" fmla="*/ 150937 w 6055600"/>
                <a:gd name="connsiteY78" fmla="*/ 1040975 h 6858000"/>
                <a:gd name="connsiteX79" fmla="*/ 1264907 w 6055600"/>
                <a:gd name="connsiteY79" fmla="*/ 158248 h 6858000"/>
                <a:gd name="connsiteX80" fmla="*/ 1575167 w 6055600"/>
                <a:gd name="connsiteY80" fmla="*/ 56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55600" h="6858000">
                  <a:moveTo>
                    <a:pt x="0" y="5960220"/>
                  </a:moveTo>
                  <a:lnTo>
                    <a:pt x="36039" y="6002605"/>
                  </a:lnTo>
                  <a:cubicBezTo>
                    <a:pt x="54896" y="6021530"/>
                    <a:pt x="73635" y="6040425"/>
                    <a:pt x="92950" y="6059050"/>
                  </a:cubicBezTo>
                  <a:lnTo>
                    <a:pt x="153706" y="6111427"/>
                  </a:lnTo>
                  <a:cubicBezTo>
                    <a:pt x="173546" y="6129485"/>
                    <a:pt x="195722" y="6144912"/>
                    <a:pt x="216806" y="6161603"/>
                  </a:cubicBezTo>
                  <a:cubicBezTo>
                    <a:pt x="238229" y="6177961"/>
                    <a:pt x="259466" y="6194551"/>
                    <a:pt x="281945" y="6209777"/>
                  </a:cubicBezTo>
                  <a:cubicBezTo>
                    <a:pt x="369940" y="6272709"/>
                    <a:pt x="461791" y="6332004"/>
                    <a:pt x="553337" y="6391500"/>
                  </a:cubicBezTo>
                  <a:lnTo>
                    <a:pt x="690543" y="6481634"/>
                  </a:lnTo>
                  <a:lnTo>
                    <a:pt x="827127" y="6573159"/>
                  </a:lnTo>
                  <a:cubicBezTo>
                    <a:pt x="917674" y="6634511"/>
                    <a:pt x="1007156" y="6697737"/>
                    <a:pt x="1095915" y="6762202"/>
                  </a:cubicBezTo>
                  <a:lnTo>
                    <a:pt x="1224853" y="6858000"/>
                  </a:lnTo>
                  <a:lnTo>
                    <a:pt x="1154072" y="6858000"/>
                  </a:lnTo>
                  <a:lnTo>
                    <a:pt x="1073489" y="6799140"/>
                  </a:lnTo>
                  <a:cubicBezTo>
                    <a:pt x="983882" y="6736908"/>
                    <a:pt x="892851" y="6677125"/>
                    <a:pt x="800175" y="6620441"/>
                  </a:cubicBezTo>
                  <a:cubicBezTo>
                    <a:pt x="615108" y="6506015"/>
                    <a:pt x="422939" y="6407807"/>
                    <a:pt x="231518" y="6299323"/>
                  </a:cubicBezTo>
                  <a:cubicBezTo>
                    <a:pt x="207467" y="6286226"/>
                    <a:pt x="184098" y="6271045"/>
                    <a:pt x="160401" y="6256627"/>
                  </a:cubicBezTo>
                  <a:cubicBezTo>
                    <a:pt x="136809" y="6241811"/>
                    <a:pt x="112558" y="6228518"/>
                    <a:pt x="89697" y="6211916"/>
                  </a:cubicBezTo>
                  <a:lnTo>
                    <a:pt x="20148" y="6163835"/>
                  </a:lnTo>
                  <a:lnTo>
                    <a:pt x="0" y="6147796"/>
                  </a:lnTo>
                  <a:close/>
                  <a:moveTo>
                    <a:pt x="3748345" y="0"/>
                  </a:moveTo>
                  <a:lnTo>
                    <a:pt x="4277792" y="0"/>
                  </a:lnTo>
                  <a:lnTo>
                    <a:pt x="4339531" y="40262"/>
                  </a:lnTo>
                  <a:cubicBezTo>
                    <a:pt x="4386991" y="75346"/>
                    <a:pt x="4432680" y="113353"/>
                    <a:pt x="4476306" y="153922"/>
                  </a:cubicBezTo>
                  <a:cubicBezTo>
                    <a:pt x="4563779" y="234693"/>
                    <a:pt x="4642423" y="325982"/>
                    <a:pt x="4713639" y="422076"/>
                  </a:cubicBezTo>
                  <a:cubicBezTo>
                    <a:pt x="4784481" y="518635"/>
                    <a:pt x="4848552" y="619893"/>
                    <a:pt x="4906991" y="723463"/>
                  </a:cubicBezTo>
                  <a:cubicBezTo>
                    <a:pt x="4965582" y="826932"/>
                    <a:pt x="5019421" y="932243"/>
                    <a:pt x="5070511" y="1037524"/>
                  </a:cubicBezTo>
                  <a:cubicBezTo>
                    <a:pt x="5121871" y="1142738"/>
                    <a:pt x="5170833" y="1248016"/>
                    <a:pt x="5219493" y="1352079"/>
                  </a:cubicBezTo>
                  <a:cubicBezTo>
                    <a:pt x="5268459" y="1455943"/>
                    <a:pt x="5317204" y="1558756"/>
                    <a:pt x="5367779" y="1658945"/>
                  </a:cubicBezTo>
                  <a:lnTo>
                    <a:pt x="5446095" y="1811301"/>
                  </a:lnTo>
                  <a:cubicBezTo>
                    <a:pt x="5472584" y="1862992"/>
                    <a:pt x="5498885" y="1914915"/>
                    <a:pt x="5525115" y="1967103"/>
                  </a:cubicBezTo>
                  <a:cubicBezTo>
                    <a:pt x="5629428" y="2176256"/>
                    <a:pt x="5730254" y="2391411"/>
                    <a:pt x="5816642" y="2618837"/>
                  </a:cubicBezTo>
                  <a:cubicBezTo>
                    <a:pt x="5902562" y="2846137"/>
                    <a:pt x="5974641" y="3086291"/>
                    <a:pt x="6015787" y="3339957"/>
                  </a:cubicBezTo>
                  <a:cubicBezTo>
                    <a:pt x="6036373" y="3466512"/>
                    <a:pt x="6050262" y="3596084"/>
                    <a:pt x="6054206" y="3727239"/>
                  </a:cubicBezTo>
                  <a:cubicBezTo>
                    <a:pt x="6058266" y="3858425"/>
                    <a:pt x="6053460" y="3990915"/>
                    <a:pt x="6039811" y="4122735"/>
                  </a:cubicBezTo>
                  <a:cubicBezTo>
                    <a:pt x="6026397" y="4254618"/>
                    <a:pt x="6002552" y="4385688"/>
                    <a:pt x="5971601" y="4514288"/>
                  </a:cubicBezTo>
                  <a:cubicBezTo>
                    <a:pt x="5963342" y="4546050"/>
                    <a:pt x="5955885" y="4579019"/>
                    <a:pt x="5946751" y="4609838"/>
                  </a:cubicBezTo>
                  <a:lnTo>
                    <a:pt x="5919986" y="4703178"/>
                  </a:lnTo>
                  <a:lnTo>
                    <a:pt x="5890731" y="4795992"/>
                  </a:lnTo>
                  <a:cubicBezTo>
                    <a:pt x="5880825" y="4826888"/>
                    <a:pt x="5869667" y="4857307"/>
                    <a:pt x="5859058" y="4888015"/>
                  </a:cubicBezTo>
                  <a:cubicBezTo>
                    <a:pt x="5772112" y="5132558"/>
                    <a:pt x="5660551" y="5369373"/>
                    <a:pt x="5525053" y="5588449"/>
                  </a:cubicBezTo>
                  <a:cubicBezTo>
                    <a:pt x="5389674" y="5807557"/>
                    <a:pt x="5232835" y="6010440"/>
                    <a:pt x="5058962" y="6189929"/>
                  </a:cubicBezTo>
                  <a:cubicBezTo>
                    <a:pt x="4972125" y="6279771"/>
                    <a:pt x="4880998" y="6363650"/>
                    <a:pt x="4787706" y="6442985"/>
                  </a:cubicBezTo>
                  <a:cubicBezTo>
                    <a:pt x="4693655" y="6521410"/>
                    <a:pt x="4597439" y="6595290"/>
                    <a:pt x="4498686" y="6663678"/>
                  </a:cubicBezTo>
                  <a:cubicBezTo>
                    <a:pt x="4399893" y="6731984"/>
                    <a:pt x="4299240" y="6795191"/>
                    <a:pt x="4197167" y="6854053"/>
                  </a:cubicBezTo>
                  <a:lnTo>
                    <a:pt x="4189720" y="6858000"/>
                  </a:lnTo>
                  <a:lnTo>
                    <a:pt x="3651929" y="6858000"/>
                  </a:lnTo>
                  <a:lnTo>
                    <a:pt x="3789040" y="6778034"/>
                  </a:lnTo>
                  <a:cubicBezTo>
                    <a:pt x="3978462" y="6656931"/>
                    <a:pt x="4162446" y="6525734"/>
                    <a:pt x="4335568" y="6382709"/>
                  </a:cubicBezTo>
                  <a:cubicBezTo>
                    <a:pt x="4422084" y="6310901"/>
                    <a:pt x="4506335" y="6236787"/>
                    <a:pt x="4586923" y="6158577"/>
                  </a:cubicBezTo>
                  <a:cubicBezTo>
                    <a:pt x="4668153" y="6081248"/>
                    <a:pt x="4745649" y="6000086"/>
                    <a:pt x="4819585" y="5915847"/>
                  </a:cubicBezTo>
                  <a:cubicBezTo>
                    <a:pt x="4967573" y="5747401"/>
                    <a:pt x="5101426" y="5566247"/>
                    <a:pt x="5214727" y="5371094"/>
                  </a:cubicBezTo>
                  <a:cubicBezTo>
                    <a:pt x="5327795" y="5175879"/>
                    <a:pt x="5421090" y="4968427"/>
                    <a:pt x="5495409" y="4752778"/>
                  </a:cubicBezTo>
                  <a:cubicBezTo>
                    <a:pt x="5504291" y="4725712"/>
                    <a:pt x="5513872" y="4698834"/>
                    <a:pt x="5522322" y="4671511"/>
                  </a:cubicBezTo>
                  <a:lnTo>
                    <a:pt x="5547631" y="4589675"/>
                  </a:lnTo>
                  <a:lnTo>
                    <a:pt x="5570792" y="4506978"/>
                  </a:lnTo>
                  <a:cubicBezTo>
                    <a:pt x="5578845" y="4479265"/>
                    <a:pt x="5584485" y="4452605"/>
                    <a:pt x="5591541" y="4425334"/>
                  </a:cubicBezTo>
                  <a:cubicBezTo>
                    <a:pt x="5618002" y="4316765"/>
                    <a:pt x="5636850" y="4207148"/>
                    <a:pt x="5649500" y="4097286"/>
                  </a:cubicBezTo>
                  <a:cubicBezTo>
                    <a:pt x="5674602" y="3877368"/>
                    <a:pt x="5668749" y="3656091"/>
                    <a:pt x="5637615" y="3437524"/>
                  </a:cubicBezTo>
                  <a:cubicBezTo>
                    <a:pt x="5605861" y="3218934"/>
                    <a:pt x="5549060" y="3003118"/>
                    <a:pt x="5475454" y="2791575"/>
                  </a:cubicBezTo>
                  <a:cubicBezTo>
                    <a:pt x="5402070" y="2579668"/>
                    <a:pt x="5313111" y="2371656"/>
                    <a:pt x="5217600" y="2164719"/>
                  </a:cubicBezTo>
                  <a:cubicBezTo>
                    <a:pt x="5193627" y="2112994"/>
                    <a:pt x="5169419" y="2061207"/>
                    <a:pt x="5144941" y="2009490"/>
                  </a:cubicBezTo>
                  <a:lnTo>
                    <a:pt x="5070052" y="1851823"/>
                  </a:lnTo>
                  <a:cubicBezTo>
                    <a:pt x="5020031" y="1744421"/>
                    <a:pt x="4972748" y="1636620"/>
                    <a:pt x="4926984" y="1529226"/>
                  </a:cubicBezTo>
                  <a:lnTo>
                    <a:pt x="4790925" y="1209923"/>
                  </a:lnTo>
                  <a:cubicBezTo>
                    <a:pt x="4745458" y="1105158"/>
                    <a:pt x="4699567" y="1001976"/>
                    <a:pt x="4650559" y="902490"/>
                  </a:cubicBezTo>
                  <a:cubicBezTo>
                    <a:pt x="4601243" y="803205"/>
                    <a:pt x="4549606" y="706978"/>
                    <a:pt x="4491930" y="616919"/>
                  </a:cubicBezTo>
                  <a:cubicBezTo>
                    <a:pt x="4434712" y="526559"/>
                    <a:pt x="4372370" y="441762"/>
                    <a:pt x="4302323" y="366083"/>
                  </a:cubicBezTo>
                  <a:cubicBezTo>
                    <a:pt x="4232428" y="290304"/>
                    <a:pt x="4155542" y="222846"/>
                    <a:pt x="4072203" y="164982"/>
                  </a:cubicBezTo>
                  <a:cubicBezTo>
                    <a:pt x="3988864" y="107118"/>
                    <a:pt x="3898693" y="59316"/>
                    <a:pt x="3803964" y="21052"/>
                  </a:cubicBezTo>
                  <a:lnTo>
                    <a:pt x="3768314" y="6826"/>
                  </a:lnTo>
                  <a:close/>
                  <a:moveTo>
                    <a:pt x="1589779" y="0"/>
                  </a:moveTo>
                  <a:lnTo>
                    <a:pt x="1918056" y="0"/>
                  </a:lnTo>
                  <a:lnTo>
                    <a:pt x="1764243" y="55145"/>
                  </a:lnTo>
                  <a:cubicBezTo>
                    <a:pt x="1609764" y="115414"/>
                    <a:pt x="1458840" y="188978"/>
                    <a:pt x="1313330" y="274424"/>
                  </a:cubicBezTo>
                  <a:cubicBezTo>
                    <a:pt x="924625" y="501532"/>
                    <a:pt x="576885" y="817476"/>
                    <a:pt x="295673" y="1187630"/>
                  </a:cubicBezTo>
                  <a:cubicBezTo>
                    <a:pt x="225216" y="1280162"/>
                    <a:pt x="158640" y="1375858"/>
                    <a:pt x="96207" y="1474327"/>
                  </a:cubicBezTo>
                  <a:lnTo>
                    <a:pt x="0" y="1641460"/>
                  </a:lnTo>
                  <a:lnTo>
                    <a:pt x="0" y="1224218"/>
                  </a:lnTo>
                  <a:lnTo>
                    <a:pt x="150937" y="1040975"/>
                  </a:lnTo>
                  <a:cubicBezTo>
                    <a:pt x="478530" y="677729"/>
                    <a:pt x="858178" y="381092"/>
                    <a:pt x="1264907" y="158248"/>
                  </a:cubicBezTo>
                  <a:cubicBezTo>
                    <a:pt x="1366631" y="102619"/>
                    <a:pt x="1470177" y="51760"/>
                    <a:pt x="1575167" y="567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272" name="Graphic 11271" descr="Handshake">
            <a:extLst>
              <a:ext uri="{FF2B5EF4-FFF2-40B4-BE49-F238E27FC236}">
                <a16:creationId xmlns:a16="http://schemas.microsoft.com/office/drawing/2014/main" id="{6867EA26-0745-B1DF-8EDC-1588E3214B0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74437" y="1700784"/>
            <a:ext cx="3785616" cy="3785616"/>
          </a:xfrm>
          <a:prstGeom prst="rect">
            <a:avLst/>
          </a:prstGeom>
        </p:spPr>
      </p:pic>
      <p:sp>
        <p:nvSpPr>
          <p:cNvPr id="11268" name="Rectangle 1"/>
          <p:cNvSpPr>
            <a:spLocks noChangeArrowheads="1"/>
          </p:cNvSpPr>
          <p:nvPr/>
        </p:nvSpPr>
        <p:spPr bwMode="auto">
          <a:xfrm>
            <a:off x="6143400" y="1066993"/>
            <a:ext cx="572129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400" dirty="0">
                <a:solidFill>
                  <a:schemeClr val="tx2"/>
                </a:solidFill>
                <a:latin typeface="+mn-lt"/>
                <a:ea typeface="+mn-ea"/>
              </a:rPr>
              <a:t>This policy, which was introduced last September is now fully established and used consistently across the school. </a:t>
            </a:r>
            <a:endParaRPr lang="en-US" sz="24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endParaRPr lang="en-US" altLang="en-US" sz="8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solidFill>
                  <a:schemeClr val="tx2"/>
                </a:solidFill>
                <a:latin typeface="+mn-lt"/>
                <a:ea typeface="+mn-ea"/>
              </a:rPr>
              <a:t>In the event of a poor choice being made, or conflict between peers, children will be guided in restorative conversations with each other to understand the impact their </a:t>
            </a:r>
            <a:r>
              <a:rPr lang="en-US" altLang="en-US" sz="2400" dirty="0" err="1">
                <a:solidFill>
                  <a:schemeClr val="tx2"/>
                </a:solidFill>
                <a:latin typeface="+mn-lt"/>
                <a:ea typeface="+mn-ea"/>
              </a:rPr>
              <a:t>behaviour</a:t>
            </a:r>
            <a:r>
              <a:rPr lang="en-US" altLang="en-US" sz="2400" dirty="0">
                <a:solidFill>
                  <a:schemeClr val="tx2"/>
                </a:solidFill>
                <a:latin typeface="+mn-lt"/>
                <a:ea typeface="+mn-ea"/>
              </a:rPr>
              <a:t> has had on another person and there may be opportunities, where relevant, to repair any damage done with an act of service in line with our new vision. </a:t>
            </a:r>
            <a:endParaRPr lang="en-US" altLang="en-US" sz="24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endParaRPr lang="en-US" altLang="en-US" sz="800" dirty="0">
              <a:solidFill>
                <a:schemeClr val="tx2"/>
              </a:solidFill>
              <a:latin typeface="+mn-lt"/>
              <a:ea typeface="Calibri" panose="020F0502020204030204"/>
              <a:cs typeface="Calibri" panose="020F0502020204030204"/>
            </a:endParaRPr>
          </a:p>
          <a:p>
            <a:pPr>
              <a:lnSpc>
                <a:spcPct val="90000"/>
              </a:lnSpc>
              <a:spcBef>
                <a:spcPct val="0"/>
              </a:spcBef>
              <a:spcAft>
                <a:spcPts val="600"/>
              </a:spcAft>
              <a:buNone/>
            </a:pPr>
            <a:r>
              <a:rPr lang="en-US" altLang="en-US" sz="2400" dirty="0">
                <a:solidFill>
                  <a:schemeClr val="tx2"/>
                </a:solidFill>
                <a:latin typeface="+mn-lt"/>
                <a:ea typeface="+mn-ea"/>
                <a:cs typeface="Calibri" panose="020F0502020204030204"/>
              </a:rPr>
              <a:t>If your child receives a yellow card or we feel it appropriate to discuss their conduct, we will email or phone at our earliest convenience.</a:t>
            </a:r>
            <a:endParaRPr lang="en-US" altLang="en-US" sz="2400" dirty="0">
              <a:solidFill>
                <a:schemeClr val="tx2"/>
              </a:solidFill>
              <a:latin typeface="+mn-lt"/>
              <a:ea typeface="Calibri" panose="020F0502020204030204"/>
              <a:cs typeface="Calibri" panose="020F0502020204030204"/>
            </a:endParaRPr>
          </a:p>
          <a:p>
            <a:pPr indent="-228600">
              <a:lnSpc>
                <a:spcPct val="90000"/>
              </a:lnSpc>
              <a:spcBef>
                <a:spcPct val="0"/>
              </a:spcBef>
              <a:spcAft>
                <a:spcPts val="600"/>
              </a:spcAft>
            </a:pPr>
            <a:endParaRPr lang="en-US" altLang="en-US" sz="1500" dirty="0">
              <a:solidFill>
                <a:schemeClr val="tx2"/>
              </a:solidFill>
              <a:latin typeface="+mn-lt"/>
              <a:ea typeface="+mn-ea"/>
            </a:endParaRPr>
          </a:p>
          <a:p>
            <a:pPr indent="-228600">
              <a:lnSpc>
                <a:spcPct val="90000"/>
              </a:lnSpc>
              <a:spcBef>
                <a:spcPct val="0"/>
              </a:spcBef>
              <a:spcAft>
                <a:spcPts val="600"/>
              </a:spcAft>
            </a:pPr>
            <a:endParaRPr lang="en-US" altLang="en-US" sz="1500" dirty="0">
              <a:solidFill>
                <a:schemeClr val="tx2"/>
              </a:solidFill>
              <a:latin typeface="+mn-lt"/>
              <a:ea typeface="+mn-ea"/>
            </a:endParaRPr>
          </a:p>
          <a:p>
            <a:pPr indent="-228600">
              <a:lnSpc>
                <a:spcPct val="90000"/>
              </a:lnSpc>
              <a:spcBef>
                <a:spcPct val="0"/>
              </a:spcBef>
              <a:spcAft>
                <a:spcPts val="600"/>
              </a:spcAft>
            </a:pPr>
            <a:endParaRPr lang="en-US" altLang="en-US" sz="1500" dirty="0">
              <a:solidFill>
                <a:schemeClr val="tx2"/>
              </a:solidFill>
              <a:latin typeface="+mn-lt"/>
              <a:ea typeface="+mn-ea"/>
            </a:endParaRPr>
          </a:p>
        </p:txBody>
      </p:sp>
    </p:spTree>
    <p:extLst>
      <p:ext uri="{BB962C8B-B14F-4D97-AF65-F5344CB8AC3E}">
        <p14:creationId xmlns:p14="http://schemas.microsoft.com/office/powerpoint/2010/main" val="9975335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4"/>
          <p:cNvSpPr txBox="1">
            <a:spLocks/>
          </p:cNvSpPr>
          <p:nvPr/>
        </p:nvSpPr>
        <p:spPr bwMode="auto">
          <a:xfrm>
            <a:off x="2201213" y="0"/>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6000" b="1" dirty="0">
                <a:solidFill>
                  <a:schemeClr val="accent6">
                    <a:lumMod val="75000"/>
                  </a:schemeClr>
                </a:solidFill>
                <a:latin typeface="+mn-lt"/>
              </a:rPr>
              <a:t>School Uniform</a:t>
            </a:r>
          </a:p>
        </p:txBody>
      </p:sp>
      <p:grpSp>
        <p:nvGrpSpPr>
          <p:cNvPr id="3" name="Group 2"/>
          <p:cNvGrpSpPr/>
          <p:nvPr/>
        </p:nvGrpSpPr>
        <p:grpSpPr>
          <a:xfrm>
            <a:off x="488393" y="1268760"/>
            <a:ext cx="5911233" cy="2583686"/>
            <a:chOff x="1703512" y="1268760"/>
            <a:chExt cx="7632848" cy="3528393"/>
          </a:xfrm>
        </p:grpSpPr>
        <p:pic>
          <p:nvPicPr>
            <p:cNvPr id="13317" name="Picture 7" descr="C:\Users\Josh\Pictures\Uniform\IMG_0761.JPG"/>
            <p:cNvPicPr>
              <a:picLocks noChangeAspect="1" noChangeArrowheads="1"/>
            </p:cNvPicPr>
            <p:nvPr/>
          </p:nvPicPr>
          <p:blipFill>
            <a:blip r:embed="rId2">
              <a:extLst>
                <a:ext uri="{28A0092B-C50C-407E-A947-70E740481C1C}">
                  <a14:useLocalDpi xmlns:a14="http://schemas.microsoft.com/office/drawing/2010/main" val="0"/>
                </a:ext>
              </a:extLst>
            </a:blip>
            <a:srcRect l="21489" t="14037" r="14064"/>
            <a:stretch>
              <a:fillRect/>
            </a:stretch>
          </p:blipFill>
          <p:spPr bwMode="auto">
            <a:xfrm>
              <a:off x="5447929" y="1268760"/>
              <a:ext cx="1944347"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8" descr="C:\Users\Josh\Pictures\Uniform\IMG_0758.JPG"/>
            <p:cNvPicPr>
              <a:picLocks noChangeAspect="1" noChangeArrowheads="1"/>
            </p:cNvPicPr>
            <p:nvPr/>
          </p:nvPicPr>
          <p:blipFill>
            <a:blip r:embed="rId3" cstate="print">
              <a:extLst>
                <a:ext uri="{28A0092B-C50C-407E-A947-70E740481C1C}">
                  <a14:useLocalDpi xmlns:a14="http://schemas.microsoft.com/office/drawing/2010/main" val="0"/>
                </a:ext>
              </a:extLst>
            </a:blip>
            <a:srcRect l="15910" t="13773" r="30077"/>
            <a:stretch>
              <a:fillRect/>
            </a:stretch>
          </p:blipFill>
          <p:spPr bwMode="auto">
            <a:xfrm>
              <a:off x="3575720" y="1268760"/>
              <a:ext cx="1800200"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9" descr="C:\Users\Josh\Pictures\Uniform\IMG_0757.JPG"/>
            <p:cNvPicPr>
              <a:picLocks noChangeAspect="1" noChangeArrowheads="1"/>
            </p:cNvPicPr>
            <p:nvPr/>
          </p:nvPicPr>
          <p:blipFill>
            <a:blip r:embed="rId4">
              <a:extLst>
                <a:ext uri="{28A0092B-C50C-407E-A947-70E740481C1C}">
                  <a14:useLocalDpi xmlns:a14="http://schemas.microsoft.com/office/drawing/2010/main" val="0"/>
                </a:ext>
              </a:extLst>
            </a:blip>
            <a:srcRect l="23506" t="8154" r="18364"/>
            <a:stretch>
              <a:fillRect/>
            </a:stretch>
          </p:blipFill>
          <p:spPr bwMode="auto">
            <a:xfrm>
              <a:off x="7464152" y="1268760"/>
              <a:ext cx="1872208"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0" descr="C:\Users\Josh\Pictures\Uniform\IMG_0763.JPG"/>
            <p:cNvPicPr>
              <a:picLocks noChangeAspect="1" noChangeArrowheads="1"/>
            </p:cNvPicPr>
            <p:nvPr/>
          </p:nvPicPr>
          <p:blipFill>
            <a:blip r:embed="rId5">
              <a:extLst>
                <a:ext uri="{28A0092B-C50C-407E-A947-70E740481C1C}">
                  <a14:useLocalDpi xmlns:a14="http://schemas.microsoft.com/office/drawing/2010/main" val="0"/>
                </a:ext>
              </a:extLst>
            </a:blip>
            <a:srcRect l="24484" t="17461" r="21809" b="4713"/>
            <a:stretch>
              <a:fillRect/>
            </a:stretch>
          </p:blipFill>
          <p:spPr bwMode="auto">
            <a:xfrm>
              <a:off x="1703512" y="1268760"/>
              <a:ext cx="1800200" cy="352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Subtitle 5"/>
          <p:cNvSpPr txBox="1">
            <a:spLocks/>
          </p:cNvSpPr>
          <p:nvPr/>
        </p:nvSpPr>
        <p:spPr bwMode="auto">
          <a:xfrm>
            <a:off x="478829" y="3852447"/>
            <a:ext cx="11250716" cy="299135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noAutofit/>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S PGothic" pitchFamily="34" charset="-128"/>
                <a:cs typeface="ＭＳ Ｐゴシック" charset="0"/>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S PGothic" pitchFamily="34" charset="-128"/>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S PGothic" pitchFamily="34" charset="-128"/>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fontAlgn="auto">
              <a:spcAft>
                <a:spcPts val="0"/>
              </a:spcAft>
              <a:buFont typeface="Arial" pitchFamily="34" charset="0"/>
              <a:buChar char="•"/>
              <a:defRPr/>
            </a:pPr>
            <a:r>
              <a:rPr lang="en-GB" sz="1800" dirty="0">
                <a:solidFill>
                  <a:schemeClr val="tx1"/>
                </a:solidFill>
                <a:latin typeface="Comic Sans MS"/>
                <a:ea typeface="MS PGothic"/>
              </a:rPr>
              <a:t> Children should always be smart and should now be using our new school backpack or book bag</a:t>
            </a:r>
          </a:p>
          <a:p>
            <a:pPr algn="l" fontAlgn="auto">
              <a:spcAft>
                <a:spcPts val="0"/>
              </a:spcAft>
              <a:buFont typeface="Arial" pitchFamily="34" charset="0"/>
              <a:buChar char="•"/>
              <a:defRPr/>
            </a:pPr>
            <a:r>
              <a:rPr lang="en-GB" sz="1800" dirty="0">
                <a:solidFill>
                  <a:schemeClr val="tx1"/>
                </a:solidFill>
                <a:latin typeface="Comic Sans MS"/>
                <a:ea typeface="MS PGothic"/>
              </a:rPr>
              <a:t> Hair should be tied back if long</a:t>
            </a:r>
          </a:p>
          <a:p>
            <a:pPr algn="l">
              <a:spcAft>
                <a:spcPts val="0"/>
              </a:spcAft>
              <a:buFont typeface="Arial" pitchFamily="34" charset="0"/>
              <a:buChar char="•"/>
              <a:defRPr/>
            </a:pPr>
            <a:r>
              <a:rPr lang="en-GB" sz="1800" dirty="0">
                <a:solidFill>
                  <a:schemeClr val="tx1"/>
                </a:solidFill>
                <a:latin typeface="Comic Sans MS"/>
                <a:ea typeface="MS PGothic"/>
              </a:rPr>
              <a:t>All black trainers can be worn to school</a:t>
            </a:r>
          </a:p>
          <a:p>
            <a:pPr algn="l" fontAlgn="auto">
              <a:spcAft>
                <a:spcPts val="0"/>
              </a:spcAft>
              <a:buFont typeface="Arial" pitchFamily="34" charset="0"/>
              <a:buChar char="•"/>
              <a:defRPr/>
            </a:pPr>
            <a:r>
              <a:rPr lang="en-GB" sz="1800" dirty="0">
                <a:solidFill>
                  <a:schemeClr val="tx1"/>
                </a:solidFill>
                <a:latin typeface="Comic Sans MS"/>
                <a:ea typeface="MS PGothic"/>
              </a:rPr>
              <a:t> No nail varnish and stud earrings only – no other jewellery.</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Ties to be worn if wearing a shirt</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All shirts to be tucked in and appropriate black school shoes (NO boots please)</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Full PE kit to be worn on PE days. Our PE days are XXXXX and XXXXXX</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Forest school clothes should be worn for the whole day when our class have their Forest School sessions. Our sessions will be during XXXXXXXX. A reminder will be sent. </a:t>
            </a:r>
            <a:endParaRPr lang="en-GB" sz="1800" dirty="0">
              <a:solidFill>
                <a:schemeClr val="tx1"/>
              </a:solidFill>
              <a:latin typeface="Comic Sans MS" panose="030F0702030302020204" pitchFamily="66" charset="0"/>
            </a:endParaRPr>
          </a:p>
        </p:txBody>
      </p:sp>
      <p:sp>
        <p:nvSpPr>
          <p:cNvPr id="2" name="Rectangle 1"/>
          <p:cNvSpPr/>
          <p:nvPr/>
        </p:nvSpPr>
        <p:spPr>
          <a:xfrm>
            <a:off x="6399626" y="1497852"/>
            <a:ext cx="5528396" cy="1200329"/>
          </a:xfrm>
          <a:prstGeom prst="rect">
            <a:avLst/>
          </a:prstGeom>
        </p:spPr>
        <p:txBody>
          <a:bodyPr wrap="square">
            <a:spAutoFit/>
          </a:bodyPr>
          <a:lstStyle/>
          <a:p>
            <a:r>
              <a:rPr lang="en-GB" dirty="0"/>
              <a:t>Full details can be found here:</a:t>
            </a:r>
          </a:p>
          <a:p>
            <a:endParaRPr lang="en-GB" dirty="0">
              <a:hlinkClick r:id="rId6"/>
            </a:endParaRPr>
          </a:p>
          <a:p>
            <a:r>
              <a:rPr lang="en-GB" dirty="0">
                <a:hlinkClick r:id="rId6"/>
              </a:rPr>
              <a:t>https://www.fortyhill.com/page/?title=Uniform&amp;pid=54</a:t>
            </a:r>
            <a:endParaRPr lang="en-GB" dirty="0"/>
          </a:p>
          <a:p>
            <a:endParaRPr lang="en-GB" dirty="0"/>
          </a:p>
        </p:txBody>
      </p:sp>
    </p:spTree>
    <p:extLst>
      <p:ext uri="{BB962C8B-B14F-4D97-AF65-F5344CB8AC3E}">
        <p14:creationId xmlns:p14="http://schemas.microsoft.com/office/powerpoint/2010/main" val="2857809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6" name="Rectangle 14345">
            <a:extLst>
              <a:ext uri="{FF2B5EF4-FFF2-40B4-BE49-F238E27FC236}">
                <a16:creationId xmlns:a16="http://schemas.microsoft.com/office/drawing/2014/main" id="{BEBFA723-5A7B-472D-ABD7-1526B8D3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8" name="Rectangle 14347">
            <a:extLst>
              <a:ext uri="{FF2B5EF4-FFF2-40B4-BE49-F238E27FC236}">
                <a16:creationId xmlns:a16="http://schemas.microsoft.com/office/drawing/2014/main" id="{A6B27065-399A-4CF7-BF70-CF79B9848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350" name="Group 14349">
            <a:extLst>
              <a:ext uri="{FF2B5EF4-FFF2-40B4-BE49-F238E27FC236}">
                <a16:creationId xmlns:a16="http://schemas.microsoft.com/office/drawing/2014/main" id="{CF22986C-DDF7-4109-9D6A-006800D6B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6" y="52996"/>
            <a:ext cx="6093363" cy="6805005"/>
            <a:chOff x="6095999" y="52996"/>
            <a:chExt cx="6093363" cy="6805005"/>
          </a:xfrm>
          <a:solidFill>
            <a:schemeClr val="accent5">
              <a:alpha val="10000"/>
            </a:schemeClr>
          </a:solidFill>
        </p:grpSpPr>
        <p:sp>
          <p:nvSpPr>
            <p:cNvPr id="14351" name="Freeform: Shape 14350">
              <a:extLst>
                <a:ext uri="{FF2B5EF4-FFF2-40B4-BE49-F238E27FC236}">
                  <a16:creationId xmlns:a16="http://schemas.microsoft.com/office/drawing/2014/main" id="{4C025298-F835-4B83-A3A3-6555157E0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2" name="Freeform: Shape 14351">
              <a:extLst>
                <a:ext uri="{FF2B5EF4-FFF2-40B4-BE49-F238E27FC236}">
                  <a16:creationId xmlns:a16="http://schemas.microsoft.com/office/drawing/2014/main" id="{17106C81-A3F0-4DA0-9368-6BBCDB964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3" name="Freeform: Shape 14352">
              <a:extLst>
                <a:ext uri="{FF2B5EF4-FFF2-40B4-BE49-F238E27FC236}">
                  <a16:creationId xmlns:a16="http://schemas.microsoft.com/office/drawing/2014/main" id="{4B3B35E8-1AF4-4D76-93A5-B0B088408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340" name="Title 4"/>
          <p:cNvSpPr txBox="1">
            <a:spLocks/>
          </p:cNvSpPr>
          <p:nvPr/>
        </p:nvSpPr>
        <p:spPr bwMode="auto">
          <a:xfrm>
            <a:off x="804672" y="1396418"/>
            <a:ext cx="3658053" cy="17865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Attendance and Punctuality</a:t>
            </a:r>
          </a:p>
        </p:txBody>
      </p:sp>
      <p:sp>
        <p:nvSpPr>
          <p:cNvPr id="14341" name="Subtitle 5"/>
          <p:cNvSpPr>
            <a:spLocks noGrp="1"/>
          </p:cNvSpPr>
          <p:nvPr>
            <p:ph type="subTitle" idx="1"/>
          </p:nvPr>
        </p:nvSpPr>
        <p:spPr>
          <a:xfrm>
            <a:off x="804672" y="4774775"/>
            <a:ext cx="3658053" cy="955111"/>
          </a:xfrm>
        </p:spPr>
        <p:txBody>
          <a:bodyPr vert="horz" lIns="91440" tIns="45720" rIns="91440" bIns="45720" rtlCol="0" anchor="b">
            <a:noAutofit/>
          </a:bodyPr>
          <a:lstStyle/>
          <a:p>
            <a:pPr algn="l"/>
            <a:r>
              <a:rPr lang="en-US" altLang="en-US" sz="2000" kern="1200" dirty="0">
                <a:solidFill>
                  <a:schemeClr val="tx2"/>
                </a:solidFill>
                <a:latin typeface="+mn-lt"/>
                <a:ea typeface="+mn-ea"/>
                <a:cs typeface="+mn-cs"/>
              </a:rPr>
              <a:t>It is really important to ensure that you are on time for drop off and collection. Attendance and punctuality are a big focus for the school this year and help children to have the best possible days. Holidays should NOT be taken during term time.</a:t>
            </a:r>
            <a:endParaRPr lang="en-US" altLang="en-US" sz="2000" kern="1200">
              <a:solidFill>
                <a:schemeClr val="tx2"/>
              </a:solidFill>
              <a:latin typeface="+mn-lt"/>
              <a:ea typeface="Calibri"/>
              <a:cs typeface="Calibri"/>
            </a:endParaRPr>
          </a:p>
          <a:p>
            <a:pPr algn="l"/>
            <a:endParaRPr lang="en-US" altLang="en-US" sz="1100" kern="1200">
              <a:solidFill>
                <a:schemeClr val="tx2"/>
              </a:solidFill>
              <a:latin typeface="+mn-lt"/>
              <a:ea typeface="+mn-ea"/>
              <a:cs typeface="+mn-cs"/>
            </a:endParaRPr>
          </a:p>
          <a:p>
            <a:pPr algn="l"/>
            <a:endParaRPr lang="en-US" altLang="en-US" sz="1100" kern="1200">
              <a:solidFill>
                <a:schemeClr val="tx2"/>
              </a:solidFill>
              <a:latin typeface="+mn-lt"/>
              <a:ea typeface="+mn-ea"/>
              <a:cs typeface="+mn-cs"/>
            </a:endParaRPr>
          </a:p>
        </p:txBody>
      </p:sp>
      <p:pic>
        <p:nvPicPr>
          <p:cNvPr id="14338" name="Picture 2" descr="http://www.trevithick.cornwall.sch.uk/assets/attendan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5" y="5726842"/>
            <a:ext cx="2333757" cy="11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nvGraphicFramePr>
        <p:xfrm>
          <a:off x="6232477" y="1398895"/>
          <a:ext cx="5760761" cy="3818755"/>
        </p:xfrm>
        <a:graphic>
          <a:graphicData uri="http://schemas.openxmlformats.org/drawingml/2006/table">
            <a:tbl>
              <a:tblPr firstRow="1" firstCol="1" bandRow="1">
                <a:tableStyleId>{3B4B98B0-60AC-42C2-AFA5-B58CD77FA1E5}</a:tableStyleId>
              </a:tblPr>
              <a:tblGrid>
                <a:gridCol w="1235256">
                  <a:extLst>
                    <a:ext uri="{9D8B030D-6E8A-4147-A177-3AD203B41FA5}">
                      <a16:colId xmlns:a16="http://schemas.microsoft.com/office/drawing/2014/main" val="20000"/>
                    </a:ext>
                  </a:extLst>
                </a:gridCol>
                <a:gridCol w="2174479">
                  <a:extLst>
                    <a:ext uri="{9D8B030D-6E8A-4147-A177-3AD203B41FA5}">
                      <a16:colId xmlns:a16="http://schemas.microsoft.com/office/drawing/2014/main" val="20001"/>
                    </a:ext>
                  </a:extLst>
                </a:gridCol>
                <a:gridCol w="2351026">
                  <a:extLst>
                    <a:ext uri="{9D8B030D-6E8A-4147-A177-3AD203B41FA5}">
                      <a16:colId xmlns:a16="http://schemas.microsoft.com/office/drawing/2014/main" val="20002"/>
                    </a:ext>
                  </a:extLst>
                </a:gridCol>
              </a:tblGrid>
              <a:tr h="217799">
                <a:tc>
                  <a:txBody>
                    <a:bodyPr/>
                    <a:lstStyle/>
                    <a:p>
                      <a:r>
                        <a:rPr lang="en-GB" sz="1200" dirty="0">
                          <a:effectLst/>
                        </a:rPr>
                        <a:t>Class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Drop Off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Collection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0"/>
                  </a:ext>
                </a:extLst>
              </a:tr>
              <a:tr h="407190">
                <a:tc>
                  <a:txBody>
                    <a:bodyPr/>
                    <a:lstStyle/>
                    <a:p>
                      <a:r>
                        <a:rPr lang="en-GB" sz="1200" dirty="0">
                          <a:effectLst/>
                        </a:rPr>
                        <a:t>Nursery (when all in)</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11.45am</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1"/>
                  </a:ext>
                </a:extLst>
              </a:tr>
              <a:tr h="750626">
                <a:tc>
                  <a:txBody>
                    <a:bodyPr/>
                    <a:lstStyle/>
                    <a:p>
                      <a:r>
                        <a:rPr lang="en-GB" sz="1200" dirty="0">
                          <a:effectLst/>
                        </a:rPr>
                        <a:t>Reception</a:t>
                      </a:r>
                    </a:p>
                    <a:p>
                      <a:r>
                        <a:rPr lang="en-GB" sz="1200" dirty="0">
                          <a:effectLst/>
                        </a:rPr>
                        <a:t>(when all in full-time) </a:t>
                      </a:r>
                    </a:p>
                    <a:p>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a:t>
                      </a:r>
                      <a:endParaRPr lang="en-US" dirty="0"/>
                    </a:p>
                  </a:txBody>
                  <a:tcPr marL="53266" marR="53266" marT="0" marB="0"/>
                </a:tc>
                <a:extLst>
                  <a:ext uri="{0D108BD9-81ED-4DB2-BD59-A6C34878D82A}">
                    <a16:rowId xmlns:a16="http://schemas.microsoft.com/office/drawing/2014/main" val="10002"/>
                  </a:ext>
                </a:extLst>
              </a:tr>
              <a:tr h="407190">
                <a:tc>
                  <a:txBody>
                    <a:bodyPr/>
                    <a:lstStyle/>
                    <a:p>
                      <a:r>
                        <a:rPr lang="en-GB" sz="1200" dirty="0">
                          <a:effectLst/>
                        </a:rPr>
                        <a:t>Year 1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(Glass doors by hall)</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before 3.15pm from gate by the office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3"/>
                  </a:ext>
                </a:extLst>
              </a:tr>
              <a:tr h="407190">
                <a:tc>
                  <a:txBody>
                    <a:bodyPr/>
                    <a:lstStyle/>
                    <a:p>
                      <a:r>
                        <a:rPr lang="en-GB" sz="1200" dirty="0">
                          <a:effectLst/>
                        </a:rPr>
                        <a:t>Year 2</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(Glass doors by hall)</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after 3.15pm from gate by the office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4"/>
                  </a:ext>
                </a:extLst>
              </a:tr>
              <a:tr h="407190">
                <a:tc>
                  <a:txBody>
                    <a:bodyPr/>
                    <a:lstStyle/>
                    <a:p>
                      <a:r>
                        <a:rPr lang="en-GB" sz="1200" dirty="0">
                          <a:effectLst/>
                        </a:rPr>
                        <a:t>Year 3</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(Top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 (Top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5"/>
                  </a:ext>
                </a:extLst>
              </a:tr>
              <a:tr h="407190">
                <a:tc>
                  <a:txBody>
                    <a:bodyPr/>
                    <a:lstStyle/>
                    <a:p>
                      <a:r>
                        <a:rPr lang="en-GB" sz="1200" dirty="0">
                          <a:effectLst/>
                        </a:rPr>
                        <a:t>Year 4</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(Year 4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 (Year 4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6"/>
                  </a:ext>
                </a:extLst>
              </a:tr>
              <a:tr h="407190">
                <a:tc>
                  <a:txBody>
                    <a:bodyPr/>
                    <a:lstStyle/>
                    <a:p>
                      <a:r>
                        <a:rPr lang="en-GB" sz="1200" dirty="0">
                          <a:effectLst/>
                        </a:rPr>
                        <a:t>Year 5</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(Year 5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 (Year 5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7"/>
                  </a:ext>
                </a:extLst>
              </a:tr>
              <a:tr h="407190">
                <a:tc>
                  <a:txBody>
                    <a:bodyPr/>
                    <a:lstStyle/>
                    <a:p>
                      <a:r>
                        <a:rPr lang="en-GB" sz="1200" dirty="0">
                          <a:effectLst/>
                        </a:rPr>
                        <a:t>Year 6</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8.45-8.55am (Bottom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3.15pm (Bottom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8"/>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0" name="Rectangle 1536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2" name="Rectangle 1537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6590662" y="395817"/>
            <a:ext cx="4805996" cy="12971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Staying Safe and Medicines</a:t>
            </a:r>
          </a:p>
        </p:txBody>
      </p:sp>
      <p:sp>
        <p:nvSpPr>
          <p:cNvPr id="15364" name="Subtitle 5"/>
          <p:cNvSpPr>
            <a:spLocks noGrp="1"/>
          </p:cNvSpPr>
          <p:nvPr>
            <p:ph type="subTitle" idx="1"/>
          </p:nvPr>
        </p:nvSpPr>
        <p:spPr>
          <a:xfrm>
            <a:off x="6590966" y="2587388"/>
            <a:ext cx="4817064" cy="4978650"/>
          </a:xfrm>
        </p:spPr>
        <p:txBody>
          <a:bodyPr vert="horz" lIns="91440" tIns="45720" rIns="91440" bIns="45720" rtlCol="0" anchor="b">
            <a:normAutofit fontScale="92500" lnSpcReduction="10000"/>
          </a:bodyPr>
          <a:lstStyle/>
          <a:p>
            <a:pPr algn="l"/>
            <a:r>
              <a:rPr lang="en-US" sz="2800" b="1" kern="1200" dirty="0">
                <a:solidFill>
                  <a:schemeClr val="tx2"/>
                </a:solidFill>
                <a:latin typeface="+mn-lt"/>
                <a:ea typeface="+mn-ea"/>
                <a:cs typeface="+mn-cs"/>
              </a:rPr>
              <a:t>The most effective preventative measure is hand washing. </a:t>
            </a:r>
            <a:r>
              <a:rPr lang="en-US" sz="2800" kern="1200" dirty="0">
                <a:solidFill>
                  <a:schemeClr val="tx2"/>
                </a:solidFill>
                <a:latin typeface="+mn-lt"/>
                <a:ea typeface="+mn-ea"/>
                <a:cs typeface="+mn-cs"/>
              </a:rPr>
              <a:t>Please make sure that this happens regularly for children AND yourselves. </a:t>
            </a:r>
            <a:endParaRPr lang="en-US" sz="2800" b="1" kern="1200" dirty="0">
              <a:solidFill>
                <a:schemeClr val="tx2"/>
              </a:solidFill>
              <a:latin typeface="+mn-lt"/>
              <a:ea typeface="Calibri"/>
              <a:cs typeface="Calibri"/>
            </a:endParaRPr>
          </a:p>
          <a:p>
            <a:pPr algn="l"/>
            <a:r>
              <a:rPr lang="en-US" sz="2800" kern="1200" dirty="0">
                <a:solidFill>
                  <a:schemeClr val="tx2"/>
                </a:solidFill>
                <a:latin typeface="+mn-lt"/>
                <a:ea typeface="+mn-ea"/>
                <a:cs typeface="+mn-cs"/>
              </a:rPr>
              <a:t>Inhalers and epi-pens should be labelled and sent into school to be kept in our welfare room. These must be up to date.</a:t>
            </a:r>
            <a:endParaRPr lang="en-US" sz="2800" kern="1200" dirty="0">
              <a:solidFill>
                <a:schemeClr val="tx2"/>
              </a:solidFill>
              <a:latin typeface="+mn-lt"/>
              <a:ea typeface="Calibri"/>
              <a:cs typeface="Calibri"/>
            </a:endParaRPr>
          </a:p>
          <a:p>
            <a:pPr algn="l"/>
            <a:r>
              <a:rPr lang="en-US" sz="2800" b="1" kern="1200" dirty="0">
                <a:solidFill>
                  <a:schemeClr val="tx2"/>
                </a:solidFill>
                <a:latin typeface="+mn-lt"/>
                <a:ea typeface="+mn-ea"/>
                <a:cs typeface="+mn-cs"/>
              </a:rPr>
              <a:t>Parents are asked to give clearly labelled medication to </a:t>
            </a:r>
            <a:r>
              <a:rPr lang="en-US" sz="2800" b="1" kern="1200" err="1">
                <a:solidFill>
                  <a:schemeClr val="tx2"/>
                </a:solidFill>
                <a:latin typeface="+mn-lt"/>
                <a:ea typeface="+mn-ea"/>
                <a:cs typeface="+mn-cs"/>
              </a:rPr>
              <a:t>Mrs</a:t>
            </a:r>
            <a:r>
              <a:rPr lang="en-US" sz="2800" b="1" kern="1200" dirty="0">
                <a:solidFill>
                  <a:schemeClr val="tx2"/>
                </a:solidFill>
                <a:latin typeface="+mn-lt"/>
                <a:ea typeface="+mn-ea"/>
                <a:cs typeface="+mn-cs"/>
              </a:rPr>
              <a:t> Vial in the school office in the morning.</a:t>
            </a:r>
            <a:r>
              <a:rPr lang="en-US" sz="2800" kern="1200" dirty="0">
                <a:solidFill>
                  <a:schemeClr val="tx2"/>
                </a:solidFill>
                <a:latin typeface="+mn-lt"/>
                <a:ea typeface="+mn-ea"/>
                <a:cs typeface="+mn-cs"/>
              </a:rPr>
              <a:t> </a:t>
            </a:r>
            <a:endParaRPr lang="en-US" sz="2800" kern="1200" dirty="0">
              <a:solidFill>
                <a:schemeClr val="tx2"/>
              </a:solidFill>
              <a:latin typeface="+mn-lt"/>
              <a:ea typeface="Calibri"/>
              <a:cs typeface="Calibri"/>
            </a:endParaRPr>
          </a:p>
          <a:p>
            <a:pPr algn="l"/>
            <a:br>
              <a:rPr lang="en-US" altLang="en-US" sz="500" kern="1200" dirty="0"/>
            </a:br>
            <a:endParaRPr lang="en-US" altLang="en-US" sz="2800" kern="1200" dirty="0">
              <a:solidFill>
                <a:schemeClr val="tx2"/>
              </a:solidFill>
              <a:latin typeface="+mn-lt"/>
              <a:ea typeface="Calibri"/>
              <a:cs typeface="Calibri"/>
            </a:endParaRPr>
          </a:p>
          <a:p>
            <a:pPr algn="l"/>
            <a:endParaRPr lang="en-US" altLang="en-US" sz="2800" b="1" kern="1200" dirty="0">
              <a:solidFill>
                <a:schemeClr val="tx2"/>
              </a:solidFill>
              <a:latin typeface="+mn-lt"/>
              <a:ea typeface="Calibri"/>
              <a:cs typeface="Calibri"/>
            </a:endParaRPr>
          </a:p>
          <a:p>
            <a:pPr algn="l"/>
            <a:endParaRPr lang="en-US" altLang="en-US" sz="2800" kern="1200" dirty="0">
              <a:solidFill>
                <a:schemeClr val="tx2"/>
              </a:solidFill>
              <a:latin typeface="+mn-lt"/>
              <a:ea typeface="Calibri"/>
              <a:cs typeface="Calibri"/>
            </a:endParaRPr>
          </a:p>
        </p:txBody>
      </p:sp>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9252" y="1697277"/>
            <a:ext cx="3984196" cy="4377846"/>
          </a:xfrm>
          <a:custGeom>
            <a:avLst/>
            <a:gdLst/>
            <a:ahLst/>
            <a:cxnLst/>
            <a:rect l="l" t="t" r="r" b="b"/>
            <a:pathLst>
              <a:path w="4141760" h="4377846">
                <a:moveTo>
                  <a:pt x="0" y="0"/>
                </a:moveTo>
                <a:lnTo>
                  <a:pt x="4141760" y="0"/>
                </a:lnTo>
                <a:lnTo>
                  <a:pt x="4141760" y="4377846"/>
                </a:lnTo>
                <a:lnTo>
                  <a:pt x="0" y="4377846"/>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374" name="Group 1537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375" name="Freeform: Shape 1537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6" name="Freeform: Shape 1537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7" name="Freeform: Shape 1537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3556680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1" name="Rectangle 1537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3" name="Rectangle 1537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287087" y="-2177"/>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Sickness</a:t>
            </a:r>
          </a:p>
        </p:txBody>
      </p:sp>
      <p:sp>
        <p:nvSpPr>
          <p:cNvPr id="15364" name="Subtitle 5"/>
          <p:cNvSpPr>
            <a:spLocks noGrp="1"/>
          </p:cNvSpPr>
          <p:nvPr>
            <p:ph type="subTitle" idx="1"/>
          </p:nvPr>
        </p:nvSpPr>
        <p:spPr>
          <a:xfrm>
            <a:off x="-460" y="1455395"/>
            <a:ext cx="6114891" cy="5231528"/>
          </a:xfrm>
        </p:spPr>
        <p:txBody>
          <a:bodyPr vert="horz" lIns="91440" tIns="45720" rIns="91440" bIns="45720" rtlCol="0" anchor="ctr">
            <a:normAutofit/>
          </a:bodyPr>
          <a:lstStyle/>
          <a:p>
            <a:pPr marL="228600" algn="l"/>
            <a:r>
              <a:rPr lang="en-US" dirty="0">
                <a:solidFill>
                  <a:schemeClr val="tx2"/>
                </a:solidFill>
              </a:rPr>
              <a:t>If your child has sickness or </a:t>
            </a:r>
            <a:r>
              <a:rPr lang="en-US" dirty="0" err="1">
                <a:solidFill>
                  <a:schemeClr val="tx2"/>
                </a:solidFill>
              </a:rPr>
              <a:t>diarrhoea</a:t>
            </a:r>
            <a:r>
              <a:rPr lang="en-US" dirty="0">
                <a:solidFill>
                  <a:schemeClr val="tx2"/>
                </a:solidFill>
              </a:rPr>
              <a:t> they </a:t>
            </a:r>
            <a:r>
              <a:rPr lang="en-US" u="sng" dirty="0">
                <a:solidFill>
                  <a:schemeClr val="tx2"/>
                </a:solidFill>
              </a:rPr>
              <a:t>must not </a:t>
            </a:r>
            <a:r>
              <a:rPr lang="en-US" dirty="0">
                <a:solidFill>
                  <a:schemeClr val="tx2"/>
                </a:solidFill>
              </a:rPr>
              <a:t>attend school for </a:t>
            </a:r>
            <a:r>
              <a:rPr lang="en-US" u="sng" dirty="0">
                <a:solidFill>
                  <a:schemeClr val="tx2"/>
                </a:solidFill>
              </a:rPr>
              <a:t>a full 48 hours </a:t>
            </a:r>
            <a:r>
              <a:rPr lang="en-US" dirty="0">
                <a:solidFill>
                  <a:schemeClr val="tx2"/>
                </a:solidFill>
              </a:rPr>
              <a:t>after the last episode to help stop the spread of the bug. This is crucial to keep everyone well.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notify the office on the morning of the absence if your child will not be in school.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also notify the office of any appointments that your child needs to attend but, where possible, try to make these out of school hours. We know this can be tricky. </a:t>
            </a:r>
            <a:endParaRPr lang="en-US" altLang="en-US" b="1" dirty="0">
              <a:solidFill>
                <a:schemeClr val="tx2"/>
              </a:solidFill>
              <a:ea typeface="Calibri" panose="020F0502020204030204"/>
              <a:cs typeface="Calibri" panose="020F0502020204030204"/>
            </a:endParaRPr>
          </a:p>
          <a:p>
            <a:pPr indent="-228600" algn="l">
              <a:buFont typeface="Arial" panose="020B0604020202020204" pitchFamily="34" charset="0"/>
              <a:buChar char="•"/>
            </a:pPr>
            <a:endParaRPr lang="en-US" altLang="en-US" sz="1700" dirty="0">
              <a:solidFill>
                <a:schemeClr val="tx2"/>
              </a:solidFill>
            </a:endParaRPr>
          </a:p>
        </p:txBody>
      </p:sp>
      <p:grpSp>
        <p:nvGrpSpPr>
          <p:cNvPr id="15375" name="Group 1537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376" name="Freeform: Shape 1537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7" name="Freeform: Shape 1537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8" name="Freeform: Shape 1537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9" name="Freeform: Shape 1537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368" name="Graphic 15367" descr="Stethoscope">
            <a:extLst>
              <a:ext uri="{FF2B5EF4-FFF2-40B4-BE49-F238E27FC236}">
                <a16:creationId xmlns:a16="http://schemas.microsoft.com/office/drawing/2014/main" id="{8FEF1B5E-B1AB-30CF-691E-B55719C6E5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5232964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itle 4"/>
          <p:cNvSpPr txBox="1">
            <a:spLocks/>
          </p:cNvSpPr>
          <p:nvPr/>
        </p:nvSpPr>
        <p:spPr bwMode="auto">
          <a:xfrm>
            <a:off x="1524000" y="1"/>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ea typeface="MS PGothic"/>
              </a:rPr>
              <a:t>Online Safety KS2</a:t>
            </a:r>
            <a:endParaRPr lang="en-GB" altLang="en-US" sz="5400" b="1" dirty="0">
              <a:solidFill>
                <a:schemeClr val="accent6">
                  <a:lumMod val="75000"/>
                </a:schemeClr>
              </a:solidFill>
              <a:latin typeface="+mn-lt"/>
            </a:endParaRPr>
          </a:p>
        </p:txBody>
      </p:sp>
      <p:sp>
        <p:nvSpPr>
          <p:cNvPr id="5" name="Rounded Rectangular Callout 4"/>
          <p:cNvSpPr/>
          <p:nvPr/>
        </p:nvSpPr>
        <p:spPr>
          <a:xfrm>
            <a:off x="1847528" y="5373216"/>
            <a:ext cx="4608512" cy="1296144"/>
          </a:xfrm>
          <a:prstGeom prst="wedgeRoundRectCallout">
            <a:avLst>
              <a:gd name="adj1" fmla="val 12521"/>
              <a:gd name="adj2" fmla="val -140667"/>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991544" y="5445225"/>
            <a:ext cx="4464496" cy="1200329"/>
          </a:xfrm>
          <a:prstGeom prst="rect">
            <a:avLst/>
          </a:prstGeom>
          <a:noFill/>
        </p:spPr>
        <p:txBody>
          <a:bodyPr wrap="square" rtlCol="0">
            <a:spAutoFit/>
          </a:bodyPr>
          <a:lstStyle/>
          <a:p>
            <a:r>
              <a:rPr lang="en-GB" sz="2400" b="1" dirty="0">
                <a:solidFill>
                  <a:srgbClr val="FFFF00"/>
                </a:solidFill>
              </a:rPr>
              <a:t>We will be showing these videos to the class. We will now watch this together…</a:t>
            </a:r>
          </a:p>
        </p:txBody>
      </p:sp>
      <p:pic>
        <p:nvPicPr>
          <p:cNvPr id="2" name="Picture 1"/>
          <p:cNvPicPr>
            <a:picLocks noChangeAspect="1"/>
          </p:cNvPicPr>
          <p:nvPr/>
        </p:nvPicPr>
        <p:blipFill>
          <a:blip r:embed="rId2"/>
          <a:stretch>
            <a:fillRect/>
          </a:stretch>
        </p:blipFill>
        <p:spPr>
          <a:xfrm>
            <a:off x="7464153" y="1124744"/>
            <a:ext cx="2809883" cy="4057662"/>
          </a:xfrm>
          <a:prstGeom prst="rect">
            <a:avLst/>
          </a:prstGeom>
        </p:spPr>
      </p:pic>
      <p:sp>
        <p:nvSpPr>
          <p:cNvPr id="3" name="Rectangle 2"/>
          <p:cNvSpPr/>
          <p:nvPr/>
        </p:nvSpPr>
        <p:spPr>
          <a:xfrm>
            <a:off x="6744072" y="5301209"/>
            <a:ext cx="3744416" cy="1323439"/>
          </a:xfrm>
          <a:prstGeom prst="rect">
            <a:avLst/>
          </a:prstGeom>
          <a:ln w="28575">
            <a:solidFill>
              <a:srgbClr val="00B050"/>
            </a:solidFill>
          </a:ln>
        </p:spPr>
        <p:txBody>
          <a:bodyPr wrap="square">
            <a:spAutoFit/>
          </a:bodyPr>
          <a:lstStyle/>
          <a:p>
            <a:r>
              <a:rPr lang="en-GB" sz="2000" dirty="0"/>
              <a:t>For more information on Online Safety, click here: </a:t>
            </a:r>
          </a:p>
          <a:p>
            <a:r>
              <a:rPr lang="en-GB" sz="2000" dirty="0">
                <a:hlinkClick r:id="rId3"/>
              </a:rPr>
              <a:t>https://www.fortyhill.com/page/?title=Online+Safety&amp;pid=51</a:t>
            </a:r>
            <a:endParaRPr lang="en-GB" sz="2000" dirty="0"/>
          </a:p>
        </p:txBody>
      </p:sp>
      <p:pic>
        <p:nvPicPr>
          <p:cNvPr id="7" name="Picture 6" descr="A paper with blue and white speech bubbles&#10;&#10;Description automatically generated">
            <a:extLst>
              <a:ext uri="{FF2B5EF4-FFF2-40B4-BE49-F238E27FC236}">
                <a16:creationId xmlns:a16="http://schemas.microsoft.com/office/drawing/2014/main" id="{AEB41C75-4FFC-51A2-1D5D-94A8AA5A79E3}"/>
              </a:ext>
            </a:extLst>
          </p:cNvPr>
          <p:cNvPicPr>
            <a:picLocks noChangeAspect="1"/>
          </p:cNvPicPr>
          <p:nvPr/>
        </p:nvPicPr>
        <p:blipFill>
          <a:blip r:embed="rId4"/>
          <a:stretch>
            <a:fillRect/>
          </a:stretch>
        </p:blipFill>
        <p:spPr>
          <a:xfrm>
            <a:off x="584295" y="1280117"/>
            <a:ext cx="6610634" cy="2887497"/>
          </a:xfrm>
          <a:prstGeom prst="rect">
            <a:avLst/>
          </a:prstGeom>
        </p:spPr>
      </p:pic>
      <p:sp>
        <p:nvSpPr>
          <p:cNvPr id="8" name="TextBox 7">
            <a:extLst>
              <a:ext uri="{FF2B5EF4-FFF2-40B4-BE49-F238E27FC236}">
                <a16:creationId xmlns:a16="http://schemas.microsoft.com/office/drawing/2014/main" id="{1D740E81-D3BC-5178-2216-44ADCED036E0}"/>
              </a:ext>
            </a:extLst>
          </p:cNvPr>
          <p:cNvSpPr txBox="1"/>
          <p:nvPr/>
        </p:nvSpPr>
        <p:spPr>
          <a:xfrm>
            <a:off x="618699" y="4292221"/>
            <a:ext cx="2743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5"/>
              </a:rPr>
              <a:t>https://www.youtube.com/watch?v=HAZU49hHMLE</a:t>
            </a:r>
            <a:r>
              <a:rPr lang="en-US" dirty="0"/>
              <a:t> </a:t>
            </a:r>
          </a:p>
        </p:txBody>
      </p:sp>
    </p:spTree>
    <p:extLst>
      <p:ext uri="{BB962C8B-B14F-4D97-AF65-F5344CB8AC3E}">
        <p14:creationId xmlns:p14="http://schemas.microsoft.com/office/powerpoint/2010/main" val="1509940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A918C-5E8F-63A0-8E17-5B66672BC24B}"/>
              </a:ext>
            </a:extLst>
          </p:cNvPr>
          <p:cNvSpPr>
            <a:spLocks noGrp="1"/>
          </p:cNvSpPr>
          <p:nvPr>
            <p:ph type="title"/>
          </p:nvPr>
        </p:nvSpPr>
        <p:spPr/>
        <p:txBody>
          <a:bodyPr/>
          <a:lstStyle/>
          <a:p>
            <a:r>
              <a:rPr lang="en-GB" dirty="0"/>
              <a:t>Upcoming dates</a:t>
            </a:r>
          </a:p>
        </p:txBody>
      </p:sp>
      <p:sp>
        <p:nvSpPr>
          <p:cNvPr id="4" name="Rectangle 3"/>
          <p:cNvSpPr/>
          <p:nvPr/>
        </p:nvSpPr>
        <p:spPr>
          <a:xfrm>
            <a:off x="928444" y="1561191"/>
            <a:ext cx="5042919" cy="369332"/>
          </a:xfrm>
          <a:prstGeom prst="rect">
            <a:avLst/>
          </a:prstGeom>
        </p:spPr>
        <p:txBody>
          <a:bodyPr wrap="none">
            <a:spAutoFit/>
          </a:bodyPr>
          <a:lstStyle/>
          <a:p>
            <a:r>
              <a:rPr lang="en-US" dirty="0"/>
              <a:t>Thursday 12th September - Arts Trophy Launch: Art </a:t>
            </a:r>
            <a:endParaRPr lang="en-GB" dirty="0"/>
          </a:p>
        </p:txBody>
      </p:sp>
      <p:sp>
        <p:nvSpPr>
          <p:cNvPr id="5" name="Rectangle 4"/>
          <p:cNvSpPr/>
          <p:nvPr/>
        </p:nvSpPr>
        <p:spPr>
          <a:xfrm>
            <a:off x="928444" y="2256170"/>
            <a:ext cx="6096000" cy="646331"/>
          </a:xfrm>
          <a:prstGeom prst="rect">
            <a:avLst/>
          </a:prstGeom>
        </p:spPr>
        <p:txBody>
          <a:bodyPr>
            <a:spAutoFit/>
          </a:bodyPr>
          <a:lstStyle/>
          <a:p>
            <a:br>
              <a:rPr lang="en-US" dirty="0"/>
            </a:br>
            <a:r>
              <a:rPr lang="en-US" dirty="0"/>
              <a:t>Thursday 26th September - Harvest Festival Service</a:t>
            </a:r>
            <a:endParaRPr lang="en-GB" dirty="0"/>
          </a:p>
        </p:txBody>
      </p:sp>
      <p:sp>
        <p:nvSpPr>
          <p:cNvPr id="6" name="Rectangle 5"/>
          <p:cNvSpPr/>
          <p:nvPr/>
        </p:nvSpPr>
        <p:spPr>
          <a:xfrm>
            <a:off x="992623" y="3314721"/>
            <a:ext cx="6096000" cy="646331"/>
          </a:xfrm>
          <a:prstGeom prst="rect">
            <a:avLst/>
          </a:prstGeom>
        </p:spPr>
        <p:txBody>
          <a:bodyPr>
            <a:spAutoFit/>
          </a:bodyPr>
          <a:lstStyle/>
          <a:p>
            <a:br>
              <a:rPr lang="en-US" dirty="0"/>
            </a:br>
            <a:r>
              <a:rPr lang="en-US" dirty="0"/>
              <a:t>Week commencing Monday 21st October - Multicultural week</a:t>
            </a:r>
            <a:endParaRPr lang="en-GB" dirty="0"/>
          </a:p>
        </p:txBody>
      </p:sp>
    </p:spTree>
    <p:extLst>
      <p:ext uri="{BB962C8B-B14F-4D97-AF65-F5344CB8AC3E}">
        <p14:creationId xmlns:p14="http://schemas.microsoft.com/office/powerpoint/2010/main" val="32165013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4"/>
          <p:cNvSpPr txBox="1">
            <a:spLocks/>
          </p:cNvSpPr>
          <p:nvPr/>
        </p:nvSpPr>
        <p:spPr bwMode="auto">
          <a:xfrm>
            <a:off x="1736724" y="-23219"/>
            <a:ext cx="8242847"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The Maintenance Payment</a:t>
            </a:r>
          </a:p>
        </p:txBody>
      </p:sp>
      <p:sp>
        <p:nvSpPr>
          <p:cNvPr id="9" name="Content Placeholder 2"/>
          <p:cNvSpPr txBox="1">
            <a:spLocks/>
          </p:cNvSpPr>
          <p:nvPr/>
        </p:nvSpPr>
        <p:spPr>
          <a:xfrm>
            <a:off x="167779" y="665951"/>
            <a:ext cx="11774839" cy="5360564"/>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1800" dirty="0"/>
          </a:p>
          <a:p>
            <a:pPr algn="l"/>
            <a:r>
              <a:rPr lang="en-GB" sz="1800" dirty="0"/>
              <a:t>This is a contribution that we request each new school year. Currently we ask for a yearly contribution of </a:t>
            </a:r>
            <a:r>
              <a:rPr lang="en-GB" sz="1800" b="1" u="sng" dirty="0"/>
              <a:t>£36.00 for each child</a:t>
            </a:r>
            <a:r>
              <a:rPr lang="en-GB" sz="1800" dirty="0"/>
              <a:t> that attends the school (discounts are made for siblings).   We are asked by the LDBS as a school to contribute over £5000 each year towards a maintenance fund held at the diocese. Schools can then bid for a share of the money to pay for larger costly projects.  At Forty Hill we have successfully bid several times over the last few years.</a:t>
            </a:r>
            <a:endParaRPr lang="en-GB" sz="1800" b="1" dirty="0"/>
          </a:p>
          <a:p>
            <a:pPr algn="l"/>
            <a:r>
              <a:rPr lang="en-GB" sz="1800" u="sng" dirty="0"/>
              <a:t>Works have included:</a:t>
            </a:r>
          </a:p>
          <a:p>
            <a:pPr algn="l"/>
            <a:r>
              <a:rPr lang="en-GB" sz="1800" dirty="0"/>
              <a:t>Extensive hot and cold water pipework</a:t>
            </a:r>
            <a:endParaRPr lang="en-GB" sz="1800" b="1" dirty="0"/>
          </a:p>
          <a:p>
            <a:pPr algn="l"/>
            <a:r>
              <a:rPr lang="en-GB" sz="1800" dirty="0"/>
              <a:t>Refurbishment of the children’s toilets and disabled toilet</a:t>
            </a:r>
            <a:endParaRPr lang="en-GB" sz="1800" b="1" dirty="0"/>
          </a:p>
          <a:p>
            <a:pPr algn="l"/>
            <a:r>
              <a:rPr lang="en-GB" sz="1800" dirty="0"/>
              <a:t>Replacing the school roof</a:t>
            </a:r>
            <a:endParaRPr lang="en-GB" sz="1800" b="1" dirty="0"/>
          </a:p>
          <a:p>
            <a:pPr algn="l"/>
            <a:r>
              <a:rPr lang="en-GB" sz="1800" dirty="0"/>
              <a:t>Resurfacing the playground</a:t>
            </a:r>
            <a:endParaRPr lang="en-GB" sz="1800" b="1" dirty="0"/>
          </a:p>
          <a:p>
            <a:pPr algn="l"/>
            <a:r>
              <a:rPr lang="en-GB" sz="1800" dirty="0"/>
              <a:t>Improvement to site security and a new gate and fob system</a:t>
            </a:r>
            <a:endParaRPr lang="en-GB" sz="1800" b="1" dirty="0"/>
          </a:p>
          <a:p>
            <a:pPr algn="l"/>
            <a:r>
              <a:rPr lang="en-GB" sz="1800" dirty="0"/>
              <a:t>General upkeep e.g. repainting walls and windows, upgrading fire doors </a:t>
            </a:r>
            <a:endParaRPr lang="en-GB" sz="1800" b="1" dirty="0"/>
          </a:p>
          <a:p>
            <a:r>
              <a:rPr lang="en-GB" sz="2000" dirty="0">
                <a:solidFill>
                  <a:srgbClr val="FF0000"/>
                </a:solidFill>
              </a:rPr>
              <a:t>If parents do not make this contribution, then the school has to make up the shortfall. </a:t>
            </a:r>
            <a:r>
              <a:rPr lang="en-GB" sz="2000" b="1" u="sng" dirty="0">
                <a:solidFill>
                  <a:srgbClr val="FF0000"/>
                </a:solidFill>
              </a:rPr>
              <a:t> Last year we had to make up a shortfall of 40%</a:t>
            </a:r>
            <a:r>
              <a:rPr lang="en-GB" sz="2000" dirty="0">
                <a:solidFill>
                  <a:srgbClr val="FF0000"/>
                </a:solidFill>
              </a:rPr>
              <a:t> - this money therefore comes out of the budget for resources for the children. As a Church of England school, the Local Authority does not contribute at all to the upkeep or repairs of our building, so being part of this fund is a necessity. </a:t>
            </a:r>
            <a:endParaRPr lang="en-GB" sz="2000" b="1" dirty="0">
              <a:solidFill>
                <a:srgbClr val="FF0000"/>
              </a:solidFill>
            </a:endParaRPr>
          </a:p>
          <a:p>
            <a:pPr algn="l"/>
            <a:r>
              <a:rPr lang="en-GB" sz="1800" dirty="0"/>
              <a:t>For ease, it will be listed on your oldest child’s Parent Pay account as ‘School Maintenance Fund’. If you are a brand new family to our school, this will be set up once your child officially starts. </a:t>
            </a:r>
            <a:endParaRPr lang="en-GB" sz="1800" b="1" dirty="0"/>
          </a:p>
          <a:p>
            <a:pPr algn="l"/>
            <a:endParaRPr lang="en-GB" sz="1800" b="1" dirty="0"/>
          </a:p>
          <a:p>
            <a:pPr algn="l"/>
            <a:endParaRPr lang="en-GB"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4"/>
          <p:cNvSpPr>
            <a:spLocks noGrp="1"/>
          </p:cNvSpPr>
          <p:nvPr>
            <p:ph type="ctrTitle"/>
          </p:nvPr>
        </p:nvSpPr>
        <p:spPr>
          <a:xfrm>
            <a:off x="7671594" y="5301208"/>
            <a:ext cx="4286250" cy="901700"/>
          </a:xfrm>
        </p:spPr>
        <p:txBody>
          <a:bodyPr/>
          <a:lstStyle/>
          <a:p>
            <a:pPr eaLnBrk="1" hangingPunct="1"/>
            <a:r>
              <a:rPr lang="en-GB" altLang="en-US" sz="2400" dirty="0">
                <a:latin typeface="Jokerman" panose="04090605060D06020702" pitchFamily="82" charset="0"/>
                <a:hlinkClick r:id="rId2"/>
              </a:rPr>
              <a:t>http://www.fortyhill.com</a:t>
            </a:r>
            <a:r>
              <a:rPr lang="en-GB" altLang="en-US" sz="2400" dirty="0">
                <a:latin typeface="Jokerman" panose="04090605060D06020702" pitchFamily="82" charset="0"/>
              </a:rPr>
              <a:t> </a:t>
            </a:r>
          </a:p>
        </p:txBody>
      </p:sp>
      <p:sp>
        <p:nvSpPr>
          <p:cNvPr id="20483" name="Title 4"/>
          <p:cNvSpPr txBox="1">
            <a:spLocks/>
          </p:cNvSpPr>
          <p:nvPr/>
        </p:nvSpPr>
        <p:spPr bwMode="auto">
          <a:xfrm>
            <a:off x="1736725" y="241300"/>
            <a:ext cx="7340600"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Our website…</a:t>
            </a:r>
          </a:p>
        </p:txBody>
      </p:sp>
      <p:sp>
        <p:nvSpPr>
          <p:cNvPr id="20484" name="Title 4"/>
          <p:cNvSpPr txBox="1">
            <a:spLocks/>
          </p:cNvSpPr>
          <p:nvPr/>
        </p:nvSpPr>
        <p:spPr bwMode="auto">
          <a:xfrm>
            <a:off x="1497011" y="5301208"/>
            <a:ext cx="6071281" cy="1556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2400" b="1" dirty="0">
                <a:solidFill>
                  <a:srgbClr val="00B050"/>
                </a:solidFill>
                <a:latin typeface="Jokerman" panose="04090605060D06020702" pitchFamily="82" charset="0"/>
              </a:rPr>
              <a:t>Please make sure you have given your up to date email addresses to the office as well as any changes of address and phone numbers.</a:t>
            </a:r>
          </a:p>
        </p:txBody>
      </p:sp>
      <p:pic>
        <p:nvPicPr>
          <p:cNvPr id="2" name="Picture 1" descr="A brick building with a clock tower&#10;&#10;Description automatically generated">
            <a:extLst>
              <a:ext uri="{FF2B5EF4-FFF2-40B4-BE49-F238E27FC236}">
                <a16:creationId xmlns:a16="http://schemas.microsoft.com/office/drawing/2014/main" id="{94856A31-5CC3-F5D6-7D6A-6CFE5D808846}"/>
              </a:ext>
            </a:extLst>
          </p:cNvPr>
          <p:cNvPicPr>
            <a:picLocks noChangeAspect="1"/>
          </p:cNvPicPr>
          <p:nvPr/>
        </p:nvPicPr>
        <p:blipFill>
          <a:blip r:embed="rId3"/>
          <a:stretch>
            <a:fillRect/>
          </a:stretch>
        </p:blipFill>
        <p:spPr>
          <a:xfrm>
            <a:off x="1614488" y="1147834"/>
            <a:ext cx="8963025" cy="4152900"/>
          </a:xfrm>
          <a:prstGeom prst="rect">
            <a:avLst/>
          </a:prstGeom>
        </p:spPr>
      </p:pic>
    </p:spTree>
    <p:extLst>
      <p:ext uri="{BB962C8B-B14F-4D97-AF65-F5344CB8AC3E}">
        <p14:creationId xmlns:p14="http://schemas.microsoft.com/office/powerpoint/2010/main" val="12672860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descr="February 2018 – KaydaCo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310" y="1800757"/>
            <a:ext cx="7258401" cy="3024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2" ma:contentTypeDescription="Create a new document." ma:contentTypeScope="" ma:versionID="72c370e110842f03a39e895b11f1282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bccac42149ebe10444ff548bbf2d7e9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39A0FC5-A65A-4189-AB14-3E872F58F708}">
  <ds:schemaRefs>
    <ds:schemaRef ds:uri="http://schemas.microsoft.com/sharepoint/v3/contenttype/forms"/>
  </ds:schemaRefs>
</ds:datastoreItem>
</file>

<file path=customXml/itemProps2.xml><?xml version="1.0" encoding="utf-8"?>
<ds:datastoreItem xmlns:ds="http://schemas.openxmlformats.org/officeDocument/2006/customXml" ds:itemID="{09F42D53-2FC5-4889-8021-E556C43112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096623-2C04-4F45-BD68-78B5464AD65E}">
  <ds:schemaRefs>
    <ds:schemaRef ds:uri="http://schemas.microsoft.com/office/infopath/2007/PartnerControls"/>
    <ds:schemaRef ds:uri="http://purl.org/dc/dcmitype/"/>
    <ds:schemaRef ds:uri="http://purl.org/dc/terms/"/>
    <ds:schemaRef ds:uri="http://schemas.microsoft.com/office/2006/documentManagement/types"/>
    <ds:schemaRef ds:uri="450a6b86-6e86-4b74-93c9-116031be495f"/>
    <ds:schemaRef ds:uri="http://www.w3.org/XML/1998/namespace"/>
    <ds:schemaRef ds:uri="6a6f9b4c-029b-444e-addf-4d66571c9b6f"/>
    <ds:schemaRef ds:uri="http://schemas.openxmlformats.org/package/2006/metadata/core-propertie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4882</TotalTime>
  <Words>1505</Words>
  <Application>Microsoft Office PowerPoint</Application>
  <PresentationFormat>Widescreen</PresentationFormat>
  <Paragraphs>134</Paragraphs>
  <Slides>26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Comic Sans MS</vt:lpstr>
      <vt:lpstr>Jokerman</vt:lpstr>
      <vt:lpstr>Office Theme</vt:lpstr>
      <vt:lpstr>Welcome to Year 3 </vt:lpstr>
      <vt:lpstr>PowerPoint Presentation</vt:lpstr>
      <vt:lpstr>PowerPoint Presentation</vt:lpstr>
      <vt:lpstr>Whole Curriculum</vt:lpstr>
      <vt:lpstr>PowerPoint Presentation</vt:lpstr>
      <vt:lpstr>PowerPoint Presentation</vt:lpstr>
      <vt:lpstr>PowerPoint Presentation</vt:lpstr>
      <vt:lpstr>PowerPoint Presentation</vt:lpstr>
      <vt:lpstr>Homework- Spellings with Emile app to support learning</vt:lpstr>
      <vt:lpstr>PowerPoint Presentation</vt:lpstr>
      <vt:lpstr>PowerPoint Presentation</vt:lpstr>
      <vt:lpstr>Additional spellings – Year 3 and 4, Year 5 and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Upcoming dates</vt:lpstr>
      <vt:lpstr>PowerPoint Presentation</vt:lpstr>
      <vt:lpstr>http://www.fortyhill.com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Saunders</dc:creator>
  <cp:lastModifiedBy>J Izard</cp:lastModifiedBy>
  <cp:revision>114</cp:revision>
  <dcterms:created xsi:type="dcterms:W3CDTF">2021-08-18T09:08:02Z</dcterms:created>
  <dcterms:modified xsi:type="dcterms:W3CDTF">2025-09-10T10:44:13Z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