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59" r:id="rId4"/>
    <p:sldId id="263" r:id="rId5"/>
    <p:sldId id="260" r:id="rId6"/>
    <p:sldId id="262" r:id="rId7"/>
    <p:sldId id="261" r:id="rId8"/>
    <p:sldId id="270" r:id="rId9"/>
    <p:sldId id="265" r:id="rId10"/>
    <p:sldId id="271" r:id="rId11"/>
    <p:sldId id="258" r:id="rId12"/>
    <p:sldId id="264" r:id="rId13"/>
    <p:sldId id="266"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0" autoAdjust="0"/>
    <p:restoredTop sz="94621"/>
  </p:normalViewPr>
  <p:slideViewPr>
    <p:cSldViewPr snapToGrid="0" snapToObjects="1">
      <p:cViewPr>
        <p:scale>
          <a:sx n="50" d="100"/>
          <a:sy n="50" d="100"/>
        </p:scale>
        <p:origin x="1675" y="8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D3D6-4F37-BD44-B5AB-0139020F87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852D71-B2DE-FE49-8C76-93551EE47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B98731-2D24-F745-A8B6-293642F1B814}"/>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5" name="Footer Placeholder 4">
            <a:extLst>
              <a:ext uri="{FF2B5EF4-FFF2-40B4-BE49-F238E27FC236}">
                <a16:creationId xmlns:a16="http://schemas.microsoft.com/office/drawing/2014/main" id="{D2523FD1-6496-4E4D-8EDA-FAA005BA6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7F6DE-C67E-1C4A-A6D9-73958DD13DAD}"/>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1358918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3F99-47EF-1844-BC16-3803AF4652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7C6C6-8F36-664D-BD99-0507EF7254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8973E-DB2E-EB41-9649-485DAA3DB1A6}"/>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5" name="Footer Placeholder 4">
            <a:extLst>
              <a:ext uri="{FF2B5EF4-FFF2-40B4-BE49-F238E27FC236}">
                <a16:creationId xmlns:a16="http://schemas.microsoft.com/office/drawing/2014/main" id="{D0326A18-8DE0-5149-865E-AB5E54A28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31F14-4E89-974A-9F2B-F2E6CEAED0D7}"/>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320156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C08D0-6024-9F48-982B-8B1C9DD8B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33DAC-3150-E04C-BB4D-70B52C5EF2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72D50-0101-A741-AE47-E68B80502BAE}"/>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5" name="Footer Placeholder 4">
            <a:extLst>
              <a:ext uri="{FF2B5EF4-FFF2-40B4-BE49-F238E27FC236}">
                <a16:creationId xmlns:a16="http://schemas.microsoft.com/office/drawing/2014/main" id="{3B624FE3-8BB3-5D4B-92BE-3260724EC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07572-551C-2C46-8414-A429834FC8B5}"/>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73345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2829-B61C-C448-950B-8996746BF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148EB-C5AB-9241-8F65-AE53D6E945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F1479-A8CD-844C-A905-875D37E2A6B6}"/>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5" name="Footer Placeholder 4">
            <a:extLst>
              <a:ext uri="{FF2B5EF4-FFF2-40B4-BE49-F238E27FC236}">
                <a16:creationId xmlns:a16="http://schemas.microsoft.com/office/drawing/2014/main" id="{857F0B2B-79BB-7248-9535-99D583CAA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CB529-B99F-A843-B1FD-C9BF9BE19D00}"/>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243979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85D1-7C7F-1F41-B0A9-99266CC10C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BD16DC-8806-B446-BAFD-8EC3290BB8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EAD92C-23A0-7448-AF75-894D8AA1E4E0}"/>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5" name="Footer Placeholder 4">
            <a:extLst>
              <a:ext uri="{FF2B5EF4-FFF2-40B4-BE49-F238E27FC236}">
                <a16:creationId xmlns:a16="http://schemas.microsoft.com/office/drawing/2014/main" id="{B78AD437-CD82-4444-B835-20F82A16F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97D01-92DC-3A4B-8E5A-1743A6941A5A}"/>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242692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8492-E4C6-A648-8D0F-09615E147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CCC4FF-B3E3-AD46-A17E-D2108D0655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235AC0-8427-7B4E-A0FF-415A92632C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170A53-C239-C04D-A0B7-94DB999A422B}"/>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6" name="Footer Placeholder 5">
            <a:extLst>
              <a:ext uri="{FF2B5EF4-FFF2-40B4-BE49-F238E27FC236}">
                <a16:creationId xmlns:a16="http://schemas.microsoft.com/office/drawing/2014/main" id="{4F22D7F2-AE69-4444-B5B6-C80C10DD6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AABE4-6600-824A-BA4C-F298E068EBE5}"/>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183928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B66E-318F-2F41-AF08-AC4F3A53E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99795-5913-3E4F-8406-91ECF75A4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13749F-8611-DB44-9246-6BD014154A3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390C85-553E-C04A-90B1-859F6B3DF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88B97F-7260-E34A-83E0-A0DE8420E5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ED69E3-EA39-4943-A9B8-9DB803FCB233}"/>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8" name="Footer Placeholder 7">
            <a:extLst>
              <a:ext uri="{FF2B5EF4-FFF2-40B4-BE49-F238E27FC236}">
                <a16:creationId xmlns:a16="http://schemas.microsoft.com/office/drawing/2014/main" id="{92C4FB75-D743-9F47-B3F1-02A2E34D42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3E8C4C-D365-024D-B16A-C22E999EB6D5}"/>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370508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5D2AF-8A36-3B40-A497-4E64709F3C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0E744-EB7E-8A41-8E0D-469536C7F081}"/>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4" name="Footer Placeholder 3">
            <a:extLst>
              <a:ext uri="{FF2B5EF4-FFF2-40B4-BE49-F238E27FC236}">
                <a16:creationId xmlns:a16="http://schemas.microsoft.com/office/drawing/2014/main" id="{ED2F759B-CE11-424C-981D-26A021D70F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978C2-C057-8B46-89ED-24D20CE6AE16}"/>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234540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5EF14-4337-5C47-8279-E101A24CA014}"/>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3" name="Footer Placeholder 2">
            <a:extLst>
              <a:ext uri="{FF2B5EF4-FFF2-40B4-BE49-F238E27FC236}">
                <a16:creationId xmlns:a16="http://schemas.microsoft.com/office/drawing/2014/main" id="{5043B12E-58A1-454A-B72C-3F2A6DA00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5BDD2E-AF32-0F4C-A7E7-7038DB42F62F}"/>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99433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D7B0-C2AE-B845-BB6C-F9050A7AAC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7ACFAB-968E-CD49-8F3C-078EE9355E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E6F6C3-32DA-B742-AF03-6EF9B4FE0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296389-44E0-DE4E-8FB4-195AFCB3081B}"/>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6" name="Footer Placeholder 5">
            <a:extLst>
              <a:ext uri="{FF2B5EF4-FFF2-40B4-BE49-F238E27FC236}">
                <a16:creationId xmlns:a16="http://schemas.microsoft.com/office/drawing/2014/main" id="{D8634D36-C527-E34E-8AFA-E4E83064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F0D40-DA00-E143-920F-25305CF26E98}"/>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18087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8455-CF60-D34F-A913-4C2732A58A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1B1B-B682-A64B-8A2B-3F0426076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05C61-5CA8-3944-B8FA-8C8F508B2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27332-D621-9542-BA1A-45B291DD4964}"/>
              </a:ext>
            </a:extLst>
          </p:cNvPr>
          <p:cNvSpPr>
            <a:spLocks noGrp="1"/>
          </p:cNvSpPr>
          <p:nvPr>
            <p:ph type="dt" sz="half" idx="10"/>
          </p:nvPr>
        </p:nvSpPr>
        <p:spPr/>
        <p:txBody>
          <a:bodyPr/>
          <a:lstStyle/>
          <a:p>
            <a:fld id="{D80906D8-F7CE-6A44-9735-82C2491604AE}" type="datetimeFigureOut">
              <a:rPr lang="en-US" smtClean="0"/>
              <a:t>5/21/2020</a:t>
            </a:fld>
            <a:endParaRPr lang="en-US"/>
          </a:p>
        </p:txBody>
      </p:sp>
      <p:sp>
        <p:nvSpPr>
          <p:cNvPr id="6" name="Footer Placeholder 5">
            <a:extLst>
              <a:ext uri="{FF2B5EF4-FFF2-40B4-BE49-F238E27FC236}">
                <a16:creationId xmlns:a16="http://schemas.microsoft.com/office/drawing/2014/main" id="{133D029A-6901-3046-BA83-3290011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ACA33-7DD3-834F-B65B-2AD0D3058136}"/>
              </a:ext>
            </a:extLst>
          </p:cNvPr>
          <p:cNvSpPr>
            <a:spLocks noGrp="1"/>
          </p:cNvSpPr>
          <p:nvPr>
            <p:ph type="sldNum" sz="quarter" idx="12"/>
          </p:nvPr>
        </p:nvSpPr>
        <p:spPr/>
        <p:txBody>
          <a:bodyPr/>
          <a:lstStyle/>
          <a:p>
            <a:fld id="{009ED623-CB78-F141-8545-46FA4FDD6875}" type="slidenum">
              <a:rPr lang="en-US" smtClean="0"/>
              <a:t>‹#›</a:t>
            </a:fld>
            <a:endParaRPr lang="en-US"/>
          </a:p>
        </p:txBody>
      </p:sp>
    </p:spTree>
    <p:extLst>
      <p:ext uri="{BB962C8B-B14F-4D97-AF65-F5344CB8AC3E}">
        <p14:creationId xmlns:p14="http://schemas.microsoft.com/office/powerpoint/2010/main" val="3478893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42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F9307-8BE1-B440-91A4-DF2A6C66AA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B804F8-E65B-6444-B2D5-642DAC6C1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CCC2B-0E86-4149-8DFF-4B7DDCA53F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906D8-F7CE-6A44-9735-82C2491604AE}" type="datetimeFigureOut">
              <a:rPr lang="en-US" smtClean="0"/>
              <a:t>5/21/2020</a:t>
            </a:fld>
            <a:endParaRPr lang="en-US"/>
          </a:p>
        </p:txBody>
      </p:sp>
      <p:sp>
        <p:nvSpPr>
          <p:cNvPr id="5" name="Footer Placeholder 4">
            <a:extLst>
              <a:ext uri="{FF2B5EF4-FFF2-40B4-BE49-F238E27FC236}">
                <a16:creationId xmlns:a16="http://schemas.microsoft.com/office/drawing/2014/main" id="{7D60777E-123D-6A40-ACA5-36D2596EB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2CC217-A57E-1649-936B-5F4130F11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ED623-CB78-F141-8545-46FA4FDD6875}" type="slidenum">
              <a:rPr lang="en-US" smtClean="0"/>
              <a:t>‹#›</a:t>
            </a:fld>
            <a:endParaRPr lang="en-US"/>
          </a:p>
        </p:txBody>
      </p:sp>
    </p:spTree>
    <p:extLst>
      <p:ext uri="{BB962C8B-B14F-4D97-AF65-F5344CB8AC3E}">
        <p14:creationId xmlns:p14="http://schemas.microsoft.com/office/powerpoint/2010/main" val="3886989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image" Target="../media/image1.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mailto:office@fortyhill.enfield.sch.uk" TargetMode="Externa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11" Type="http://schemas.openxmlformats.org/officeDocument/2006/relationships/image" Target="../media/image10.png"/><Relationship Id="rId5" Type="http://schemas.openxmlformats.org/officeDocument/2006/relationships/image" Target="../media/image5.jpg"/><Relationship Id="rId10" Type="http://schemas.openxmlformats.org/officeDocument/2006/relationships/image" Target="../media/image9.jpg"/><Relationship Id="rId4" Type="http://schemas.openxmlformats.org/officeDocument/2006/relationships/image" Target="../media/image4.pn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1.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1.tif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smithsschoolwear.co.uk/" TargetMode="External"/><Relationship Id="rId5" Type="http://schemas.openxmlformats.org/officeDocument/2006/relationships/image" Target="../media/image14.jpeg"/><Relationship Id="rId4"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tiff"/><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BF8D-2010-A34E-ADF3-F6633DEB6F4C}"/>
              </a:ext>
            </a:extLst>
          </p:cNvPr>
          <p:cNvSpPr>
            <a:spLocks noGrp="1"/>
          </p:cNvSpPr>
          <p:nvPr>
            <p:ph type="ctrTitle"/>
          </p:nvPr>
        </p:nvSpPr>
        <p:spPr>
          <a:xfrm>
            <a:off x="1041991" y="299858"/>
            <a:ext cx="9626009" cy="2387600"/>
          </a:xfrm>
        </p:spPr>
        <p:txBody>
          <a:bodyPr/>
          <a:lstStyle/>
          <a:p>
            <a:r>
              <a:rPr lang="en-GB" dirty="0">
                <a:latin typeface="Comic Sans MS" panose="030F0902030302020204" pitchFamily="66" charset="0"/>
              </a:rPr>
              <a:t>Welcome to Forty Hill C.E Primary School</a:t>
            </a:r>
            <a:endParaRPr lang="en-US" dirty="0">
              <a:latin typeface="Comic Sans MS" panose="030F0902030302020204" pitchFamily="66" charset="0"/>
            </a:endParaRPr>
          </a:p>
        </p:txBody>
      </p:sp>
      <p:pic>
        <p:nvPicPr>
          <p:cNvPr id="4" name="Picture 3">
            <a:extLst>
              <a:ext uri="{FF2B5EF4-FFF2-40B4-BE49-F238E27FC236}">
                <a16:creationId xmlns:a16="http://schemas.microsoft.com/office/drawing/2014/main" id="{BDF93454-3481-794C-8668-3B1B60FA7A45}"/>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3857" y="2786332"/>
            <a:ext cx="5742276" cy="380448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6408" y="299858"/>
            <a:ext cx="406400" cy="406400"/>
          </a:xfrm>
          <a:prstGeom prst="rect">
            <a:avLst/>
          </a:prstGeom>
        </p:spPr>
      </p:pic>
    </p:spTree>
    <p:extLst>
      <p:ext uri="{BB962C8B-B14F-4D97-AF65-F5344CB8AC3E}">
        <p14:creationId xmlns:p14="http://schemas.microsoft.com/office/powerpoint/2010/main" val="22868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862"/>
            <a:ext cx="10515600" cy="1325563"/>
          </a:xfrm>
        </p:spPr>
        <p:txBody>
          <a:bodyPr/>
          <a:lstStyle/>
          <a:p>
            <a:pPr algn="ctr"/>
            <a:r>
              <a:rPr lang="en-GB" b="1" dirty="0" smtClean="0">
                <a:latin typeface="Comic Sans MS" panose="030F0702030302020204" pitchFamily="66" charset="0"/>
              </a:rPr>
              <a:t>Jesus Church</a:t>
            </a:r>
            <a:endParaRPr lang="en-GB" b="1" dirty="0">
              <a:latin typeface="Comic Sans MS" panose="030F0702030302020204" pitchFamily="66" charset="0"/>
            </a:endParaRPr>
          </a:p>
        </p:txBody>
      </p:sp>
      <p:pic>
        <p:nvPicPr>
          <p:cNvPr id="4" name="Picture 3">
            <a:extLst>
              <a:ext uri="{FF2B5EF4-FFF2-40B4-BE49-F238E27FC236}">
                <a16:creationId xmlns:a16="http://schemas.microsoft.com/office/drawing/2014/main" id="{82D963E9-5458-6441-A8C2-91012E733F17}"/>
              </a:ext>
            </a:extLst>
          </p:cNvPr>
          <p:cNvPicPr>
            <a:picLocks noChangeAspect="1"/>
          </p:cNvPicPr>
          <p:nvPr/>
        </p:nvPicPr>
        <p:blipFill>
          <a:blip r:embed="rId4"/>
          <a:stretch>
            <a:fillRect/>
          </a:stretch>
        </p:blipFill>
        <p:spPr>
          <a:xfrm>
            <a:off x="10868367" y="298929"/>
            <a:ext cx="943224" cy="1049337"/>
          </a:xfrm>
          <a:prstGeom prst="rect">
            <a:avLst/>
          </a:prstGeom>
        </p:spPr>
      </p:pic>
      <p:sp>
        <p:nvSpPr>
          <p:cNvPr id="6" name="Rectangle 5"/>
          <p:cNvSpPr/>
          <p:nvPr/>
        </p:nvSpPr>
        <p:spPr>
          <a:xfrm>
            <a:off x="276044" y="1563590"/>
            <a:ext cx="11535547" cy="2862322"/>
          </a:xfrm>
          <a:prstGeom prst="rect">
            <a:avLst/>
          </a:prstGeom>
        </p:spPr>
        <p:txBody>
          <a:bodyPr wrap="square">
            <a:spAutoFit/>
          </a:bodyPr>
          <a:lstStyle/>
          <a:p>
            <a:pPr marL="342900" indent="-342900">
              <a:buFont typeface="Arial" panose="020B0604020202020204" pitchFamily="34" charset="0"/>
              <a:buChar char="•"/>
            </a:pPr>
            <a:r>
              <a:rPr lang="en-GB" dirty="0">
                <a:latin typeface="Comic Sans MS" panose="030F0702030302020204" pitchFamily="66" charset="0"/>
              </a:rPr>
              <a:t>We are proud to be linked to Jesus Church. Throughout our school year, we visit the church regularly to worship at festivals, as well as part of our RE learning</a:t>
            </a:r>
            <a:r>
              <a:rPr lang="en-GB" dirty="0" smtClean="0">
                <a:latin typeface="Comic Sans MS" panose="030F0702030302020204" pitchFamily="66" charset="0"/>
              </a:rPr>
              <a:t>.</a:t>
            </a:r>
          </a:p>
          <a:p>
            <a:endParaRPr lang="en-GB" dirty="0" smtClean="0">
              <a:latin typeface="Comic Sans MS" panose="030F0702030302020204" pitchFamily="66" charset="0"/>
            </a:endParaRPr>
          </a:p>
          <a:p>
            <a:pPr marL="342900" indent="-342900">
              <a:buFont typeface="Arial" panose="020B0604020202020204" pitchFamily="34" charset="0"/>
              <a:buChar char="•"/>
            </a:pPr>
            <a:r>
              <a:rPr lang="en-GB" dirty="0" err="1">
                <a:latin typeface="Comic Sans MS" panose="030F0702030302020204" pitchFamily="66" charset="0"/>
              </a:rPr>
              <a:t>Rev’d</a:t>
            </a:r>
            <a:r>
              <a:rPr lang="en-GB" dirty="0">
                <a:latin typeface="Comic Sans MS" panose="030F0702030302020204" pitchFamily="66" charset="0"/>
              </a:rPr>
              <a:t> Ian Crofts leads us in an act of worship each week, focussing on our vision and values and a relevant bible story. We are also lucky enough to have him visit our classes during our Christmas and Easter Focus Weeks</a:t>
            </a:r>
            <a:r>
              <a:rPr lang="en-GB" dirty="0" smtClean="0">
                <a:latin typeface="Comic Sans MS" panose="030F0702030302020204" pitchFamily="66" charset="0"/>
              </a:rPr>
              <a:t>.</a:t>
            </a:r>
          </a:p>
          <a:p>
            <a:pPr marL="342900" indent="-342900">
              <a:buFont typeface="Arial" panose="020B0604020202020204" pitchFamily="34" charset="0"/>
              <a:buChar char="•"/>
            </a:pPr>
            <a:endParaRPr lang="en-GB" dirty="0" smtClean="0">
              <a:latin typeface="Comic Sans MS" panose="030F0702030302020204" pitchFamily="66" charset="0"/>
            </a:endParaRPr>
          </a:p>
          <a:p>
            <a:pPr marL="342900" indent="-342900">
              <a:buFont typeface="Arial" panose="020B0604020202020204" pitchFamily="34" charset="0"/>
              <a:buChar char="•"/>
            </a:pPr>
            <a:r>
              <a:rPr lang="en-GB" dirty="0">
                <a:latin typeface="Comic Sans MS" panose="030F0702030302020204" pitchFamily="66" charset="0"/>
              </a:rPr>
              <a:t>As part of our Collective Worship Programme, the </a:t>
            </a: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school </a:t>
            </a:r>
            <a:r>
              <a:rPr lang="en-GB" dirty="0">
                <a:latin typeface="Comic Sans MS" panose="030F0702030302020204" pitchFamily="66" charset="0"/>
              </a:rPr>
              <a:t>attends Jesus Church throughout the year </a:t>
            </a: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to </a:t>
            </a:r>
            <a:r>
              <a:rPr lang="en-GB" dirty="0">
                <a:latin typeface="Comic Sans MS" panose="030F0702030302020204" pitchFamily="66" charset="0"/>
              </a:rPr>
              <a:t>participate in and lead festival services. </a:t>
            </a:r>
            <a:endParaRPr lang="en-GB" dirty="0" smtClean="0">
              <a:latin typeface="Comic Sans MS" panose="030F0702030302020204" pitchFamily="66" charset="0"/>
            </a:endParaRPr>
          </a:p>
        </p:txBody>
      </p:sp>
      <p:pic>
        <p:nvPicPr>
          <p:cNvPr id="1034" name="Picture 10" descr="https://www.fortyhill.com/_site/data/files/images/747EEA6E76E70E38D3F0544926CA70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166" y="3444059"/>
            <a:ext cx="4670425" cy="3055166"/>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8525" y="563245"/>
            <a:ext cx="487363" cy="487363"/>
          </a:xfrm>
          <a:prstGeom prst="rect">
            <a:avLst/>
          </a:prstGeom>
        </p:spPr>
      </p:pic>
    </p:spTree>
    <p:extLst>
      <p:ext uri="{BB962C8B-B14F-4D97-AF65-F5344CB8AC3E}">
        <p14:creationId xmlns:p14="http://schemas.microsoft.com/office/powerpoint/2010/main" val="24148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7155-49CB-D44E-A6CD-F7FF8A4B0C2A}"/>
              </a:ext>
            </a:extLst>
          </p:cNvPr>
          <p:cNvSpPr>
            <a:spLocks noGrp="1"/>
          </p:cNvSpPr>
          <p:nvPr>
            <p:ph type="title"/>
          </p:nvPr>
        </p:nvSpPr>
        <p:spPr/>
        <p:txBody>
          <a:bodyPr/>
          <a:lstStyle/>
          <a:p>
            <a:pPr algn="ctr"/>
            <a:r>
              <a:rPr lang="en-US" b="1" dirty="0">
                <a:latin typeface="Comic Sans MS" panose="030F0902030302020204" pitchFamily="66" charset="0"/>
              </a:rPr>
              <a:t>Home School Communication</a:t>
            </a:r>
          </a:p>
        </p:txBody>
      </p:sp>
      <p:sp>
        <p:nvSpPr>
          <p:cNvPr id="3" name="Content Placeholder 2">
            <a:extLst>
              <a:ext uri="{FF2B5EF4-FFF2-40B4-BE49-F238E27FC236}">
                <a16:creationId xmlns:a16="http://schemas.microsoft.com/office/drawing/2014/main" id="{9DBCFDDF-5268-DB46-9F59-A502B5859A92}"/>
              </a:ext>
            </a:extLst>
          </p:cNvPr>
          <p:cNvSpPr>
            <a:spLocks noGrp="1"/>
          </p:cNvSpPr>
          <p:nvPr>
            <p:ph idx="1"/>
          </p:nvPr>
        </p:nvSpPr>
        <p:spPr>
          <a:xfrm>
            <a:off x="352767" y="1736456"/>
            <a:ext cx="8782607" cy="4593092"/>
          </a:xfrm>
        </p:spPr>
        <p:txBody>
          <a:bodyPr>
            <a:normAutofit/>
          </a:bodyPr>
          <a:lstStyle/>
          <a:p>
            <a:pPr marL="566928" indent="-457200">
              <a:defRPr/>
            </a:pPr>
            <a:r>
              <a:rPr lang="en-GB" sz="2400" dirty="0">
                <a:latin typeface="Comic Sans MS" panose="030F0902030302020204" pitchFamily="66" charset="0"/>
              </a:rPr>
              <a:t>Please do let us know if there is anything we can do to help you and your child settle </a:t>
            </a:r>
            <a:r>
              <a:rPr lang="en-GB" sz="2400" dirty="0" smtClean="0">
                <a:latin typeface="Comic Sans MS" panose="030F0902030302020204" pitchFamily="66" charset="0"/>
              </a:rPr>
              <a:t>at </a:t>
            </a:r>
            <a:r>
              <a:rPr lang="en-GB" sz="2400" dirty="0">
                <a:latin typeface="Comic Sans MS" panose="030F0902030302020204" pitchFamily="66" charset="0"/>
              </a:rPr>
              <a:t>Forty Hill.</a:t>
            </a:r>
          </a:p>
          <a:p>
            <a:pPr marL="365760" indent="-256032">
              <a:buNone/>
              <a:defRPr/>
            </a:pPr>
            <a:endParaRPr lang="en-GB" sz="2400" dirty="0">
              <a:latin typeface="Comic Sans MS" panose="030F0902030302020204" pitchFamily="66" charset="0"/>
            </a:endParaRPr>
          </a:p>
          <a:p>
            <a:pPr marL="566928" indent="-457200">
              <a:defRPr/>
            </a:pPr>
            <a:r>
              <a:rPr lang="en-GB" sz="2400" dirty="0">
                <a:latin typeface="Comic Sans MS" panose="030F0902030302020204" pitchFamily="66" charset="0"/>
              </a:rPr>
              <a:t>The best way to do this is to catch us at the end of the school day or email the school office who will arrange an appointment if it is not you who </a:t>
            </a:r>
            <a:r>
              <a:rPr lang="en-GB" sz="2400" dirty="0" smtClean="0">
                <a:latin typeface="Comic Sans MS" panose="030F0902030302020204" pitchFamily="66" charset="0"/>
              </a:rPr>
              <a:t>collects your child. </a:t>
            </a:r>
            <a:endParaRPr lang="en-GB" sz="2400" dirty="0">
              <a:latin typeface="Comic Sans MS" panose="030F0902030302020204" pitchFamily="66" charset="0"/>
            </a:endParaRPr>
          </a:p>
          <a:p>
            <a:pPr marL="365760" indent="-256032">
              <a:buNone/>
              <a:defRPr/>
            </a:pPr>
            <a:endParaRPr lang="en-GB" sz="2400" dirty="0">
              <a:latin typeface="Comic Sans MS" panose="030F0902030302020204" pitchFamily="66" charset="0"/>
            </a:endParaRPr>
          </a:p>
          <a:p>
            <a:pPr marL="566928" indent="-457200">
              <a:defRPr/>
            </a:pPr>
            <a:r>
              <a:rPr lang="en-GB" sz="2400" dirty="0" smtClean="0">
                <a:latin typeface="Comic Sans MS" panose="030F0902030302020204" pitchFamily="66" charset="0"/>
              </a:rPr>
              <a:t>Whilst we encourage open communication, please </a:t>
            </a:r>
            <a:r>
              <a:rPr lang="en-GB" sz="2400" dirty="0">
                <a:latin typeface="Comic Sans MS" panose="030F0902030302020204" pitchFamily="66" charset="0"/>
              </a:rPr>
              <a:t>avoid talking at length in the mornings as this is a very busy time for us and we need to be there for the children, in the class.</a:t>
            </a:r>
          </a:p>
          <a:p>
            <a:endParaRPr lang="en-US" sz="2400" dirty="0"/>
          </a:p>
        </p:txBody>
      </p:sp>
      <p:pic>
        <p:nvPicPr>
          <p:cNvPr id="4" name="Picture 3">
            <a:extLst>
              <a:ext uri="{FF2B5EF4-FFF2-40B4-BE49-F238E27FC236}">
                <a16:creationId xmlns:a16="http://schemas.microsoft.com/office/drawing/2014/main" id="{82D963E9-5458-6441-A8C2-91012E733F17}"/>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7208" y="1806586"/>
            <a:ext cx="2663349" cy="401990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00104" y="6040562"/>
            <a:ext cx="406400" cy="406400"/>
          </a:xfrm>
          <a:prstGeom prst="rect">
            <a:avLst/>
          </a:prstGeom>
        </p:spPr>
      </p:pic>
    </p:spTree>
    <p:extLst>
      <p:ext uri="{BB962C8B-B14F-4D97-AF65-F5344CB8AC3E}">
        <p14:creationId xmlns:p14="http://schemas.microsoft.com/office/powerpoint/2010/main" val="168780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9AD-6810-1B44-975E-886740CBB5F7}"/>
              </a:ext>
            </a:extLst>
          </p:cNvPr>
          <p:cNvSpPr>
            <a:spLocks noGrp="1"/>
          </p:cNvSpPr>
          <p:nvPr>
            <p:ph type="title"/>
          </p:nvPr>
        </p:nvSpPr>
        <p:spPr/>
        <p:txBody>
          <a:bodyPr/>
          <a:lstStyle/>
          <a:p>
            <a:pPr algn="ctr"/>
            <a:r>
              <a:rPr lang="en-US" b="1" dirty="0" smtClean="0">
                <a:latin typeface="Comic Sans MS" panose="030F0702030302020204" pitchFamily="66" charset="0"/>
              </a:rPr>
              <a:t>Starting School</a:t>
            </a:r>
            <a:endParaRPr lang="en-US"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19DE906C-8F74-8F49-A1E7-EF1241259F26}"/>
              </a:ext>
            </a:extLst>
          </p:cNvPr>
          <p:cNvSpPr>
            <a:spLocks noGrp="1"/>
          </p:cNvSpPr>
          <p:nvPr>
            <p:ph idx="1"/>
          </p:nvPr>
        </p:nvSpPr>
        <p:spPr>
          <a:xfrm>
            <a:off x="380410" y="1627217"/>
            <a:ext cx="8573810" cy="4842594"/>
          </a:xfrm>
        </p:spPr>
        <p:txBody>
          <a:bodyPr>
            <a:normAutofit/>
          </a:bodyPr>
          <a:lstStyle/>
          <a:p>
            <a:pPr>
              <a:lnSpc>
                <a:spcPct val="100000"/>
              </a:lnSpc>
            </a:pPr>
            <a:r>
              <a:rPr lang="en-GB" altLang="en-US" sz="2400" dirty="0" smtClean="0">
                <a:latin typeface="Comic Sans MS" panose="030F0902030302020204" pitchFamily="66" charset="0"/>
              </a:rPr>
              <a:t>Children will start one half day before beginning whole days. This will be from 9am to 12pm, from Monday 14</a:t>
            </a:r>
            <a:r>
              <a:rPr lang="en-GB" altLang="en-US" sz="2400" baseline="30000" dirty="0" smtClean="0">
                <a:latin typeface="Comic Sans MS" panose="030F0902030302020204" pitchFamily="66" charset="0"/>
              </a:rPr>
              <a:t>th</a:t>
            </a:r>
            <a:r>
              <a:rPr lang="en-GB" altLang="en-US" sz="2400" dirty="0" smtClean="0">
                <a:latin typeface="Comic Sans MS" panose="030F0902030302020204" pitchFamily="66" charset="0"/>
              </a:rPr>
              <a:t> September. Your child’s individual start date will be in your packs.</a:t>
            </a:r>
          </a:p>
          <a:p>
            <a:pPr>
              <a:lnSpc>
                <a:spcPct val="100000"/>
              </a:lnSpc>
            </a:pPr>
            <a:r>
              <a:rPr lang="en-GB" altLang="en-US" sz="2400" dirty="0" smtClean="0">
                <a:latin typeface="Comic Sans MS" panose="030F0902030302020204" pitchFamily="66" charset="0"/>
              </a:rPr>
              <a:t>The children will be split into groups of 10 and a new group of children will start every 2-3 days. </a:t>
            </a:r>
          </a:p>
          <a:p>
            <a:pPr>
              <a:lnSpc>
                <a:spcPct val="100000"/>
              </a:lnSpc>
            </a:pPr>
            <a:r>
              <a:rPr lang="en-GB" altLang="en-US" sz="2400" dirty="0" smtClean="0">
                <a:latin typeface="Comic Sans MS" panose="030F0902030302020204" pitchFamily="66" charset="0"/>
              </a:rPr>
              <a:t> The </a:t>
            </a:r>
            <a:r>
              <a:rPr lang="en-GB" altLang="en-US" sz="2400" dirty="0">
                <a:latin typeface="Comic Sans MS" panose="030F0902030302020204" pitchFamily="66" charset="0"/>
              </a:rPr>
              <a:t>rationale behind this is that </a:t>
            </a:r>
            <a:r>
              <a:rPr lang="en-GB" altLang="en-US" sz="2400" dirty="0" smtClean="0">
                <a:latin typeface="Comic Sans MS" panose="030F0902030302020204" pitchFamily="66" charset="0"/>
              </a:rPr>
              <a:t>children will have an opportunity to settle in small groups, which will allow children to get to know one another and become familiar with the school and the staff. </a:t>
            </a:r>
          </a:p>
        </p:txBody>
      </p:sp>
      <p:pic>
        <p:nvPicPr>
          <p:cNvPr id="4" name="Picture 3">
            <a:extLst>
              <a:ext uri="{FF2B5EF4-FFF2-40B4-BE49-F238E27FC236}">
                <a16:creationId xmlns:a16="http://schemas.microsoft.com/office/drawing/2014/main" id="{82D963E9-5458-6441-A8C2-91012E733F17}"/>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267" y="2268746"/>
            <a:ext cx="2937686" cy="443397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2267" y="723822"/>
            <a:ext cx="609600" cy="609600"/>
          </a:xfrm>
          <a:prstGeom prst="rect">
            <a:avLst/>
          </a:prstGeom>
        </p:spPr>
      </p:pic>
    </p:spTree>
    <p:extLst>
      <p:ext uri="{BB962C8B-B14F-4D97-AF65-F5344CB8AC3E}">
        <p14:creationId xmlns:p14="http://schemas.microsoft.com/office/powerpoint/2010/main" val="112967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896"/>
            <a:ext cx="10515600" cy="1325563"/>
          </a:xfrm>
        </p:spPr>
        <p:txBody>
          <a:bodyPr>
            <a:normAutofit/>
          </a:bodyPr>
          <a:lstStyle/>
          <a:p>
            <a:pPr algn="ctr"/>
            <a:r>
              <a:rPr lang="en-GB" b="1" dirty="0" smtClean="0">
                <a:latin typeface="Comic Sans MS" panose="030F0702030302020204" pitchFamily="66" charset="0"/>
              </a:rPr>
              <a:t>Tapestry</a:t>
            </a:r>
            <a:endParaRPr lang="en-GB" b="1" dirty="0">
              <a:latin typeface="Comic Sans MS" panose="030F0702030302020204" pitchFamily="66" charset="0"/>
            </a:endParaRPr>
          </a:p>
        </p:txBody>
      </p:sp>
      <p:sp>
        <p:nvSpPr>
          <p:cNvPr id="3" name="Content Placeholder 2"/>
          <p:cNvSpPr>
            <a:spLocks noGrp="1"/>
          </p:cNvSpPr>
          <p:nvPr>
            <p:ph idx="1"/>
          </p:nvPr>
        </p:nvSpPr>
        <p:spPr>
          <a:xfrm>
            <a:off x="534838" y="1357744"/>
            <a:ext cx="10818962" cy="5293222"/>
          </a:xfrm>
        </p:spPr>
        <p:txBody>
          <a:bodyPr>
            <a:normAutofit/>
          </a:bodyPr>
          <a:lstStyle/>
          <a:p>
            <a:pPr>
              <a:lnSpc>
                <a:spcPct val="100000"/>
              </a:lnSpc>
            </a:pPr>
            <a:r>
              <a:rPr lang="en-GB" sz="2000" dirty="0" smtClean="0">
                <a:latin typeface="Comic Sans MS" panose="030F0702030302020204" pitchFamily="66" charset="0"/>
              </a:rPr>
              <a:t>Tapestry is an online educational package that records children’s learning in the early years. It is a secure system where filenames are encoded for uploaded images and videos that make it </a:t>
            </a:r>
            <a:r>
              <a:rPr lang="en-GB" sz="2000" dirty="0">
                <a:latin typeface="Comic Sans MS" panose="030F0702030302020204" pitchFamily="66" charset="0"/>
              </a:rPr>
              <a:t>a</a:t>
            </a:r>
            <a:r>
              <a:rPr lang="en-GB" sz="2000" dirty="0" smtClean="0">
                <a:latin typeface="Comic Sans MS" panose="030F0702030302020204" pitchFamily="66" charset="0"/>
              </a:rPr>
              <a:t> safe online learning journal tool.</a:t>
            </a:r>
          </a:p>
          <a:p>
            <a:pPr>
              <a:lnSpc>
                <a:spcPct val="100000"/>
              </a:lnSpc>
            </a:pPr>
            <a:r>
              <a:rPr lang="en-GB" sz="2000" dirty="0" smtClean="0">
                <a:latin typeface="Comic Sans MS" panose="030F0702030302020204" pitchFamily="66" charset="0"/>
              </a:rPr>
              <a:t>Tapestry allows parents to access their child’s journal, so parents can see their child’s learning and progression. Parents are also able to upload pictures and videos of their child at home. </a:t>
            </a:r>
          </a:p>
          <a:p>
            <a:pPr>
              <a:lnSpc>
                <a:spcPct val="100000"/>
              </a:lnSpc>
            </a:pPr>
            <a:r>
              <a:rPr lang="en-GB" sz="2000" dirty="0">
                <a:latin typeface="Comic Sans MS" panose="030F0702030302020204" pitchFamily="66" charset="0"/>
              </a:rPr>
              <a:t>As well as teaching, observing children’s play is an important part of early years education. It allows us to gain insight into pupil’s understanding and helps us to extend and move pupils on. </a:t>
            </a:r>
            <a:r>
              <a:rPr lang="en-GB" sz="2000" dirty="0" smtClean="0">
                <a:latin typeface="Comic Sans MS" panose="030F0702030302020204" pitchFamily="66" charset="0"/>
              </a:rPr>
              <a:t>Observations are also used to inform planning and assess individual children. </a:t>
            </a:r>
            <a:endParaRPr lang="en-GB" sz="2000" dirty="0">
              <a:latin typeface="Comic Sans MS" panose="030F0702030302020204" pitchFamily="66" charset="0"/>
            </a:endParaRPr>
          </a:p>
          <a:p>
            <a:pPr>
              <a:lnSpc>
                <a:spcPct val="100000"/>
              </a:lnSpc>
            </a:pPr>
            <a:r>
              <a:rPr lang="en-GB" sz="2000" dirty="0" smtClean="0">
                <a:latin typeface="Comic Sans MS" panose="030F0702030302020204" pitchFamily="66" charset="0"/>
              </a:rPr>
              <a:t>We aim to observe every child at least once a week. </a:t>
            </a:r>
          </a:p>
          <a:p>
            <a:pPr>
              <a:lnSpc>
                <a:spcPct val="100000"/>
              </a:lnSpc>
            </a:pPr>
            <a:r>
              <a:rPr lang="en-GB" sz="2000" dirty="0" smtClean="0">
                <a:latin typeface="Comic Sans MS" panose="030F0702030302020204" pitchFamily="66" charset="0"/>
              </a:rPr>
              <a:t>Observations will be conducted by staff working with the children. Staff will make comments based on what your child is doing and saying. They are made in the moment, so please forgive us if there is a typing error!</a:t>
            </a:r>
            <a:endParaRPr lang="en-GB" dirty="0" smtClean="0"/>
          </a:p>
        </p:txBody>
      </p:sp>
      <p:pic>
        <p:nvPicPr>
          <p:cNvPr id="4" name="Picture 3">
            <a:extLst>
              <a:ext uri="{FF2B5EF4-FFF2-40B4-BE49-F238E27FC236}">
                <a16:creationId xmlns:a16="http://schemas.microsoft.com/office/drawing/2014/main" id="{82D963E9-5458-6441-A8C2-91012E733F17}"/>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5" name="Picture 4" descr="Image result for tapestry logo"/>
          <p:cNvPicPr/>
          <p:nvPr/>
        </p:nvPicPr>
        <p:blipFill>
          <a:blip r:embed="rId5">
            <a:extLst>
              <a:ext uri="{28A0092B-C50C-407E-A947-70E740481C1C}">
                <a14:useLocalDpi xmlns:a14="http://schemas.microsoft.com/office/drawing/2010/main" val="0"/>
              </a:ext>
            </a:extLst>
          </a:blip>
          <a:srcRect/>
          <a:stretch>
            <a:fillRect/>
          </a:stretch>
        </p:blipFill>
        <p:spPr bwMode="auto">
          <a:xfrm>
            <a:off x="220229" y="163611"/>
            <a:ext cx="1235941" cy="1194134"/>
          </a:xfrm>
          <a:prstGeom prst="rect">
            <a:avLst/>
          </a:prstGeom>
          <a:noFill/>
          <a:ln>
            <a:noFill/>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7906" y="760678"/>
            <a:ext cx="406400" cy="406400"/>
          </a:xfrm>
          <a:prstGeom prst="rect">
            <a:avLst/>
          </a:prstGeom>
        </p:spPr>
      </p:pic>
    </p:spTree>
    <p:extLst>
      <p:ext uri="{BB962C8B-B14F-4D97-AF65-F5344CB8AC3E}">
        <p14:creationId xmlns:p14="http://schemas.microsoft.com/office/powerpoint/2010/main" val="296972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BF8D-2010-A34E-ADF3-F6633DEB6F4C}"/>
              </a:ext>
            </a:extLst>
          </p:cNvPr>
          <p:cNvSpPr>
            <a:spLocks noGrp="1"/>
          </p:cNvSpPr>
          <p:nvPr>
            <p:ph type="ctrTitle"/>
          </p:nvPr>
        </p:nvSpPr>
        <p:spPr>
          <a:xfrm>
            <a:off x="1041991" y="299858"/>
            <a:ext cx="9626009" cy="1183885"/>
          </a:xfrm>
        </p:spPr>
        <p:txBody>
          <a:bodyPr/>
          <a:lstStyle/>
          <a:p>
            <a:r>
              <a:rPr lang="en-GB" dirty="0" smtClean="0">
                <a:latin typeface="Comic Sans MS" panose="030F0902030302020204" pitchFamily="66" charset="0"/>
              </a:rPr>
              <a:t>Any Questions? </a:t>
            </a:r>
            <a:endParaRPr lang="en-US" dirty="0">
              <a:latin typeface="Comic Sans MS" panose="030F0902030302020204" pitchFamily="66" charset="0"/>
            </a:endParaRPr>
          </a:p>
        </p:txBody>
      </p:sp>
      <p:pic>
        <p:nvPicPr>
          <p:cNvPr id="4" name="Picture 3">
            <a:extLst>
              <a:ext uri="{FF2B5EF4-FFF2-40B4-BE49-F238E27FC236}">
                <a16:creationId xmlns:a16="http://schemas.microsoft.com/office/drawing/2014/main" id="{BDF93454-3481-794C-8668-3B1B60FA7A45}"/>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991" y="1507181"/>
            <a:ext cx="2612579" cy="39432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8475" y="1518900"/>
            <a:ext cx="5916388" cy="3919842"/>
          </a:xfrm>
          <a:prstGeom prst="rect">
            <a:avLst/>
          </a:prstGeom>
        </p:spPr>
      </p:pic>
      <p:sp>
        <p:nvSpPr>
          <p:cNvPr id="5" name="Rectangle 4"/>
          <p:cNvSpPr/>
          <p:nvPr/>
        </p:nvSpPr>
        <p:spPr>
          <a:xfrm>
            <a:off x="2550160" y="5670470"/>
            <a:ext cx="6096000" cy="646331"/>
          </a:xfrm>
          <a:prstGeom prst="rect">
            <a:avLst/>
          </a:prstGeom>
        </p:spPr>
        <p:txBody>
          <a:bodyPr>
            <a:spAutoFit/>
          </a:bodyPr>
          <a:lstStyle/>
          <a:p>
            <a:pPr algn="ctr"/>
            <a:r>
              <a:rPr lang="en-US" dirty="0">
                <a:latin typeface="Comic Sans MS" panose="030F0702030302020204" pitchFamily="66" charset="0"/>
              </a:rPr>
              <a:t>Please email </a:t>
            </a:r>
            <a:r>
              <a:rPr lang="en-GB" i="1" dirty="0" smtClean="0">
                <a:latin typeface="Comic Sans MS" panose="030F0702030302020204" pitchFamily="66" charset="0"/>
                <a:hlinkClick r:id="rId7"/>
              </a:rPr>
              <a:t>office@fortyhill.enfield.sch.uk</a:t>
            </a:r>
            <a:r>
              <a:rPr lang="en-GB" i="1" dirty="0" smtClean="0">
                <a:latin typeface="Comic Sans MS" panose="030F0702030302020204" pitchFamily="66" charset="0"/>
              </a:rPr>
              <a:t> </a:t>
            </a:r>
            <a:r>
              <a:rPr lang="en-US" dirty="0" smtClean="0">
                <a:latin typeface="Comic Sans MS" panose="030F0702030302020204" pitchFamily="66" charset="0"/>
              </a:rPr>
              <a:t>and </a:t>
            </a:r>
            <a:r>
              <a:rPr lang="en-US" dirty="0">
                <a:latin typeface="Comic Sans MS" panose="030F0702030302020204" pitchFamily="66" charset="0"/>
              </a:rPr>
              <a:t>we will answer your emails, </a:t>
            </a:r>
            <a:r>
              <a:rPr lang="en-US" dirty="0" smtClean="0">
                <a:latin typeface="Comic Sans MS" panose="030F0702030302020204" pitchFamily="66" charset="0"/>
              </a:rPr>
              <a:t>as </a:t>
            </a:r>
            <a:r>
              <a:rPr lang="en-US" dirty="0">
                <a:latin typeface="Comic Sans MS" panose="030F0702030302020204" pitchFamily="66" charset="0"/>
              </a:rPr>
              <a:t>soon as we can.</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21289" y="723822"/>
            <a:ext cx="609600" cy="609600"/>
          </a:xfrm>
          <a:prstGeom prst="rect">
            <a:avLst/>
          </a:prstGeom>
        </p:spPr>
      </p:pic>
    </p:spTree>
    <p:extLst>
      <p:ext uri="{BB962C8B-B14F-4D97-AF65-F5344CB8AC3E}">
        <p14:creationId xmlns:p14="http://schemas.microsoft.com/office/powerpoint/2010/main" val="8870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anose="030F0702030302020204" pitchFamily="66" charset="0"/>
              </a:rPr>
              <a:t>The Team</a:t>
            </a:r>
            <a:endParaRPr lang="en-GB" dirty="0">
              <a:latin typeface="Comic Sans MS" panose="030F0702030302020204" pitchFamily="66" charset="0"/>
            </a:endParaRP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43370" y="1348266"/>
            <a:ext cx="1363484" cy="207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0319" y="4058776"/>
            <a:ext cx="1388850" cy="20832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2957" y="4058776"/>
            <a:ext cx="1388850" cy="208327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4017" y="4058776"/>
            <a:ext cx="1381416" cy="2072124"/>
          </a:xfrm>
          <a:prstGeom prst="rect">
            <a:avLst/>
          </a:prstGeom>
        </p:spPr>
      </p:pic>
      <p:sp>
        <p:nvSpPr>
          <p:cNvPr id="11" name="TextBox 10"/>
          <p:cNvSpPr txBox="1"/>
          <p:nvPr/>
        </p:nvSpPr>
        <p:spPr>
          <a:xfrm>
            <a:off x="2155937" y="6142051"/>
            <a:ext cx="1430200" cy="584775"/>
          </a:xfrm>
          <a:prstGeom prst="rect">
            <a:avLst/>
          </a:prstGeom>
          <a:noFill/>
        </p:spPr>
        <p:txBody>
          <a:bodyPr wrap="none" rtlCol="0">
            <a:spAutoFit/>
          </a:bodyPr>
          <a:lstStyle/>
          <a:p>
            <a:pPr algn="ctr"/>
            <a:r>
              <a:rPr lang="en-US" sz="1600" dirty="0" err="1" smtClean="0">
                <a:latin typeface="Comic Sans MS" panose="030F0702030302020204" pitchFamily="66" charset="0"/>
              </a:rPr>
              <a:t>Mr</a:t>
            </a:r>
            <a:r>
              <a:rPr lang="en-US" sz="1600" dirty="0" smtClean="0">
                <a:latin typeface="Comic Sans MS" panose="030F0702030302020204" pitchFamily="66" charset="0"/>
              </a:rPr>
              <a:t> </a:t>
            </a:r>
            <a:r>
              <a:rPr lang="en-US" sz="1600" dirty="0" err="1" smtClean="0">
                <a:latin typeface="Comic Sans MS" panose="030F0702030302020204" pitchFamily="66" charset="0"/>
              </a:rPr>
              <a:t>Newham</a:t>
            </a:r>
            <a:endParaRPr lang="en-US" sz="1600" dirty="0" smtClean="0">
              <a:latin typeface="Comic Sans MS" panose="030F0702030302020204" pitchFamily="66" charset="0"/>
            </a:endParaRPr>
          </a:p>
          <a:p>
            <a:pPr algn="ctr"/>
            <a:r>
              <a:rPr lang="en-US" sz="1600" dirty="0" err="1" smtClean="0">
                <a:latin typeface="Comic Sans MS" panose="030F0702030302020204" pitchFamily="66" charset="0"/>
              </a:rPr>
              <a:t>Headteacher</a:t>
            </a:r>
            <a:endParaRPr lang="en-GB" sz="1600" dirty="0">
              <a:latin typeface="Comic Sans MS" panose="030F0702030302020204" pitchFamily="66" charset="0"/>
            </a:endParaRPr>
          </a:p>
        </p:txBody>
      </p:sp>
      <p:sp>
        <p:nvSpPr>
          <p:cNvPr id="12" name="TextBox 11"/>
          <p:cNvSpPr txBox="1"/>
          <p:nvPr/>
        </p:nvSpPr>
        <p:spPr>
          <a:xfrm>
            <a:off x="4118387" y="6142051"/>
            <a:ext cx="1317989" cy="738664"/>
          </a:xfrm>
          <a:prstGeom prst="rect">
            <a:avLst/>
          </a:prstGeom>
          <a:noFill/>
        </p:spPr>
        <p:txBody>
          <a:bodyPr wrap="none" rtlCol="0">
            <a:spAutoFit/>
          </a:bodyPr>
          <a:lstStyle/>
          <a:p>
            <a:pPr algn="ctr"/>
            <a:r>
              <a:rPr lang="en-US" sz="1400" dirty="0" err="1" smtClean="0">
                <a:latin typeface="Comic Sans MS" panose="030F0702030302020204" pitchFamily="66" charset="0"/>
              </a:rPr>
              <a:t>Ms</a:t>
            </a:r>
            <a:r>
              <a:rPr lang="en-US" sz="1400" dirty="0" smtClean="0">
                <a:latin typeface="Comic Sans MS" panose="030F0702030302020204" pitchFamily="66" charset="0"/>
              </a:rPr>
              <a:t> Izard</a:t>
            </a:r>
          </a:p>
          <a:p>
            <a:pPr algn="ctr"/>
            <a:r>
              <a:rPr lang="en-US" sz="1400" dirty="0" smtClean="0">
                <a:latin typeface="Comic Sans MS" panose="030F0702030302020204" pitchFamily="66" charset="0"/>
              </a:rPr>
              <a:t>Deputy Head </a:t>
            </a:r>
          </a:p>
          <a:p>
            <a:pPr algn="ctr"/>
            <a:r>
              <a:rPr lang="en-US" sz="1400" dirty="0" smtClean="0">
                <a:latin typeface="Comic Sans MS" panose="030F0702030302020204" pitchFamily="66" charset="0"/>
              </a:rPr>
              <a:t>And </a:t>
            </a:r>
            <a:r>
              <a:rPr lang="en-US" sz="1400" dirty="0" err="1" smtClean="0">
                <a:latin typeface="Comic Sans MS" panose="030F0702030302020204" pitchFamily="66" charset="0"/>
              </a:rPr>
              <a:t>SENDCo</a:t>
            </a:r>
            <a:endParaRPr lang="en-US" sz="1400" dirty="0" smtClean="0">
              <a:latin typeface="Comic Sans MS" panose="030F0702030302020204" pitchFamily="66" charset="0"/>
            </a:endParaRPr>
          </a:p>
        </p:txBody>
      </p:sp>
      <p:sp>
        <p:nvSpPr>
          <p:cNvPr id="13" name="TextBox 12"/>
          <p:cNvSpPr txBox="1"/>
          <p:nvPr/>
        </p:nvSpPr>
        <p:spPr>
          <a:xfrm>
            <a:off x="1680754" y="3424055"/>
            <a:ext cx="4492733" cy="584775"/>
          </a:xfrm>
          <a:prstGeom prst="rect">
            <a:avLst/>
          </a:prstGeom>
          <a:noFill/>
        </p:spPr>
        <p:txBody>
          <a:bodyPr wrap="square" rtlCol="0">
            <a:spAutoFit/>
          </a:bodyPr>
          <a:lstStyle/>
          <a:p>
            <a:pPr algn="ctr"/>
            <a:r>
              <a:rPr lang="en-US" sz="1600" dirty="0" smtClean="0">
                <a:latin typeface="Comic Sans MS" panose="030F0702030302020204" pitchFamily="66" charset="0"/>
              </a:rPr>
              <a:t>Miss Keane</a:t>
            </a:r>
          </a:p>
          <a:p>
            <a:pPr algn="ctr"/>
            <a:r>
              <a:rPr lang="en-US" sz="1600" dirty="0" smtClean="0">
                <a:latin typeface="Comic Sans MS" panose="030F0702030302020204" pitchFamily="66" charset="0"/>
              </a:rPr>
              <a:t>Reception Class Teacher and Phase 1 Leader </a:t>
            </a:r>
            <a:endParaRPr lang="en-GB" sz="1600" dirty="0">
              <a:latin typeface="Comic Sans MS" panose="030F0702030302020204" pitchFamily="66" charset="0"/>
            </a:endParaRPr>
          </a:p>
        </p:txBody>
      </p:sp>
      <p:sp>
        <p:nvSpPr>
          <p:cNvPr id="14" name="TextBox 13"/>
          <p:cNvSpPr txBox="1"/>
          <p:nvPr/>
        </p:nvSpPr>
        <p:spPr>
          <a:xfrm>
            <a:off x="8017760" y="6130899"/>
            <a:ext cx="1713931" cy="584775"/>
          </a:xfrm>
          <a:prstGeom prst="rect">
            <a:avLst/>
          </a:prstGeom>
          <a:noFill/>
        </p:spPr>
        <p:txBody>
          <a:bodyPr wrap="none" rtlCol="0">
            <a:spAutoFit/>
          </a:bodyPr>
          <a:lstStyle/>
          <a:p>
            <a:pPr algn="ctr"/>
            <a:r>
              <a:rPr lang="en-US" sz="1600" dirty="0" err="1" smtClean="0">
                <a:latin typeface="Comic Sans MS" panose="030F0702030302020204" pitchFamily="66" charset="0"/>
              </a:rPr>
              <a:t>Mrs</a:t>
            </a:r>
            <a:r>
              <a:rPr lang="en-US" sz="1600" dirty="0" smtClean="0">
                <a:latin typeface="Comic Sans MS" panose="030F0702030302020204" pitchFamily="66" charset="0"/>
              </a:rPr>
              <a:t> Allen</a:t>
            </a:r>
          </a:p>
          <a:p>
            <a:pPr algn="ctr"/>
            <a:r>
              <a:rPr lang="en-US" sz="1600" dirty="0" smtClean="0">
                <a:latin typeface="Comic Sans MS" panose="030F0702030302020204" pitchFamily="66" charset="0"/>
              </a:rPr>
              <a:t>Office Manager</a:t>
            </a:r>
            <a:endParaRPr lang="en-GB" sz="1600" dirty="0">
              <a:latin typeface="Comic Sans MS" panose="030F0702030302020204" pitchFamily="66" charset="0"/>
            </a:endParaRPr>
          </a:p>
        </p:txBody>
      </p:sp>
      <p:sp>
        <p:nvSpPr>
          <p:cNvPr id="15" name="TextBox 14"/>
          <p:cNvSpPr txBox="1"/>
          <p:nvPr/>
        </p:nvSpPr>
        <p:spPr>
          <a:xfrm>
            <a:off x="6852568" y="3439279"/>
            <a:ext cx="2074607" cy="584775"/>
          </a:xfrm>
          <a:prstGeom prst="rect">
            <a:avLst/>
          </a:prstGeom>
          <a:noFill/>
        </p:spPr>
        <p:txBody>
          <a:bodyPr wrap="none" rtlCol="0">
            <a:spAutoFit/>
          </a:bodyPr>
          <a:lstStyle/>
          <a:p>
            <a:pPr algn="ctr"/>
            <a:r>
              <a:rPr lang="en-US" sz="1600" dirty="0" err="1" smtClean="0">
                <a:latin typeface="Comic Sans MS" panose="030F0702030302020204" pitchFamily="66" charset="0"/>
              </a:rPr>
              <a:t>Mrs</a:t>
            </a:r>
            <a:r>
              <a:rPr lang="en-US" sz="1600" dirty="0" smtClean="0">
                <a:latin typeface="Comic Sans MS" panose="030F0702030302020204" pitchFamily="66" charset="0"/>
              </a:rPr>
              <a:t> Buller </a:t>
            </a:r>
          </a:p>
          <a:p>
            <a:pPr algn="ctr"/>
            <a:r>
              <a:rPr lang="en-US" sz="1600" dirty="0" smtClean="0">
                <a:latin typeface="Comic Sans MS" panose="030F0702030302020204" pitchFamily="66" charset="0"/>
              </a:rPr>
              <a:t>Teaching Assistant </a:t>
            </a:r>
            <a:endParaRPr lang="en-GB" sz="1600" dirty="0">
              <a:latin typeface="Comic Sans MS" panose="030F0702030302020204" pitchFamily="66" charset="0"/>
            </a:endParaRPr>
          </a:p>
        </p:txBody>
      </p:sp>
      <p:pic>
        <p:nvPicPr>
          <p:cNvPr id="24" name="Picture 23">
            <a:extLst>
              <a:ext uri="{FF2B5EF4-FFF2-40B4-BE49-F238E27FC236}">
                <a16:creationId xmlns:a16="http://schemas.microsoft.com/office/drawing/2014/main" id="{1F8F9406-E807-4C4E-A3D3-036315CECBDB}"/>
              </a:ext>
            </a:extLst>
          </p:cNvPr>
          <p:cNvPicPr>
            <a:picLocks noChangeAspect="1"/>
          </p:cNvPicPr>
          <p:nvPr/>
        </p:nvPicPr>
        <p:blipFill>
          <a:blip r:embed="rId8"/>
          <a:stretch>
            <a:fillRect/>
          </a:stretch>
        </p:blipFill>
        <p:spPr>
          <a:xfrm>
            <a:off x="10868367" y="298929"/>
            <a:ext cx="943224" cy="104933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7069" y="1348266"/>
            <a:ext cx="1388850" cy="2083275"/>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0275" y="4058776"/>
            <a:ext cx="1431262" cy="2083276"/>
          </a:xfrm>
          <a:prstGeom prst="rect">
            <a:avLst/>
          </a:prstGeom>
        </p:spPr>
      </p:pic>
      <p:sp>
        <p:nvSpPr>
          <p:cNvPr id="16" name="TextBox 15"/>
          <p:cNvSpPr txBox="1"/>
          <p:nvPr/>
        </p:nvSpPr>
        <p:spPr>
          <a:xfrm>
            <a:off x="5877534" y="6142052"/>
            <a:ext cx="1795684" cy="584775"/>
          </a:xfrm>
          <a:prstGeom prst="rect">
            <a:avLst/>
          </a:prstGeom>
          <a:noFill/>
        </p:spPr>
        <p:txBody>
          <a:bodyPr wrap="none" rtlCol="0">
            <a:spAutoFit/>
          </a:bodyPr>
          <a:lstStyle/>
          <a:p>
            <a:pPr algn="ctr"/>
            <a:r>
              <a:rPr lang="en-US" sz="1600" dirty="0" smtClean="0">
                <a:latin typeface="Comic Sans MS" panose="030F0702030302020204" pitchFamily="66" charset="0"/>
              </a:rPr>
              <a:t>Mrs Vial</a:t>
            </a:r>
          </a:p>
          <a:p>
            <a:pPr algn="ctr"/>
            <a:r>
              <a:rPr lang="en-US" sz="1600" dirty="0" smtClean="0">
                <a:latin typeface="Comic Sans MS" panose="030F0702030302020204" pitchFamily="66" charset="0"/>
              </a:rPr>
              <a:t>Welfare Officer</a:t>
            </a:r>
            <a:endParaRPr lang="en-GB" sz="1600" dirty="0">
              <a:latin typeface="Comic Sans MS" panose="030F0702030302020204" pitchFamily="66" charset="0"/>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6962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8807-82CF-7743-BC65-DFA7F467E0D5}"/>
              </a:ext>
            </a:extLst>
          </p:cNvPr>
          <p:cNvSpPr>
            <a:spLocks noGrp="1"/>
          </p:cNvSpPr>
          <p:nvPr>
            <p:ph type="title"/>
          </p:nvPr>
        </p:nvSpPr>
        <p:spPr/>
        <p:txBody>
          <a:bodyPr/>
          <a:lstStyle/>
          <a:p>
            <a:pPr algn="ctr"/>
            <a:r>
              <a:rPr lang="en-US" b="1" dirty="0">
                <a:latin typeface="Comic Sans MS" panose="030F0902030302020204" pitchFamily="66" charset="0"/>
              </a:rPr>
              <a:t>EYFS Curriculum </a:t>
            </a:r>
          </a:p>
        </p:txBody>
      </p:sp>
      <p:sp>
        <p:nvSpPr>
          <p:cNvPr id="3" name="Content Placeholder 2">
            <a:extLst>
              <a:ext uri="{FF2B5EF4-FFF2-40B4-BE49-F238E27FC236}">
                <a16:creationId xmlns:a16="http://schemas.microsoft.com/office/drawing/2014/main" id="{FF4932A8-E949-644F-9716-A755E0D3EFD4}"/>
              </a:ext>
            </a:extLst>
          </p:cNvPr>
          <p:cNvSpPr>
            <a:spLocks noGrp="1"/>
          </p:cNvSpPr>
          <p:nvPr>
            <p:ph idx="1"/>
          </p:nvPr>
        </p:nvSpPr>
        <p:spPr>
          <a:xfrm>
            <a:off x="250166" y="1690688"/>
            <a:ext cx="11645660" cy="4901498"/>
          </a:xfrm>
        </p:spPr>
        <p:txBody>
          <a:bodyPr>
            <a:normAutofit fontScale="32500" lnSpcReduction="20000"/>
          </a:bodyPr>
          <a:lstStyle/>
          <a:p>
            <a:pPr>
              <a:lnSpc>
                <a:spcPct val="120000"/>
              </a:lnSpc>
            </a:pPr>
            <a:r>
              <a:rPr lang="en-GB" sz="6400" dirty="0">
                <a:latin typeface="Comic Sans MS" panose="030F0902030302020204" pitchFamily="66" charset="0"/>
              </a:rPr>
              <a:t>The Early Years Foundation Stage (EYFS) sets the standards that all early years providers must meet to ensure that children learn and develop well and are kept healthy and safe. It promotes teaching and learning to ensure children’s ‘school readiness’ and gives children the broad range of knowledge and skills that provide the right foundation for good future progress through school and life. </a:t>
            </a:r>
          </a:p>
          <a:p>
            <a:pPr>
              <a:lnSpc>
                <a:spcPct val="120000"/>
              </a:lnSpc>
            </a:pPr>
            <a:endParaRPr lang="en-GB" sz="6400" dirty="0">
              <a:solidFill>
                <a:schemeClr val="accent1">
                  <a:lumMod val="50000"/>
                </a:schemeClr>
              </a:solidFill>
              <a:latin typeface="Comic Sans MS" panose="030F0902030302020204" pitchFamily="66" charset="0"/>
            </a:endParaRPr>
          </a:p>
          <a:p>
            <a:pPr>
              <a:lnSpc>
                <a:spcPct val="120000"/>
              </a:lnSpc>
            </a:pPr>
            <a:r>
              <a:rPr lang="en-GB" sz="6400" dirty="0">
                <a:latin typeface="Comic Sans MS" panose="030F0902030302020204" pitchFamily="66" charset="0"/>
              </a:rPr>
              <a:t>At the beginning of the year the children will have opportunities to initiate their own learning. This will help us plan through their interests and stages of development. These observations will also help assist with our assessments. </a:t>
            </a:r>
          </a:p>
          <a:p>
            <a:pPr>
              <a:lnSpc>
                <a:spcPct val="120000"/>
              </a:lnSpc>
            </a:pPr>
            <a:endParaRPr lang="en-GB" sz="6400" dirty="0">
              <a:latin typeface="Comic Sans MS" panose="030F0902030302020204" pitchFamily="66" charset="0"/>
            </a:endParaRPr>
          </a:p>
          <a:p>
            <a:pPr>
              <a:lnSpc>
                <a:spcPct val="120000"/>
              </a:lnSpc>
            </a:pPr>
            <a:r>
              <a:rPr lang="en-GB" sz="6400" dirty="0">
                <a:latin typeface="Comic Sans MS" panose="030F0902030302020204" pitchFamily="66" charset="0"/>
              </a:rPr>
              <a:t>As the year progresses the amount of time children spend in child initiated play will reduce to allow for a more structured learning style to ensure they are developing skills needed to embrace the Key Stage One curriculum</a:t>
            </a:r>
            <a:r>
              <a:rPr lang="en-GB" sz="6400" dirty="0" smtClean="0">
                <a:latin typeface="Comic Sans MS" panose="030F0902030302020204" pitchFamily="66" charset="0"/>
              </a:rPr>
              <a:t>.</a:t>
            </a:r>
            <a:endParaRPr lang="en-GB" sz="6400" dirty="0">
              <a:latin typeface="Comic Sans MS" panose="030F0902030302020204" pitchFamily="66" charset="0"/>
            </a:endParaRPr>
          </a:p>
        </p:txBody>
      </p:sp>
      <p:pic>
        <p:nvPicPr>
          <p:cNvPr id="4" name="Picture 3">
            <a:extLst>
              <a:ext uri="{FF2B5EF4-FFF2-40B4-BE49-F238E27FC236}">
                <a16:creationId xmlns:a16="http://schemas.microsoft.com/office/drawing/2014/main" id="{34B0E4CC-DF45-5A4E-A1EE-5FAA28B71F8D}"/>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5513" y="1047143"/>
            <a:ext cx="406400" cy="406400"/>
          </a:xfrm>
          <a:prstGeom prst="rect">
            <a:avLst/>
          </a:prstGeom>
        </p:spPr>
      </p:pic>
    </p:spTree>
    <p:extLst>
      <p:ext uri="{BB962C8B-B14F-4D97-AF65-F5344CB8AC3E}">
        <p14:creationId xmlns:p14="http://schemas.microsoft.com/office/powerpoint/2010/main" val="324464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16AB-C0C4-F649-BCC4-8ACA4CD01C81}"/>
              </a:ext>
            </a:extLst>
          </p:cNvPr>
          <p:cNvSpPr>
            <a:spLocks noGrp="1"/>
          </p:cNvSpPr>
          <p:nvPr>
            <p:ph type="title"/>
          </p:nvPr>
        </p:nvSpPr>
        <p:spPr/>
        <p:txBody>
          <a:bodyPr>
            <a:normAutofit/>
          </a:bodyPr>
          <a:lstStyle/>
          <a:p>
            <a:pPr algn="ctr"/>
            <a:r>
              <a:rPr lang="en-US" b="1" dirty="0">
                <a:latin typeface="Comic Sans MS" panose="030F0902030302020204" pitchFamily="66" charset="0"/>
              </a:rPr>
              <a:t>Areas of Learning</a:t>
            </a:r>
            <a:br>
              <a:rPr lang="en-US" b="1" dirty="0">
                <a:latin typeface="Comic Sans MS" panose="030F0902030302020204" pitchFamily="66" charset="0"/>
              </a:rPr>
            </a:br>
            <a:endParaRPr lang="en-US" sz="27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29086CDA-0FF5-0346-9BC3-E9FFE407400E}"/>
              </a:ext>
            </a:extLst>
          </p:cNvPr>
          <p:cNvSpPr>
            <a:spLocks noGrp="1"/>
          </p:cNvSpPr>
          <p:nvPr>
            <p:ph idx="1"/>
          </p:nvPr>
        </p:nvSpPr>
        <p:spPr>
          <a:xfrm>
            <a:off x="527649" y="1256280"/>
            <a:ext cx="10515600" cy="5524081"/>
          </a:xfrm>
        </p:spPr>
        <p:txBody>
          <a:bodyPr>
            <a:normAutofit fontScale="92500" lnSpcReduction="10000"/>
          </a:bodyPr>
          <a:lstStyle/>
          <a:p>
            <a:pPr marL="0" indent="0">
              <a:spcBef>
                <a:spcPts val="0"/>
              </a:spcBef>
              <a:buNone/>
            </a:pPr>
            <a:r>
              <a:rPr lang="en-GB" dirty="0">
                <a:solidFill>
                  <a:schemeClr val="accent1">
                    <a:lumMod val="50000"/>
                  </a:schemeClr>
                </a:solidFill>
              </a:rPr>
              <a:t/>
            </a:r>
            <a:br>
              <a:rPr lang="en-GB" dirty="0">
                <a:solidFill>
                  <a:schemeClr val="accent1">
                    <a:lumMod val="50000"/>
                  </a:schemeClr>
                </a:solidFill>
              </a:rPr>
            </a:br>
            <a:r>
              <a:rPr lang="en-US" sz="2400" dirty="0">
                <a:latin typeface="Comic Sans MS" panose="030F0902030302020204" pitchFamily="66" charset="0"/>
              </a:rPr>
              <a:t>The areas of learning and development are important and </a:t>
            </a:r>
            <a:r>
              <a:rPr lang="en-US" sz="2400" dirty="0" smtClean="0">
                <a:latin typeface="Comic Sans MS" panose="030F0902030302020204" pitchFamily="66" charset="0"/>
              </a:rPr>
              <a:t>interconnected. </a:t>
            </a:r>
            <a:endParaRPr lang="en-US" sz="1100" dirty="0">
              <a:latin typeface="Comic Sans MS" panose="030F0902030302020204" pitchFamily="66" charset="0"/>
            </a:endParaRPr>
          </a:p>
          <a:p>
            <a:pPr marL="0" indent="0">
              <a:buNone/>
            </a:pPr>
            <a:r>
              <a:rPr lang="en-US" sz="2400" dirty="0">
                <a:latin typeface="Comic Sans MS" panose="030F0902030302020204" pitchFamily="66" charset="0"/>
              </a:rPr>
              <a:t>There are seven areas of </a:t>
            </a:r>
            <a:r>
              <a:rPr lang="en-US" sz="2400" dirty="0" smtClean="0">
                <a:latin typeface="Comic Sans MS" panose="030F0902030302020204" pitchFamily="66" charset="0"/>
              </a:rPr>
              <a:t>learning</a:t>
            </a:r>
            <a:r>
              <a:rPr lang="en-US" sz="2400" dirty="0">
                <a:latin typeface="Comic Sans MS" panose="030F0902030302020204" pitchFamily="66" charset="0"/>
              </a:rPr>
              <a:t>:</a:t>
            </a:r>
          </a:p>
          <a:p>
            <a:pPr marL="0" indent="0">
              <a:buNone/>
            </a:pPr>
            <a:endParaRPr lang="en-US" sz="2400" dirty="0">
              <a:latin typeface="Comic Sans MS" panose="030F0902030302020204" pitchFamily="66" charset="0"/>
            </a:endParaRPr>
          </a:p>
          <a:p>
            <a:pPr marL="0" indent="0">
              <a:buNone/>
            </a:pPr>
            <a:r>
              <a:rPr lang="en-US" sz="2400" b="1" dirty="0">
                <a:latin typeface="Comic Sans MS" panose="030F0902030302020204" pitchFamily="66" charset="0"/>
              </a:rPr>
              <a:t>Prime areas </a:t>
            </a:r>
            <a:r>
              <a:rPr lang="en-US" sz="2400" dirty="0">
                <a:latin typeface="Comic Sans MS" panose="030F0902030302020204" pitchFamily="66" charset="0"/>
              </a:rPr>
              <a:t>– </a:t>
            </a:r>
            <a:endParaRPr lang="en-US" sz="2400" dirty="0" smtClean="0">
              <a:latin typeface="Comic Sans MS" panose="030F0902030302020204" pitchFamily="66" charset="0"/>
            </a:endParaRPr>
          </a:p>
          <a:p>
            <a:r>
              <a:rPr lang="en-US" sz="2400" dirty="0" smtClean="0">
                <a:latin typeface="Comic Sans MS" panose="030F0902030302020204" pitchFamily="66" charset="0"/>
              </a:rPr>
              <a:t>Personal, Social and Emotional Development </a:t>
            </a:r>
          </a:p>
          <a:p>
            <a:r>
              <a:rPr lang="en-US" sz="2400" dirty="0" smtClean="0">
                <a:latin typeface="Comic Sans MS" panose="030F0902030302020204" pitchFamily="66" charset="0"/>
              </a:rPr>
              <a:t>Communication and Language </a:t>
            </a:r>
          </a:p>
          <a:p>
            <a:r>
              <a:rPr lang="en-US" sz="2400" dirty="0" smtClean="0">
                <a:latin typeface="Comic Sans MS" panose="030F0902030302020204" pitchFamily="66" charset="0"/>
              </a:rPr>
              <a:t>Physical Development </a:t>
            </a:r>
          </a:p>
          <a:p>
            <a:pPr marL="0" indent="0">
              <a:buNone/>
            </a:pPr>
            <a:endParaRPr lang="en-US" sz="2400" dirty="0">
              <a:latin typeface="Comic Sans MS" panose="030F0902030302020204" pitchFamily="66" charset="0"/>
            </a:endParaRPr>
          </a:p>
          <a:p>
            <a:pPr marL="0" indent="0">
              <a:buNone/>
            </a:pPr>
            <a:r>
              <a:rPr lang="en-US" sz="2400" b="1" dirty="0">
                <a:latin typeface="Comic Sans MS" panose="030F0902030302020204" pitchFamily="66" charset="0"/>
              </a:rPr>
              <a:t>Specific areas </a:t>
            </a:r>
            <a:r>
              <a:rPr lang="en-US" sz="2400" dirty="0" smtClean="0">
                <a:latin typeface="Comic Sans MS" panose="030F0902030302020204" pitchFamily="66" charset="0"/>
              </a:rPr>
              <a:t>–</a:t>
            </a:r>
          </a:p>
          <a:p>
            <a:r>
              <a:rPr lang="en-US" sz="2400" dirty="0" smtClean="0">
                <a:latin typeface="Comic Sans MS" panose="030F0902030302020204" pitchFamily="66" charset="0"/>
              </a:rPr>
              <a:t>Mathematics </a:t>
            </a:r>
          </a:p>
          <a:p>
            <a:r>
              <a:rPr lang="en-US" sz="2400" dirty="0" smtClean="0">
                <a:latin typeface="Comic Sans MS" panose="030F0902030302020204" pitchFamily="66" charset="0"/>
              </a:rPr>
              <a:t>Literacy </a:t>
            </a:r>
          </a:p>
          <a:p>
            <a:r>
              <a:rPr lang="en-US" sz="2400" dirty="0" smtClean="0">
                <a:latin typeface="Comic Sans MS" panose="030F0902030302020204" pitchFamily="66" charset="0"/>
              </a:rPr>
              <a:t>Understanding the World</a:t>
            </a:r>
          </a:p>
          <a:p>
            <a:r>
              <a:rPr lang="en-US" sz="2400" dirty="0" smtClean="0">
                <a:latin typeface="Comic Sans MS" panose="030F0902030302020204" pitchFamily="66" charset="0"/>
              </a:rPr>
              <a:t>Expressive Arts and Design   </a:t>
            </a:r>
            <a:endParaRPr lang="en-US" sz="2400" dirty="0"/>
          </a:p>
        </p:txBody>
      </p:sp>
      <p:pic>
        <p:nvPicPr>
          <p:cNvPr id="4" name="Picture 3">
            <a:extLst>
              <a:ext uri="{FF2B5EF4-FFF2-40B4-BE49-F238E27FC236}">
                <a16:creationId xmlns:a16="http://schemas.microsoft.com/office/drawing/2014/main" id="{D5607633-F97B-794A-830A-5F82A3193ABF}"/>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4175" y="3321302"/>
            <a:ext cx="4917416" cy="325798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6920" y="643711"/>
            <a:ext cx="609600" cy="609600"/>
          </a:xfrm>
          <a:prstGeom prst="rect">
            <a:avLst/>
          </a:prstGeom>
        </p:spPr>
      </p:pic>
    </p:spTree>
    <p:extLst>
      <p:ext uri="{BB962C8B-B14F-4D97-AF65-F5344CB8AC3E}">
        <p14:creationId xmlns:p14="http://schemas.microsoft.com/office/powerpoint/2010/main" val="834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0457-E5DF-354A-AEC3-E0F59D35D140}"/>
              </a:ext>
            </a:extLst>
          </p:cNvPr>
          <p:cNvSpPr>
            <a:spLocks noGrp="1"/>
          </p:cNvSpPr>
          <p:nvPr>
            <p:ph type="title"/>
          </p:nvPr>
        </p:nvSpPr>
        <p:spPr/>
        <p:txBody>
          <a:bodyPr/>
          <a:lstStyle/>
          <a:p>
            <a:pPr algn="ctr"/>
            <a:r>
              <a:rPr lang="en-US" b="1" dirty="0">
                <a:latin typeface="Comic Sans MS" panose="030F0902030302020204" pitchFamily="66" charset="0"/>
              </a:rPr>
              <a:t>Reception School Day</a:t>
            </a:r>
          </a:p>
        </p:txBody>
      </p:sp>
      <p:pic>
        <p:nvPicPr>
          <p:cNvPr id="4" name="Picture 3">
            <a:extLst>
              <a:ext uri="{FF2B5EF4-FFF2-40B4-BE49-F238E27FC236}">
                <a16:creationId xmlns:a16="http://schemas.microsoft.com/office/drawing/2014/main" id="{F47623F5-D6B1-5345-BAA0-FADCDA35D593}"/>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6" name="Picture 5"/>
          <p:cNvPicPr/>
          <p:nvPr/>
        </p:nvPicPr>
        <p:blipFill rotWithShape="1">
          <a:blip r:embed="rId5"/>
          <a:srcRect l="15934" t="21656" r="14957" b="12102"/>
          <a:stretch/>
        </p:blipFill>
        <p:spPr bwMode="auto">
          <a:xfrm>
            <a:off x="736270" y="1526396"/>
            <a:ext cx="10386552" cy="4791278"/>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42503" y="6436426"/>
            <a:ext cx="3579826" cy="369332"/>
          </a:xfrm>
          <a:prstGeom prst="rect">
            <a:avLst/>
          </a:prstGeom>
          <a:noFill/>
        </p:spPr>
        <p:txBody>
          <a:bodyPr wrap="none" rtlCol="0">
            <a:spAutoFit/>
          </a:bodyPr>
          <a:lstStyle/>
          <a:p>
            <a:r>
              <a:rPr lang="en-GB" dirty="0" smtClean="0">
                <a:latin typeface="Comic Sans MS" panose="030F0702030302020204" pitchFamily="66" charset="0"/>
              </a:rPr>
              <a:t>*CIL = Child Initiated Learning </a:t>
            </a:r>
            <a:endParaRPr lang="en-GB"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7549" y="738666"/>
            <a:ext cx="609600" cy="609600"/>
          </a:xfrm>
          <a:prstGeom prst="rect">
            <a:avLst/>
          </a:prstGeom>
        </p:spPr>
      </p:pic>
    </p:spTree>
    <p:extLst>
      <p:ext uri="{BB962C8B-B14F-4D97-AF65-F5344CB8AC3E}">
        <p14:creationId xmlns:p14="http://schemas.microsoft.com/office/powerpoint/2010/main" val="389702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3CF8-76BB-C946-BEC0-AB9279923145}"/>
              </a:ext>
            </a:extLst>
          </p:cNvPr>
          <p:cNvSpPr>
            <a:spLocks noGrp="1"/>
          </p:cNvSpPr>
          <p:nvPr>
            <p:ph type="title"/>
          </p:nvPr>
        </p:nvSpPr>
        <p:spPr/>
        <p:txBody>
          <a:bodyPr>
            <a:normAutofit fontScale="90000"/>
          </a:bodyPr>
          <a:lstStyle/>
          <a:p>
            <a:r>
              <a:rPr lang="en-GB" sz="3100" b="1" u="sng" dirty="0">
                <a:latin typeface="Comic Sans MS" panose="030F0902030302020204" pitchFamily="66" charset="0"/>
              </a:rPr>
              <a:t>It is extremely important that standards of expectations are set from the beginning.</a:t>
            </a:r>
            <a:r>
              <a:rPr lang="en-GB" b="1" u="sng" dirty="0"/>
              <a:t/>
            </a:r>
            <a:br>
              <a:rPr lang="en-GB" b="1" u="sng" dirty="0"/>
            </a:br>
            <a:endParaRPr lang="en-US" dirty="0"/>
          </a:p>
        </p:txBody>
      </p:sp>
      <p:sp>
        <p:nvSpPr>
          <p:cNvPr id="3" name="Content Placeholder 2">
            <a:extLst>
              <a:ext uri="{FF2B5EF4-FFF2-40B4-BE49-F238E27FC236}">
                <a16:creationId xmlns:a16="http://schemas.microsoft.com/office/drawing/2014/main" id="{8F380147-F5B5-BF45-80C4-CA73A4842200}"/>
              </a:ext>
            </a:extLst>
          </p:cNvPr>
          <p:cNvSpPr>
            <a:spLocks noGrp="1"/>
          </p:cNvSpPr>
          <p:nvPr>
            <p:ph idx="1"/>
          </p:nvPr>
        </p:nvSpPr>
        <p:spPr>
          <a:xfrm>
            <a:off x="692331" y="1414462"/>
            <a:ext cx="10661469" cy="5103904"/>
          </a:xfrm>
        </p:spPr>
        <p:txBody>
          <a:bodyPr>
            <a:normAutofit fontScale="77500" lnSpcReduction="20000"/>
          </a:bodyPr>
          <a:lstStyle/>
          <a:p>
            <a:pPr marL="365760" indent="-256032">
              <a:buNone/>
              <a:defRPr/>
            </a:pPr>
            <a:r>
              <a:rPr lang="en-GB" dirty="0" smtClean="0">
                <a:latin typeface="Comic Sans MS" panose="030F0702030302020204" pitchFamily="66" charset="0"/>
              </a:rPr>
              <a:t>   </a:t>
            </a:r>
            <a:endParaRPr lang="en-GB" dirty="0" smtClean="0">
              <a:latin typeface="Comic Sans MS" panose="030F0902030302020204" pitchFamily="66" charset="0"/>
            </a:endParaRPr>
          </a:p>
          <a:p>
            <a:pPr marL="109728" indent="0">
              <a:buNone/>
              <a:defRPr/>
            </a:pPr>
            <a:r>
              <a:rPr lang="en-GB" dirty="0" smtClean="0">
                <a:latin typeface="Comic Sans MS" panose="030F0902030302020204" pitchFamily="66" charset="0"/>
              </a:rPr>
              <a:t>Please </a:t>
            </a:r>
            <a:r>
              <a:rPr lang="en-GB" dirty="0">
                <a:latin typeface="Comic Sans MS" panose="030F0902030302020204" pitchFamily="66" charset="0"/>
              </a:rPr>
              <a:t>make sure your children are on time for school.  Our door opens at </a:t>
            </a:r>
            <a:r>
              <a:rPr lang="en-GB" dirty="0" smtClean="0">
                <a:solidFill>
                  <a:srgbClr val="FF0000"/>
                </a:solidFill>
                <a:latin typeface="Comic Sans MS" panose="030F0902030302020204" pitchFamily="66" charset="0"/>
              </a:rPr>
              <a:t>8.45am </a:t>
            </a:r>
            <a:r>
              <a:rPr lang="en-GB" dirty="0">
                <a:latin typeface="Comic Sans MS" panose="030F0902030302020204" pitchFamily="66" charset="0"/>
              </a:rPr>
              <a:t>and registers are taken at </a:t>
            </a:r>
            <a:r>
              <a:rPr lang="en-GB" dirty="0" smtClean="0">
                <a:solidFill>
                  <a:srgbClr val="FF0000"/>
                </a:solidFill>
                <a:latin typeface="Comic Sans MS" panose="030F0902030302020204" pitchFamily="66" charset="0"/>
              </a:rPr>
              <a:t>8.55am</a:t>
            </a:r>
            <a:endParaRPr lang="en-GB" dirty="0">
              <a:solidFill>
                <a:srgbClr val="FF0000"/>
              </a:solidFill>
              <a:latin typeface="Comic Sans MS" panose="030F0902030302020204" pitchFamily="66" charset="0"/>
            </a:endParaRPr>
          </a:p>
          <a:p>
            <a:pPr marL="365760" indent="-256032">
              <a:buFont typeface="Wingdings" pitchFamily="2" charset="2"/>
              <a:buChar char="v"/>
              <a:defRPr/>
            </a:pPr>
            <a:endParaRPr lang="en-GB" dirty="0" smtClean="0">
              <a:solidFill>
                <a:srgbClr val="FF0000"/>
              </a:solidFill>
              <a:latin typeface="Comic Sans MS" panose="030F0902030302020204" pitchFamily="66" charset="0"/>
            </a:endParaRPr>
          </a:p>
          <a:p>
            <a:pPr marL="109728" indent="0">
              <a:buNone/>
              <a:defRPr/>
            </a:pPr>
            <a:r>
              <a:rPr lang="en-GB" dirty="0" smtClean="0">
                <a:latin typeface="Comic Sans MS" panose="030F0702030302020204" pitchFamily="66" charset="0"/>
              </a:rPr>
              <a:t>However, for </a:t>
            </a:r>
            <a:r>
              <a:rPr lang="en-GB" dirty="0">
                <a:latin typeface="Comic Sans MS" panose="030F0702030302020204" pitchFamily="66" charset="0"/>
              </a:rPr>
              <a:t>the </a:t>
            </a:r>
            <a:r>
              <a:rPr lang="en-GB" dirty="0">
                <a:solidFill>
                  <a:srgbClr val="FF0000"/>
                </a:solidFill>
                <a:latin typeface="Comic Sans MS" panose="030F0702030302020204" pitchFamily="66" charset="0"/>
              </a:rPr>
              <a:t>first half term</a:t>
            </a:r>
            <a:r>
              <a:rPr lang="en-GB" dirty="0">
                <a:latin typeface="Comic Sans MS" panose="030F0702030302020204" pitchFamily="66" charset="0"/>
              </a:rPr>
              <a:t>, please stay outside with your children until </a:t>
            </a:r>
            <a:r>
              <a:rPr lang="en-GB" dirty="0">
                <a:solidFill>
                  <a:srgbClr val="FF0000"/>
                </a:solidFill>
                <a:latin typeface="Comic Sans MS" panose="030F0702030302020204" pitchFamily="66" charset="0"/>
              </a:rPr>
              <a:t>8.55 am</a:t>
            </a:r>
            <a:r>
              <a:rPr lang="en-GB" dirty="0">
                <a:latin typeface="Comic Sans MS" panose="030F0702030302020204" pitchFamily="66" charset="0"/>
              </a:rPr>
              <a:t>. The class teacher will then bring them inside all together. This gives parents an opportunity to get to know one another. </a:t>
            </a:r>
          </a:p>
          <a:p>
            <a:pPr marL="109728" indent="0">
              <a:buNone/>
              <a:defRPr/>
            </a:pPr>
            <a:endParaRPr lang="en-GB" dirty="0">
              <a:solidFill>
                <a:srgbClr val="FF0000"/>
              </a:solidFill>
              <a:latin typeface="Comic Sans MS" panose="030F0902030302020204" pitchFamily="66" charset="0"/>
            </a:endParaRPr>
          </a:p>
          <a:p>
            <a:pPr marL="109728" indent="0">
              <a:buNone/>
              <a:defRPr/>
            </a:pPr>
            <a:r>
              <a:rPr lang="en-GB" dirty="0">
                <a:latin typeface="Comic Sans MS" panose="030F0902030302020204" pitchFamily="66" charset="0"/>
              </a:rPr>
              <a:t>Please send your child’s </a:t>
            </a:r>
            <a:r>
              <a:rPr lang="en-GB" dirty="0">
                <a:solidFill>
                  <a:srgbClr val="FF0000"/>
                </a:solidFill>
                <a:latin typeface="Comic Sans MS" panose="030F0902030302020204" pitchFamily="66" charset="0"/>
              </a:rPr>
              <a:t>book bag </a:t>
            </a:r>
            <a:r>
              <a:rPr lang="en-GB" dirty="0">
                <a:latin typeface="Comic Sans MS" panose="030F0902030302020204" pitchFamily="66" charset="0"/>
              </a:rPr>
              <a:t>in everyday with their reading </a:t>
            </a:r>
            <a:r>
              <a:rPr lang="en-GB" dirty="0" smtClean="0">
                <a:latin typeface="Comic Sans MS" panose="030F0902030302020204" pitchFamily="66" charset="0"/>
              </a:rPr>
              <a:t>book and reading journal </a:t>
            </a:r>
            <a:r>
              <a:rPr lang="en-GB" dirty="0">
                <a:latin typeface="Comic Sans MS" panose="030F0902030302020204" pitchFamily="66" charset="0"/>
              </a:rPr>
              <a:t>as they will be read with at school at least once a week</a:t>
            </a:r>
          </a:p>
          <a:p>
            <a:pPr marL="365760" indent="-256032">
              <a:buFont typeface="Wingdings" pitchFamily="2" charset="2"/>
              <a:buChar char="v"/>
              <a:defRPr/>
            </a:pPr>
            <a:endParaRPr lang="en-GB" dirty="0">
              <a:latin typeface="Comic Sans MS" panose="030F0902030302020204" pitchFamily="66" charset="0"/>
            </a:endParaRPr>
          </a:p>
          <a:p>
            <a:pPr marL="109728" indent="0">
              <a:buNone/>
              <a:defRPr/>
            </a:pPr>
            <a:r>
              <a:rPr lang="en-GB" dirty="0">
                <a:latin typeface="Comic Sans MS" panose="030F0902030302020204" pitchFamily="66" charset="0"/>
              </a:rPr>
              <a:t>Read to or listen to your child </a:t>
            </a:r>
            <a:r>
              <a:rPr lang="en-GB" dirty="0">
                <a:solidFill>
                  <a:srgbClr val="FF0000"/>
                </a:solidFill>
                <a:latin typeface="Comic Sans MS" panose="030F0902030302020204" pitchFamily="66" charset="0"/>
              </a:rPr>
              <a:t>read</a:t>
            </a:r>
            <a:r>
              <a:rPr lang="en-GB" dirty="0">
                <a:latin typeface="Comic Sans MS" panose="030F0902030302020204" pitchFamily="66" charset="0"/>
              </a:rPr>
              <a:t> at least once every day and practise the sounds learnt</a:t>
            </a:r>
          </a:p>
          <a:p>
            <a:pPr marL="365760" indent="-256032">
              <a:buFont typeface="Wingdings" pitchFamily="2" charset="2"/>
              <a:buChar char="v"/>
              <a:defRPr/>
            </a:pPr>
            <a:endParaRPr lang="en-GB" dirty="0">
              <a:latin typeface="Comic Sans MS" panose="030F0902030302020204" pitchFamily="66" charset="0"/>
            </a:endParaRPr>
          </a:p>
          <a:p>
            <a:pPr marL="109728" indent="0">
              <a:buNone/>
              <a:defRPr/>
            </a:pPr>
            <a:r>
              <a:rPr lang="en-GB" dirty="0">
                <a:latin typeface="Comic Sans MS" panose="030F0902030302020204" pitchFamily="66" charset="0"/>
              </a:rPr>
              <a:t>Ensure </a:t>
            </a:r>
            <a:r>
              <a:rPr lang="en-GB" dirty="0" smtClean="0">
                <a:latin typeface="Comic Sans MS" panose="030F0902030302020204" pitchFamily="66" charset="0"/>
              </a:rPr>
              <a:t>that your </a:t>
            </a:r>
            <a:r>
              <a:rPr lang="en-GB" dirty="0">
                <a:latin typeface="Comic Sans MS" panose="030F0902030302020204" pitchFamily="66" charset="0"/>
              </a:rPr>
              <a:t>child is wearing the </a:t>
            </a:r>
            <a:r>
              <a:rPr lang="en-GB" dirty="0">
                <a:solidFill>
                  <a:srgbClr val="FF0000"/>
                </a:solidFill>
                <a:latin typeface="Comic Sans MS" panose="030F0902030302020204" pitchFamily="66" charset="0"/>
              </a:rPr>
              <a:t>correct uniform </a:t>
            </a:r>
            <a:r>
              <a:rPr lang="en-GB" dirty="0">
                <a:latin typeface="Comic Sans MS" panose="030F0902030302020204" pitchFamily="66" charset="0"/>
              </a:rPr>
              <a:t>every day</a:t>
            </a:r>
          </a:p>
          <a:p>
            <a:pPr marL="0" indent="0">
              <a:buNone/>
            </a:pPr>
            <a:endParaRPr lang="en-US" dirty="0"/>
          </a:p>
        </p:txBody>
      </p:sp>
      <p:pic>
        <p:nvPicPr>
          <p:cNvPr id="4" name="Picture 3">
            <a:extLst>
              <a:ext uri="{FF2B5EF4-FFF2-40B4-BE49-F238E27FC236}">
                <a16:creationId xmlns:a16="http://schemas.microsoft.com/office/drawing/2014/main" id="{70BE5EB3-072A-F643-ACE7-5C227DFB1CDB}"/>
              </a:ext>
            </a:extLst>
          </p:cNvPr>
          <p:cNvPicPr>
            <a:picLocks noChangeAspect="1"/>
          </p:cNvPicPr>
          <p:nvPr/>
        </p:nvPicPr>
        <p:blipFill>
          <a:blip r:embed="rId4"/>
          <a:stretch>
            <a:fillRect/>
          </a:stretch>
        </p:blipFill>
        <p:spPr>
          <a:xfrm>
            <a:off x="11059753" y="213868"/>
            <a:ext cx="943224" cy="104933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1315" y="804862"/>
            <a:ext cx="609600" cy="609600"/>
          </a:xfrm>
          <a:prstGeom prst="rect">
            <a:avLst/>
          </a:prstGeom>
        </p:spPr>
      </p:pic>
    </p:spTree>
    <p:extLst>
      <p:ext uri="{BB962C8B-B14F-4D97-AF65-F5344CB8AC3E}">
        <p14:creationId xmlns:p14="http://schemas.microsoft.com/office/powerpoint/2010/main" val="322959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9E75-6BF5-194D-A353-CD7A772CD6BF}"/>
              </a:ext>
            </a:extLst>
          </p:cNvPr>
          <p:cNvSpPr>
            <a:spLocks noGrp="1"/>
          </p:cNvSpPr>
          <p:nvPr>
            <p:ph type="title"/>
          </p:nvPr>
        </p:nvSpPr>
        <p:spPr>
          <a:xfrm>
            <a:off x="838200" y="42771"/>
            <a:ext cx="10515600" cy="1325563"/>
          </a:xfrm>
        </p:spPr>
        <p:txBody>
          <a:bodyPr/>
          <a:lstStyle/>
          <a:p>
            <a:pPr algn="ctr"/>
            <a:r>
              <a:rPr lang="en-US" b="1" dirty="0">
                <a:latin typeface="Comic Sans MS" panose="030F0902030302020204" pitchFamily="66" charset="0"/>
              </a:rPr>
              <a:t>Uniform</a:t>
            </a:r>
          </a:p>
        </p:txBody>
      </p:sp>
      <p:pic>
        <p:nvPicPr>
          <p:cNvPr id="4" name="Picture 3">
            <a:extLst>
              <a:ext uri="{FF2B5EF4-FFF2-40B4-BE49-F238E27FC236}">
                <a16:creationId xmlns:a16="http://schemas.microsoft.com/office/drawing/2014/main" id="{456339E9-1367-8947-AEE6-5DF54CF3F059}"/>
              </a:ext>
            </a:extLst>
          </p:cNvPr>
          <p:cNvPicPr>
            <a:picLocks noChangeAspect="1"/>
          </p:cNvPicPr>
          <p:nvPr/>
        </p:nvPicPr>
        <p:blipFill>
          <a:blip r:embed="rId4"/>
          <a:stretch>
            <a:fillRect/>
          </a:stretch>
        </p:blipFill>
        <p:spPr>
          <a:xfrm>
            <a:off x="10868367" y="298929"/>
            <a:ext cx="943224" cy="1049337"/>
          </a:xfrm>
          <a:prstGeom prst="rect">
            <a:avLst/>
          </a:prstGeom>
        </p:spPr>
      </p:pic>
      <p:pic>
        <p:nvPicPr>
          <p:cNvPr id="5" name="Content Placeholder 4" descr="http://www.fortyhill.com/wp-content/uploads/2017/09/Uniform.jpg"/>
          <p:cNvPicPr>
            <a:picLocks noGrp="1"/>
          </p:cNvPicPr>
          <p:nvPr>
            <p:ph idx="1"/>
          </p:nvPr>
        </p:nvPicPr>
        <p:blipFill rotWithShape="1">
          <a:blip r:embed="rId5">
            <a:extLst>
              <a:ext uri="{28A0092B-C50C-407E-A947-70E740481C1C}">
                <a14:useLocalDpi xmlns:a14="http://schemas.microsoft.com/office/drawing/2010/main" val="0"/>
              </a:ext>
            </a:extLst>
          </a:blip>
          <a:srcRect b="49338"/>
          <a:stretch/>
        </p:blipFill>
        <p:spPr bwMode="auto">
          <a:xfrm>
            <a:off x="501770" y="1130724"/>
            <a:ext cx="10030167" cy="2202043"/>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70781" y="3408432"/>
            <a:ext cx="10147663" cy="4093428"/>
          </a:xfrm>
          <a:prstGeom prst="rect">
            <a:avLst/>
          </a:prstGeom>
          <a:noFill/>
        </p:spPr>
        <p:txBody>
          <a:bodyPr wrap="square" rtlCol="0">
            <a:spAutoFit/>
          </a:bodyPr>
          <a:lstStyle/>
          <a:p>
            <a:r>
              <a:rPr lang="en-GB" sz="2000" dirty="0">
                <a:hlinkClick r:id="rId6"/>
              </a:rPr>
              <a:t>https://www.smithsschoolwear.co.uk</a:t>
            </a:r>
            <a:r>
              <a:rPr lang="en-GB" sz="2000" dirty="0" smtClean="0">
                <a:hlinkClick r:id="rId6"/>
              </a:rPr>
              <a:t>/</a:t>
            </a:r>
            <a:endParaRPr lang="en-GB" sz="2000" dirty="0" smtClean="0"/>
          </a:p>
          <a:p>
            <a:endParaRPr lang="en-GB" sz="2000" dirty="0" smtClean="0">
              <a:latin typeface="Comic Sans MS" panose="030F0702030302020204" pitchFamily="66" charset="0"/>
            </a:endParaRPr>
          </a:p>
          <a:p>
            <a:r>
              <a:rPr lang="en-GB" sz="2000" dirty="0" smtClean="0">
                <a:latin typeface="Comic Sans MS" panose="030F0702030302020204" pitchFamily="66" charset="0"/>
              </a:rPr>
              <a:t>PE Kits </a:t>
            </a:r>
          </a:p>
          <a:p>
            <a:pPr marL="342900" indent="-342900">
              <a:buFont typeface="Arial" panose="020B0604020202020204" pitchFamily="34" charset="0"/>
              <a:buChar char="•"/>
            </a:pPr>
            <a:r>
              <a:rPr lang="en-GB" sz="2000" dirty="0" smtClean="0">
                <a:latin typeface="Comic Sans MS" panose="030F0702030302020204" pitchFamily="66" charset="0"/>
              </a:rPr>
              <a:t>PE t-shirt in the treehouse colour with school’s logo - </a:t>
            </a:r>
          </a:p>
          <a:p>
            <a:pPr marL="342900" indent="-342900">
              <a:buFont typeface="Arial" panose="020B0604020202020204" pitchFamily="34" charset="0"/>
              <a:buChar char="•"/>
            </a:pPr>
            <a:r>
              <a:rPr lang="en-GB" sz="2000" dirty="0" smtClean="0">
                <a:latin typeface="Comic Sans MS" panose="030F0702030302020204" pitchFamily="66" charset="0"/>
              </a:rPr>
              <a:t>Bottle green shorts or green jogging bottoms</a:t>
            </a:r>
          </a:p>
          <a:p>
            <a:pPr marL="342900" indent="-342900">
              <a:buFont typeface="Arial" panose="020B0604020202020204" pitchFamily="34" charset="0"/>
              <a:buChar char="•"/>
            </a:pPr>
            <a:r>
              <a:rPr lang="en-GB" sz="2000" dirty="0" smtClean="0">
                <a:latin typeface="Comic Sans MS" panose="030F0702030302020204" pitchFamily="66" charset="0"/>
              </a:rPr>
              <a:t>Black plimsolls/trainers </a:t>
            </a:r>
          </a:p>
          <a:p>
            <a:pPr marL="342900" indent="-342900">
              <a:buFont typeface="Arial" panose="020B0604020202020204" pitchFamily="34" charset="0"/>
              <a:buChar char="•"/>
            </a:pPr>
            <a:r>
              <a:rPr lang="en-GB" sz="2000" dirty="0" smtClean="0">
                <a:latin typeface="Comic Sans MS" panose="030F0702030302020204" pitchFamily="66" charset="0"/>
              </a:rPr>
              <a:t>PE bag with school logo – please ensure this is named</a:t>
            </a:r>
          </a:p>
          <a:p>
            <a:pPr marL="342900" indent="-342900">
              <a:buFont typeface="Arial" panose="020B0604020202020204" pitchFamily="34" charset="0"/>
              <a:buChar char="•"/>
            </a:pPr>
            <a:r>
              <a:rPr lang="en-GB" sz="2000" dirty="0" smtClean="0">
                <a:latin typeface="Comic Sans MS" panose="030F0702030302020204" pitchFamily="66" charset="0"/>
              </a:rPr>
              <a:t>Optional: Green sweatshirt with school logo</a:t>
            </a:r>
          </a:p>
          <a:p>
            <a:endParaRPr lang="en-GB" sz="2000" i="1" dirty="0" smtClean="0">
              <a:latin typeface="Comic Sans MS" panose="030F0702030302020204" pitchFamily="66" charset="0"/>
            </a:endParaRPr>
          </a:p>
          <a:p>
            <a:r>
              <a:rPr lang="en-GB" sz="2000" i="1" dirty="0" smtClean="0">
                <a:latin typeface="Comic Sans MS" panose="030F0702030302020204" pitchFamily="66" charset="0"/>
              </a:rPr>
              <a:t>Please ensure that all clothing is labelled with </a:t>
            </a:r>
            <a:br>
              <a:rPr lang="en-GB" sz="2000" i="1" dirty="0" smtClean="0">
                <a:latin typeface="Comic Sans MS" panose="030F0702030302020204" pitchFamily="66" charset="0"/>
              </a:rPr>
            </a:br>
            <a:r>
              <a:rPr lang="en-GB" sz="2000" i="1" dirty="0" smtClean="0">
                <a:latin typeface="Comic Sans MS" panose="030F0702030302020204" pitchFamily="66" charset="0"/>
              </a:rPr>
              <a:t>your child’s name. </a:t>
            </a:r>
          </a:p>
          <a:p>
            <a:endParaRPr lang="en-GB" sz="2000" i="1" dirty="0">
              <a:latin typeface="Comic Sans MS" panose="030F0702030302020204" pitchFamily="66" charset="0"/>
            </a:endParaRPr>
          </a:p>
          <a:p>
            <a:endParaRPr lang="en-GB" sz="2000" i="1" dirty="0" smtClean="0">
              <a:latin typeface="Comic Sans MS" panose="030F0702030302020204" pitchFamily="66"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8869" y="3847110"/>
            <a:ext cx="4115159" cy="272645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68005" y="349102"/>
            <a:ext cx="487363" cy="487363"/>
          </a:xfrm>
          <a:prstGeom prst="rect">
            <a:avLst/>
          </a:prstGeom>
        </p:spPr>
      </p:pic>
    </p:spTree>
    <p:extLst>
      <p:ext uri="{BB962C8B-B14F-4D97-AF65-F5344CB8AC3E}">
        <p14:creationId xmlns:p14="http://schemas.microsoft.com/office/powerpoint/2010/main" val="3504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i="1" dirty="0">
                <a:latin typeface="Comic Sans MS" panose="030F0702030302020204" pitchFamily="66" charset="0"/>
              </a:rPr>
              <a:t/>
            </a:r>
            <a:br>
              <a:rPr lang="en-GB" sz="2000" i="1" dirty="0">
                <a:latin typeface="Comic Sans MS" panose="030F0702030302020204" pitchFamily="66" charset="0"/>
              </a:rPr>
            </a:br>
            <a:endParaRPr lang="en-GB" sz="2000" dirty="0"/>
          </a:p>
        </p:txBody>
      </p:sp>
      <p:sp>
        <p:nvSpPr>
          <p:cNvPr id="3" name="Content Placeholder 2"/>
          <p:cNvSpPr>
            <a:spLocks noGrp="1"/>
          </p:cNvSpPr>
          <p:nvPr>
            <p:ph idx="1"/>
          </p:nvPr>
        </p:nvSpPr>
        <p:spPr>
          <a:xfrm>
            <a:off x="838200" y="536896"/>
            <a:ext cx="10515600" cy="5640068"/>
          </a:xfrm>
        </p:spPr>
        <p:txBody>
          <a:bodyPr>
            <a:noAutofit/>
          </a:bodyPr>
          <a:lstStyle/>
          <a:p>
            <a:r>
              <a:rPr lang="en-US" sz="2000" b="1" dirty="0" smtClean="0">
                <a:latin typeface="Comic Sans MS" panose="030F0702030302020204" pitchFamily="66" charset="0"/>
              </a:rPr>
              <a:t>Black </a:t>
            </a:r>
            <a:r>
              <a:rPr lang="en-US" sz="2000" b="1" dirty="0" err="1" smtClean="0">
                <a:latin typeface="Comic Sans MS" panose="030F0702030302020204" pitchFamily="66" charset="0"/>
              </a:rPr>
              <a:t>plimsoles</a:t>
            </a:r>
            <a:r>
              <a:rPr lang="en-US" sz="2000" b="1" dirty="0" smtClean="0">
                <a:latin typeface="Comic Sans MS" panose="030F0702030302020204" pitchFamily="66" charset="0"/>
              </a:rPr>
              <a:t> – </a:t>
            </a:r>
            <a:r>
              <a:rPr lang="en-US" sz="2000" dirty="0" smtClean="0">
                <a:latin typeface="Comic Sans MS" panose="030F0702030302020204" pitchFamily="66" charset="0"/>
              </a:rPr>
              <a:t>Your child will need a pair of black </a:t>
            </a:r>
            <a:r>
              <a:rPr lang="en-US" sz="2000" dirty="0" err="1" smtClean="0">
                <a:latin typeface="Comic Sans MS" panose="030F0702030302020204" pitchFamily="66" charset="0"/>
              </a:rPr>
              <a:t>plimsoles</a:t>
            </a:r>
            <a:r>
              <a:rPr lang="en-US" sz="2000" dirty="0" smtClean="0">
                <a:latin typeface="Comic Sans MS" panose="030F0702030302020204" pitchFamily="66" charset="0"/>
              </a:rPr>
              <a:t> for PE. These will need to be kept in nursery, as we will also use these as a spare pair of shoes.</a:t>
            </a:r>
          </a:p>
          <a:p>
            <a:r>
              <a:rPr lang="en-US" sz="2000" b="1" dirty="0" smtClean="0">
                <a:latin typeface="Comic Sans MS" panose="030F0702030302020204" pitchFamily="66" charset="0"/>
              </a:rPr>
              <a:t>Book </a:t>
            </a:r>
            <a:r>
              <a:rPr lang="en-US" sz="2000" b="1" dirty="0">
                <a:latin typeface="Comic Sans MS" panose="030F0702030302020204" pitchFamily="66" charset="0"/>
              </a:rPr>
              <a:t>Bags</a:t>
            </a:r>
            <a:r>
              <a:rPr lang="en-US" sz="2000" dirty="0">
                <a:latin typeface="Comic Sans MS" panose="030F0702030302020204" pitchFamily="66" charset="0"/>
              </a:rPr>
              <a:t> - We strongly recommend that all children have a school book bag. These can be used for their reading records, </a:t>
            </a:r>
            <a:r>
              <a:rPr lang="en-US" sz="2000" dirty="0" smtClean="0">
                <a:latin typeface="Comic Sans MS" panose="030F0702030302020204" pitchFamily="66" charset="0"/>
              </a:rPr>
              <a:t>story books, </a:t>
            </a:r>
            <a:r>
              <a:rPr lang="en-US" sz="2000" dirty="0">
                <a:latin typeface="Comic Sans MS" panose="030F0702030302020204" pitchFamily="66" charset="0"/>
              </a:rPr>
              <a:t>artwork and any letters that are sent out.</a:t>
            </a:r>
          </a:p>
          <a:p>
            <a:r>
              <a:rPr lang="en-US" sz="2000" b="1" dirty="0" smtClean="0">
                <a:latin typeface="Comic Sans MS" panose="030F0702030302020204" pitchFamily="66" charset="0"/>
              </a:rPr>
              <a:t>Spare Clothes – </a:t>
            </a:r>
            <a:r>
              <a:rPr lang="en-US" sz="2000" dirty="0" smtClean="0">
                <a:latin typeface="Comic Sans MS" panose="030F0702030302020204" pitchFamily="66" charset="0"/>
              </a:rPr>
              <a:t>Your child will need to a spare set of clothes; these will need to be placed in a bag (not plastic) on your child’s peg.</a:t>
            </a:r>
          </a:p>
          <a:p>
            <a:r>
              <a:rPr lang="en-US" sz="2000" b="1" dirty="0" smtClean="0">
                <a:latin typeface="Comic Sans MS" panose="030F0702030302020204" pitchFamily="66" charset="0"/>
              </a:rPr>
              <a:t>Wellies – </a:t>
            </a:r>
            <a:r>
              <a:rPr lang="en-US" sz="2000" dirty="0" smtClean="0">
                <a:latin typeface="Comic Sans MS" panose="030F0702030302020204" pitchFamily="66" charset="0"/>
              </a:rPr>
              <a:t>So that children can continue their learning outdoors, all year round, they will need a pair of wellies. These can be brought in daily, or you can leave them on our boot rack.</a:t>
            </a:r>
          </a:p>
          <a:p>
            <a:r>
              <a:rPr lang="en-US" sz="2000" b="1" dirty="0" smtClean="0">
                <a:latin typeface="Comic Sans MS" panose="030F0702030302020204" pitchFamily="66" charset="0"/>
              </a:rPr>
              <a:t>Water bottles – </a:t>
            </a:r>
            <a:r>
              <a:rPr lang="en-US" sz="2000" dirty="0" smtClean="0">
                <a:latin typeface="Comic Sans MS" panose="030F0702030302020204" pitchFamily="66" charset="0"/>
              </a:rPr>
              <a:t>Your child will need a filled water bottle – this will need to be brought into nursery, everyday.</a:t>
            </a:r>
          </a:p>
          <a:p>
            <a:r>
              <a:rPr lang="en-US" sz="2000" b="1" dirty="0" err="1" smtClean="0">
                <a:latin typeface="Comic Sans MS" panose="030F0702030302020204" pitchFamily="66" charset="0"/>
              </a:rPr>
              <a:t>Jewellery</a:t>
            </a:r>
            <a:r>
              <a:rPr lang="en-US" sz="2000" dirty="0" smtClean="0">
                <a:latin typeface="Comic Sans MS" panose="030F0702030302020204" pitchFamily="66" charset="0"/>
              </a:rPr>
              <a:t> - Only </a:t>
            </a:r>
            <a:r>
              <a:rPr lang="en-US" sz="2000" dirty="0">
                <a:latin typeface="Comic Sans MS" panose="030F0702030302020204" pitchFamily="66" charset="0"/>
              </a:rPr>
              <a:t>stud </a:t>
            </a:r>
            <a:r>
              <a:rPr lang="en-US" sz="2000" dirty="0" smtClean="0">
                <a:latin typeface="Comic Sans MS" panose="030F0702030302020204" pitchFamily="66" charset="0"/>
              </a:rPr>
              <a:t>earrings are </a:t>
            </a:r>
            <a:r>
              <a:rPr lang="en-US" sz="2000" dirty="0">
                <a:latin typeface="Comic Sans MS" panose="030F0702030302020204" pitchFamily="66" charset="0"/>
              </a:rPr>
              <a:t>allowed to be worn to school. Bracelets, necklaces or rings are not to be worn at any time. </a:t>
            </a:r>
            <a:endParaRPr lang="en-US" sz="2000" dirty="0" smtClean="0">
              <a:latin typeface="Comic Sans MS" panose="030F0702030302020204" pitchFamily="66" charset="0"/>
            </a:endParaRPr>
          </a:p>
          <a:p>
            <a:r>
              <a:rPr lang="en-US" sz="2000" b="1" dirty="0" smtClean="0">
                <a:latin typeface="Comic Sans MS" panose="030F0702030302020204" pitchFamily="66" charset="0"/>
              </a:rPr>
              <a:t>Hair</a:t>
            </a:r>
            <a:r>
              <a:rPr lang="en-US" sz="2000" dirty="0" smtClean="0">
                <a:latin typeface="Comic Sans MS" panose="030F0702030302020204" pitchFamily="66" charset="0"/>
              </a:rPr>
              <a:t> - For </a:t>
            </a:r>
            <a:r>
              <a:rPr lang="en-US" sz="2000" dirty="0">
                <a:latin typeface="Comic Sans MS" panose="030F0702030302020204" pitchFamily="66" charset="0"/>
              </a:rPr>
              <a:t>safety reasons, long hair must be tied back with an appropriate fastening at all times (this applies to girls and boys).  All fastenings need to be grey, black or green and should be small and indiscreet</a:t>
            </a:r>
            <a:r>
              <a:rPr lang="en-US" sz="2000" dirty="0" smtClean="0">
                <a:latin typeface="Comic Sans MS" panose="030F0702030302020204" pitchFamily="66" charset="0"/>
              </a:rPr>
              <a:t>.</a:t>
            </a:r>
          </a:p>
          <a:p>
            <a:r>
              <a:rPr lang="en-US" sz="2000" b="1" dirty="0" smtClean="0">
                <a:latin typeface="Comic Sans MS" panose="030F0702030302020204" pitchFamily="66" charset="0"/>
              </a:rPr>
              <a:t>Toys and Sweets </a:t>
            </a:r>
            <a:r>
              <a:rPr lang="en-US" sz="2000" dirty="0" smtClean="0">
                <a:latin typeface="Comic Sans MS" panose="030F0702030302020204" pitchFamily="66" charset="0"/>
              </a:rPr>
              <a:t>– Please do not allow your children to bring sweets, toys or money etc. into school.</a:t>
            </a:r>
            <a:endParaRPr lang="en-GB" sz="2000" dirty="0">
              <a:latin typeface="Comic Sans MS" panose="030F0702030302020204" pitchFamily="66" charset="0"/>
            </a:endParaRPr>
          </a:p>
        </p:txBody>
      </p:sp>
      <p:pic>
        <p:nvPicPr>
          <p:cNvPr id="4" name="Picture 3">
            <a:extLst>
              <a:ext uri="{FF2B5EF4-FFF2-40B4-BE49-F238E27FC236}">
                <a16:creationId xmlns:a16="http://schemas.microsoft.com/office/drawing/2014/main" id="{456339E9-1367-8947-AEE6-5DF54CF3F059}"/>
              </a:ext>
            </a:extLst>
          </p:cNvPr>
          <p:cNvPicPr>
            <a:picLocks noChangeAspect="1"/>
          </p:cNvPicPr>
          <p:nvPr/>
        </p:nvPicPr>
        <p:blipFill>
          <a:blip r:embed="rId4"/>
          <a:stretch>
            <a:fillRect/>
          </a:stretch>
        </p:blipFill>
        <p:spPr>
          <a:xfrm>
            <a:off x="10960731" y="272407"/>
            <a:ext cx="943224" cy="104933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349988"/>
            <a:ext cx="487363" cy="487363"/>
          </a:xfrm>
          <a:prstGeom prst="rect">
            <a:avLst/>
          </a:prstGeom>
        </p:spPr>
      </p:pic>
    </p:spTree>
    <p:extLst>
      <p:ext uri="{BB962C8B-B14F-4D97-AF65-F5344CB8AC3E}">
        <p14:creationId xmlns:p14="http://schemas.microsoft.com/office/powerpoint/2010/main" val="6389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862"/>
            <a:ext cx="10515600" cy="1325563"/>
          </a:xfrm>
        </p:spPr>
        <p:txBody>
          <a:bodyPr/>
          <a:lstStyle/>
          <a:p>
            <a:pPr algn="ctr"/>
            <a:r>
              <a:rPr lang="en-GB" b="1" dirty="0" smtClean="0">
                <a:latin typeface="Comic Sans MS" panose="030F0702030302020204" pitchFamily="66" charset="0"/>
              </a:rPr>
              <a:t>The APF</a:t>
            </a:r>
            <a:endParaRPr lang="en-GB" b="1" dirty="0">
              <a:latin typeface="Comic Sans MS" panose="030F0702030302020204" pitchFamily="66" charset="0"/>
            </a:endParaRPr>
          </a:p>
        </p:txBody>
      </p: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17900" t="12166" r="22347" b="19637"/>
          <a:stretch/>
        </p:blipFill>
        <p:spPr>
          <a:xfrm>
            <a:off x="146648" y="94801"/>
            <a:ext cx="1319844" cy="1388459"/>
          </a:xfrm>
        </p:spPr>
      </p:pic>
      <p:pic>
        <p:nvPicPr>
          <p:cNvPr id="4" name="Picture 3">
            <a:extLst>
              <a:ext uri="{FF2B5EF4-FFF2-40B4-BE49-F238E27FC236}">
                <a16:creationId xmlns:a16="http://schemas.microsoft.com/office/drawing/2014/main" id="{82D963E9-5458-6441-A8C2-91012E733F17}"/>
              </a:ext>
            </a:extLst>
          </p:cNvPr>
          <p:cNvPicPr>
            <a:picLocks noChangeAspect="1"/>
          </p:cNvPicPr>
          <p:nvPr/>
        </p:nvPicPr>
        <p:blipFill>
          <a:blip r:embed="rId5"/>
          <a:stretch>
            <a:fillRect/>
          </a:stretch>
        </p:blipFill>
        <p:spPr>
          <a:xfrm>
            <a:off x="10868367" y="298929"/>
            <a:ext cx="943224" cy="1049337"/>
          </a:xfrm>
          <a:prstGeom prst="rect">
            <a:avLst/>
          </a:prstGeom>
        </p:spPr>
      </p:pic>
      <p:sp>
        <p:nvSpPr>
          <p:cNvPr id="6" name="Rectangle 5"/>
          <p:cNvSpPr/>
          <p:nvPr/>
        </p:nvSpPr>
        <p:spPr>
          <a:xfrm>
            <a:off x="276044" y="1563590"/>
            <a:ext cx="11535547" cy="4524315"/>
          </a:xfrm>
          <a:prstGeom prst="rect">
            <a:avLst/>
          </a:prstGeom>
        </p:spPr>
        <p:txBody>
          <a:bodyPr wrap="square">
            <a:spAutoFit/>
          </a:bodyPr>
          <a:lstStyle/>
          <a:p>
            <a:pPr marL="342900" indent="-342900">
              <a:buFont typeface="Arial" panose="020B0604020202020204" pitchFamily="34" charset="0"/>
              <a:buChar char="•"/>
            </a:pPr>
            <a:r>
              <a:rPr lang="en-GB" dirty="0">
                <a:latin typeface="Comic Sans MS" panose="030F0702030302020204" pitchFamily="66" charset="0"/>
              </a:rPr>
              <a:t>We are the APF – </a:t>
            </a:r>
            <a:r>
              <a:rPr lang="en-GB" b="1" dirty="0">
                <a:latin typeface="Comic Sans MS" panose="030F0702030302020204" pitchFamily="66" charset="0"/>
              </a:rPr>
              <a:t>the Association of Parents and Friends</a:t>
            </a:r>
            <a:r>
              <a:rPr lang="en-GB" dirty="0">
                <a:latin typeface="Comic Sans MS" panose="030F0702030302020204" pitchFamily="66" charset="0"/>
              </a:rPr>
              <a:t> – and we are the ones who run the majority of fundraising and community events for the school.  We have been an integral part of the school life for many years and managed to raise thousands of pounds which has been spent on improving equipment and resources to enhance our children’s </a:t>
            </a:r>
            <a:r>
              <a:rPr lang="en-GB" dirty="0" smtClean="0">
                <a:latin typeface="Comic Sans MS" panose="030F0702030302020204" pitchFamily="66" charset="0"/>
              </a:rPr>
              <a:t>education.</a:t>
            </a:r>
            <a:endParaRPr lang="en-GB" dirty="0">
              <a:latin typeface="Comic Sans MS" panose="030F0702030302020204" pitchFamily="66" charset="0"/>
            </a:endParaRPr>
          </a:p>
          <a:p>
            <a:r>
              <a:rPr lang="en-GB" dirty="0">
                <a:latin typeface="Comic Sans MS" panose="030F0702030302020204" pitchFamily="66" charset="0"/>
              </a:rPr>
              <a:t> </a:t>
            </a:r>
          </a:p>
          <a:p>
            <a:pPr algn="ctr"/>
            <a:r>
              <a:rPr lang="en-GB" dirty="0">
                <a:latin typeface="Comic Sans MS" panose="030F0702030302020204" pitchFamily="66" charset="0"/>
              </a:rPr>
              <a:t>Some of the items we have managed to raise funds for and buy are:</a:t>
            </a:r>
          </a:p>
          <a:p>
            <a:pPr algn="ctr"/>
            <a:r>
              <a:rPr lang="en-GB" i="1" dirty="0">
                <a:latin typeface="Comic Sans MS" panose="030F0702030302020204" pitchFamily="66" charset="0"/>
              </a:rPr>
              <a:t>Fully functioning Children’s </a:t>
            </a:r>
            <a:r>
              <a:rPr lang="en-GB" i="1" dirty="0" smtClean="0">
                <a:latin typeface="Comic Sans MS" panose="030F0702030302020204" pitchFamily="66" charset="0"/>
              </a:rPr>
              <a:t>Kitchen, Contribution </a:t>
            </a:r>
            <a:r>
              <a:rPr lang="en-GB" i="1" dirty="0">
                <a:latin typeface="Comic Sans MS" panose="030F0702030302020204" pitchFamily="66" charset="0"/>
              </a:rPr>
              <a:t>to the Prayer </a:t>
            </a:r>
            <a:r>
              <a:rPr lang="en-GB" i="1" dirty="0" smtClean="0">
                <a:latin typeface="Comic Sans MS" panose="030F0702030302020204" pitchFamily="66" charset="0"/>
              </a:rPr>
              <a:t>Garden, </a:t>
            </a:r>
            <a:br>
              <a:rPr lang="en-GB" i="1" dirty="0" smtClean="0">
                <a:latin typeface="Comic Sans MS" panose="030F0702030302020204" pitchFamily="66" charset="0"/>
              </a:rPr>
            </a:br>
            <a:r>
              <a:rPr lang="en-GB" i="1" dirty="0" smtClean="0">
                <a:latin typeface="Comic Sans MS" panose="030F0702030302020204" pitchFamily="66" charset="0"/>
              </a:rPr>
              <a:t>Astro </a:t>
            </a:r>
            <a:r>
              <a:rPr lang="en-GB" i="1" dirty="0">
                <a:latin typeface="Comic Sans MS" panose="030F0702030302020204" pitchFamily="66" charset="0"/>
              </a:rPr>
              <a:t>Turf </a:t>
            </a:r>
            <a:r>
              <a:rPr lang="en-GB" i="1" dirty="0" smtClean="0">
                <a:latin typeface="Comic Sans MS" panose="030F0702030302020204" pitchFamily="66" charset="0"/>
              </a:rPr>
              <a:t>Chairs, Books </a:t>
            </a:r>
            <a:r>
              <a:rPr lang="en-GB" i="1" dirty="0">
                <a:latin typeface="Comic Sans MS" panose="030F0702030302020204" pitchFamily="66" charset="0"/>
              </a:rPr>
              <a:t>and Bibles for the </a:t>
            </a:r>
            <a:r>
              <a:rPr lang="en-GB" i="1" dirty="0" smtClean="0">
                <a:latin typeface="Comic Sans MS" panose="030F0702030302020204" pitchFamily="66" charset="0"/>
              </a:rPr>
              <a:t>school, </a:t>
            </a:r>
            <a:br>
              <a:rPr lang="en-GB" i="1" dirty="0" smtClean="0">
                <a:latin typeface="Comic Sans MS" panose="030F0702030302020204" pitchFamily="66" charset="0"/>
              </a:rPr>
            </a:br>
            <a:r>
              <a:rPr lang="en-GB" i="1" dirty="0" smtClean="0">
                <a:latin typeface="Comic Sans MS" panose="030F0702030302020204" pitchFamily="66" charset="0"/>
              </a:rPr>
              <a:t>Reception </a:t>
            </a:r>
            <a:r>
              <a:rPr lang="en-GB" i="1" dirty="0">
                <a:latin typeface="Comic Sans MS" panose="030F0702030302020204" pitchFamily="66" charset="0"/>
              </a:rPr>
              <a:t>Climbing Frame and </a:t>
            </a:r>
            <a:r>
              <a:rPr lang="en-GB" i="1" dirty="0" smtClean="0">
                <a:latin typeface="Comic Sans MS" panose="030F0702030302020204" pitchFamily="66" charset="0"/>
              </a:rPr>
              <a:t>Astro, The </a:t>
            </a:r>
            <a:r>
              <a:rPr lang="en-GB" i="1" dirty="0">
                <a:latin typeface="Comic Sans MS" panose="030F0702030302020204" pitchFamily="66" charset="0"/>
              </a:rPr>
              <a:t>Jungle </a:t>
            </a:r>
            <a:r>
              <a:rPr lang="en-GB" i="1" dirty="0" smtClean="0">
                <a:latin typeface="Comic Sans MS" panose="030F0702030302020204" pitchFamily="66" charset="0"/>
              </a:rPr>
              <a:t>Walk, The </a:t>
            </a:r>
            <a:r>
              <a:rPr lang="en-GB" i="1" dirty="0">
                <a:latin typeface="Comic Sans MS" panose="030F0702030302020204" pitchFamily="66" charset="0"/>
              </a:rPr>
              <a:t>Outdoor Stage</a:t>
            </a:r>
          </a:p>
          <a:p>
            <a:pPr marL="285750" indent="-285750">
              <a:buFont typeface="Arial" panose="020B0604020202020204" pitchFamily="34" charset="0"/>
              <a:buChar char="•"/>
            </a:pP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Our most popular events are the Forty Hill Festival, Christmas Bazaar, our regular cake sales and school discos as well as quiz nights, pamper evenings and fashion shows! </a:t>
            </a:r>
          </a:p>
          <a:p>
            <a:pPr marL="342900" indent="-342900">
              <a:buFont typeface="Arial" panose="020B0604020202020204" pitchFamily="34" charset="0"/>
              <a:buChar char="•"/>
            </a:pPr>
            <a:r>
              <a:rPr lang="en-GB" dirty="0" smtClean="0">
                <a:latin typeface="Comic Sans MS" panose="030F0702030302020204" pitchFamily="66" charset="0"/>
              </a:rPr>
              <a:t>Our reward is to see the children having fun at the events and enjoying seeing the money we raise used in the school.</a:t>
            </a:r>
          </a:p>
          <a:p>
            <a:pPr marL="342900" indent="-342900">
              <a:buFont typeface="Arial" panose="020B0604020202020204" pitchFamily="34" charset="0"/>
              <a:buChar char="•"/>
            </a:pPr>
            <a:endParaRPr lang="en-GB" dirty="0" smtClean="0">
              <a:latin typeface="Comic Sans MS" panose="030F0702030302020204" pitchFamily="66" charset="0"/>
            </a:endParaRPr>
          </a:p>
          <a:p>
            <a:pPr marL="342900" indent="-342900">
              <a:buFont typeface="Arial" panose="020B0604020202020204" pitchFamily="34" charset="0"/>
              <a:buChar char="•"/>
            </a:pPr>
            <a:r>
              <a:rPr lang="en-GB" dirty="0" smtClean="0">
                <a:latin typeface="Comic Sans MS" panose="030F0702030302020204" pitchFamily="66" charset="0"/>
              </a:rPr>
              <a:t>You </a:t>
            </a:r>
            <a:r>
              <a:rPr lang="en-GB" dirty="0">
                <a:latin typeface="Comic Sans MS" panose="030F0702030302020204" pitchFamily="66" charset="0"/>
              </a:rPr>
              <a:t>are automatically a member of the APF – so please don’t be shy and help us to help our </a:t>
            </a:r>
            <a:r>
              <a:rPr lang="en-GB" dirty="0" smtClean="0">
                <a:latin typeface="Comic Sans MS" panose="030F0702030302020204" pitchFamily="66" charset="0"/>
              </a:rPr>
              <a:t>children!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1845" y="502285"/>
            <a:ext cx="487363" cy="487363"/>
          </a:xfrm>
          <a:prstGeom prst="rect">
            <a:avLst/>
          </a:prstGeom>
        </p:spPr>
      </p:pic>
    </p:spTree>
    <p:extLst>
      <p:ext uri="{BB962C8B-B14F-4D97-AF65-F5344CB8AC3E}">
        <p14:creationId xmlns:p14="http://schemas.microsoft.com/office/powerpoint/2010/main" val="175135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1158</Words>
  <Application>Microsoft Office PowerPoint</Application>
  <PresentationFormat>Widescreen</PresentationFormat>
  <Paragraphs>101</Paragraphs>
  <Slides>14</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Comic Sans MS</vt:lpstr>
      <vt:lpstr>Wingdings</vt:lpstr>
      <vt:lpstr>Office Theme</vt:lpstr>
      <vt:lpstr>Welcome to Forty Hill C.E Primary School</vt:lpstr>
      <vt:lpstr>The Team</vt:lpstr>
      <vt:lpstr>EYFS Curriculum </vt:lpstr>
      <vt:lpstr>Areas of Learning </vt:lpstr>
      <vt:lpstr>Reception School Day</vt:lpstr>
      <vt:lpstr>It is extremely important that standards of expectations are set from the beginning. </vt:lpstr>
      <vt:lpstr>Uniform</vt:lpstr>
      <vt:lpstr> </vt:lpstr>
      <vt:lpstr>The APF</vt:lpstr>
      <vt:lpstr>Jesus Church</vt:lpstr>
      <vt:lpstr>Home School Communication</vt:lpstr>
      <vt:lpstr>Starting School</vt:lpstr>
      <vt:lpstr>Tapestry</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Forty Hill C.E Primary School</dc:title>
  <dc:creator>Teresa Bissett</dc:creator>
  <cp:lastModifiedBy>Josh Newham</cp:lastModifiedBy>
  <cp:revision>35</cp:revision>
  <dcterms:created xsi:type="dcterms:W3CDTF">2018-04-23T13:28:50Z</dcterms:created>
  <dcterms:modified xsi:type="dcterms:W3CDTF">2020-05-21T13:57:17Z</dcterms:modified>
</cp:coreProperties>
</file>